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hyperlink" Target="http://www.romea.cz/en/news/czech/czech-ngos-question-whether-mandatory-preschool-is-an-effective-way-to-help-socially-disadvantaged-childr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ovekvtisni.cz/uploads/file/1370963166-majinato_web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Jazykové bariéry u žáků se sociálním znevýhodněním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Náhradní  výuka za přednášku 24/03/2020 – Část A</a:t>
            </a:r>
          </a:p>
          <a:p>
            <a:r>
              <a:rPr lang="cs-CZ" sz="2000" cap="none" dirty="0" smtClean="0"/>
              <a:t>PhDr. Zbyněk Němec, Ph.D.</a:t>
            </a:r>
            <a:endParaRPr lang="cs-CZ" sz="2000" cap="none" dirty="0"/>
          </a:p>
        </p:txBody>
      </p:sp>
      <p:pic>
        <p:nvPicPr>
          <p:cNvPr id="1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7454" y="3198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8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Do jaké míry lze u dětí/žáků se sociálním znevýhodněním identifikovat jazykové bariéry?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7078" y="5497801"/>
            <a:ext cx="4784437" cy="377109"/>
          </a:xfrm>
        </p:spPr>
        <p:txBody>
          <a:bodyPr>
            <a:normAutofit fontScale="40000" lnSpcReduction="20000"/>
          </a:bodyPr>
          <a:lstStyle/>
          <a:p>
            <a:r>
              <a:rPr lang="cs-CZ" dirty="0" smtClean="0"/>
              <a:t>Zdroj: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www.romea.cz/en/news/czech/czech-ngos-question-whether-mandatory-preschool-is-an-effective-way-to-help-socially-disadvantaged-children</a:t>
            </a:r>
            <a:r>
              <a:rPr lang="cs-CZ" dirty="0" smtClean="0"/>
              <a:t> (online, cit. 2020-03-24)</a:t>
            </a:r>
            <a:endParaRPr lang="cs-CZ" dirty="0"/>
          </a:p>
        </p:txBody>
      </p:sp>
      <p:pic>
        <p:nvPicPr>
          <p:cNvPr id="1026" name="Picture 2" descr="PHOTO:  Pixabay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83" y="2520523"/>
            <a:ext cx="5096832" cy="28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0016" y="3361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8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Jazykové bariéry u žáků se sociálním znevýhodněním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200" dirty="0"/>
              <a:t>Bariéry</a:t>
            </a:r>
          </a:p>
          <a:p>
            <a:pPr lvl="0"/>
            <a:r>
              <a:rPr lang="cs-CZ" sz="2200" dirty="0"/>
              <a:t>OMJ</a:t>
            </a:r>
          </a:p>
          <a:p>
            <a:pPr lvl="0"/>
            <a:r>
              <a:rPr lang="cs-CZ" sz="2200" dirty="0"/>
              <a:t>Etnické ovlivnění jazyka (</a:t>
            </a:r>
            <a:r>
              <a:rPr lang="cs-CZ" sz="2200" dirty="0" err="1"/>
              <a:t>etnolekt</a:t>
            </a:r>
            <a:r>
              <a:rPr lang="cs-CZ" sz="2200" dirty="0"/>
              <a:t>) </a:t>
            </a:r>
          </a:p>
          <a:p>
            <a:pPr lvl="0"/>
            <a:r>
              <a:rPr lang="cs-CZ" sz="2200" dirty="0"/>
              <a:t>Sociální ovlivnění jazyka (</a:t>
            </a:r>
            <a:r>
              <a:rPr lang="cs-CZ" sz="2200" dirty="0" err="1"/>
              <a:t>sociolekt</a:t>
            </a:r>
            <a:r>
              <a:rPr lang="cs-CZ" sz="2200" dirty="0"/>
              <a:t>) 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dirty="0" smtClean="0"/>
              <a:t>Slovní </a:t>
            </a:r>
            <a:r>
              <a:rPr lang="cs-CZ" sz="2200" dirty="0"/>
              <a:t>zásoba </a:t>
            </a:r>
          </a:p>
          <a:p>
            <a:pPr lvl="0"/>
            <a:r>
              <a:rPr lang="cs-CZ" sz="2200" dirty="0"/>
              <a:t>Limitovaná, menší než je obvyklé</a:t>
            </a:r>
          </a:p>
          <a:p>
            <a:pPr lvl="0"/>
            <a:r>
              <a:rPr lang="cs-CZ" sz="2200" dirty="0"/>
              <a:t>Odlišná, jiná než u majoritní populace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816" y="3334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80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B. </a:t>
            </a:r>
            <a:r>
              <a:rPr lang="cs-CZ" dirty="0" err="1"/>
              <a:t>Bernstein</a:t>
            </a:r>
            <a:r>
              <a:rPr lang="cs-CZ" dirty="0"/>
              <a:t> - Jazykové kódy:</a:t>
            </a:r>
            <a:r>
              <a:rPr lang="cs-CZ" b="1" dirty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(cit. podle </a:t>
            </a:r>
            <a:r>
              <a:rPr lang="cs-CZ" dirty="0" err="1">
                <a:sym typeface="Wingdings" panose="05000000000000000000" pitchFamily="2" charset="2"/>
              </a:rPr>
              <a:t>Giddens</a:t>
            </a:r>
            <a:r>
              <a:rPr lang="cs-CZ" dirty="0">
                <a:sym typeface="Wingdings" panose="05000000000000000000" pitchFamily="2" charset="2"/>
              </a:rPr>
              <a:t>, 1999)</a:t>
            </a:r>
            <a:endParaRPr lang="cs-CZ" dirty="0" smtClean="0"/>
          </a:p>
          <a:p>
            <a:pPr lvl="0"/>
            <a:r>
              <a:rPr lang="cs-CZ" dirty="0" smtClean="0"/>
              <a:t>Rozvinuté</a:t>
            </a:r>
            <a:endParaRPr lang="cs-CZ" dirty="0"/>
          </a:p>
          <a:p>
            <a:pPr lvl="0"/>
            <a:r>
              <a:rPr lang="cs-CZ" dirty="0"/>
              <a:t>Omezené </a:t>
            </a:r>
          </a:p>
          <a:p>
            <a:pPr lvl="1"/>
            <a:r>
              <a:rPr lang="cs-CZ" sz="2000" dirty="0"/>
              <a:t>Menší slovní zásoba </a:t>
            </a:r>
          </a:p>
          <a:p>
            <a:pPr lvl="1"/>
            <a:r>
              <a:rPr lang="cs-CZ" sz="2000" dirty="0"/>
              <a:t>Menší zvídavost, menší schopné se ptát </a:t>
            </a:r>
          </a:p>
          <a:p>
            <a:pPr lvl="1"/>
            <a:r>
              <a:rPr lang="cs-CZ" sz="2000" dirty="0"/>
              <a:t>Nebezpečí vlastní chybné interpretace slyšeného</a:t>
            </a:r>
          </a:p>
          <a:p>
            <a:pPr lvl="1"/>
            <a:r>
              <a:rPr lang="cs-CZ" sz="2000" dirty="0"/>
              <a:t>Menší schopnost neemotivní a abstraktní vyjádření učitele </a:t>
            </a:r>
          </a:p>
          <a:p>
            <a:pPr lvl="1"/>
            <a:r>
              <a:rPr lang="cs-CZ" sz="2000" dirty="0"/>
              <a:t>Malá schopnost zobecnění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37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3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dirty="0"/>
              <a:t>„Dále jsme Danovi nechali popsat obrázek lidí koupajících se u rybníka. Odpověděl: „</a:t>
            </a:r>
            <a:r>
              <a:rPr lang="cs-CZ" i="1" dirty="0"/>
              <a:t>Jsou ve vodě</a:t>
            </a:r>
            <a:r>
              <a:rPr lang="cs-CZ" dirty="0"/>
              <a:t> </a:t>
            </a:r>
            <a:r>
              <a:rPr lang="cs-CZ" i="1" dirty="0"/>
              <a:t>děti. Si tam </a:t>
            </a:r>
            <a:r>
              <a:rPr lang="cs-CZ" i="1" dirty="0" err="1"/>
              <a:t>hrajou</a:t>
            </a:r>
            <a:r>
              <a:rPr lang="cs-CZ" i="1" dirty="0"/>
              <a:t>. Mámy. A taky </a:t>
            </a:r>
            <a:r>
              <a:rPr lang="cs-CZ" i="1" dirty="0" err="1"/>
              <a:t>pijou</a:t>
            </a:r>
            <a:r>
              <a:rPr lang="cs-CZ" i="1" dirty="0"/>
              <a:t>. </a:t>
            </a:r>
            <a:r>
              <a:rPr lang="cs-CZ" i="1" dirty="0" err="1"/>
              <a:t>Pesi</a:t>
            </a:r>
            <a:r>
              <a:rPr lang="cs-CZ" i="1" dirty="0"/>
              <a:t> </a:t>
            </a:r>
            <a:r>
              <a:rPr lang="cs-CZ" i="1" dirty="0" err="1"/>
              <a:t>utíkaj</a:t>
            </a:r>
            <a:r>
              <a:rPr lang="cs-CZ" i="1" dirty="0"/>
              <a:t>. Jsou tam auta a loďka. Všechno</a:t>
            </a:r>
            <a:r>
              <a:rPr lang="cs-CZ" dirty="0"/>
              <a:t> </a:t>
            </a:r>
            <a:r>
              <a:rPr lang="cs-CZ" i="1" dirty="0"/>
              <a:t>možný tady je.</a:t>
            </a:r>
            <a:r>
              <a:rPr lang="cs-CZ" dirty="0"/>
              <a:t>“ E: „</a:t>
            </a:r>
            <a:r>
              <a:rPr lang="cs-CZ" i="1" dirty="0"/>
              <a:t>Co ještě?</a:t>
            </a:r>
            <a:r>
              <a:rPr lang="cs-CZ" dirty="0"/>
              <a:t>“ D: „</a:t>
            </a:r>
            <a:r>
              <a:rPr lang="cs-CZ" i="1" dirty="0"/>
              <a:t>Všechno. </a:t>
            </a:r>
            <a:r>
              <a:rPr lang="cs-CZ" i="1" dirty="0" err="1"/>
              <a:t>Todle</a:t>
            </a:r>
            <a:r>
              <a:rPr lang="cs-CZ" i="1" dirty="0"/>
              <a:t>, </a:t>
            </a:r>
            <a:r>
              <a:rPr lang="cs-CZ" i="1" dirty="0" err="1"/>
              <a:t>todle</a:t>
            </a:r>
            <a:r>
              <a:rPr lang="cs-CZ" dirty="0"/>
              <a:t>.“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„Ptáme se, co je na obrázcích. Z: „</a:t>
            </a:r>
            <a:r>
              <a:rPr lang="cs-CZ" i="1" dirty="0" err="1"/>
              <a:t>Olíčka</a:t>
            </a:r>
            <a:r>
              <a:rPr lang="cs-CZ" i="1" dirty="0"/>
              <a:t> a </a:t>
            </a:r>
            <a:r>
              <a:rPr lang="cs-CZ" i="1" dirty="0" err="1"/>
              <a:t>pasátko</a:t>
            </a:r>
            <a:r>
              <a:rPr lang="cs-CZ" dirty="0"/>
              <a:t>.“ (</a:t>
            </a:r>
            <a:r>
              <a:rPr lang="cs-CZ" i="1" dirty="0" err="1"/>
              <a:t>Olíčka</a:t>
            </a:r>
            <a:r>
              <a:rPr lang="cs-CZ" i="1" dirty="0"/>
              <a:t> </a:t>
            </a:r>
            <a:r>
              <a:rPr lang="cs-CZ" dirty="0"/>
              <a:t>– holčička. Prasátko – zobrazen je medvěd.) E: „</a:t>
            </a:r>
            <a:r>
              <a:rPr lang="cs-CZ" i="1" dirty="0"/>
              <a:t>A co je to? Není to něco jiného?</a:t>
            </a:r>
            <a:r>
              <a:rPr lang="cs-CZ" dirty="0"/>
              <a:t>“ (medvěd, který byl nazván prasátkem.) Z: „</a:t>
            </a:r>
            <a:r>
              <a:rPr lang="cs-CZ" i="1" dirty="0" err="1"/>
              <a:t>Poštářek</a:t>
            </a:r>
            <a:r>
              <a:rPr lang="cs-CZ" i="1" dirty="0"/>
              <a:t>.</a:t>
            </a:r>
            <a:r>
              <a:rPr lang="cs-CZ" dirty="0"/>
              <a:t>“ E: „</a:t>
            </a:r>
            <a:r>
              <a:rPr lang="cs-CZ" i="1" dirty="0"/>
              <a:t>Ty máš takový polštářek?</a:t>
            </a:r>
            <a:r>
              <a:rPr lang="cs-CZ" dirty="0"/>
              <a:t>“ Z: „</a:t>
            </a:r>
            <a:r>
              <a:rPr lang="cs-CZ" i="1" dirty="0"/>
              <a:t>Ano,</a:t>
            </a:r>
            <a:r>
              <a:rPr lang="cs-CZ" dirty="0"/>
              <a:t> </a:t>
            </a:r>
            <a:r>
              <a:rPr lang="cs-CZ" i="1" dirty="0"/>
              <a:t>tam</a:t>
            </a:r>
            <a:r>
              <a:rPr lang="cs-CZ" dirty="0"/>
              <a:t>.“ (Ukazuje na růžového plyšového medvěda na posteli.) E: „</a:t>
            </a:r>
            <a:r>
              <a:rPr lang="cs-CZ" i="1" dirty="0"/>
              <a:t>Který je to?</a:t>
            </a:r>
            <a:r>
              <a:rPr lang="cs-CZ" dirty="0"/>
              <a:t>“ Z: „</a:t>
            </a:r>
            <a:r>
              <a:rPr lang="cs-CZ" i="1" dirty="0"/>
              <a:t>Ten růžový.</a:t>
            </a:r>
            <a:r>
              <a:rPr lang="cs-CZ" dirty="0"/>
              <a:t>“ E: „</a:t>
            </a:r>
            <a:r>
              <a:rPr lang="cs-CZ" i="1" dirty="0"/>
              <a:t>A co je to?</a:t>
            </a:r>
            <a:r>
              <a:rPr lang="cs-CZ" dirty="0"/>
              <a:t>“ Z: „</a:t>
            </a:r>
            <a:r>
              <a:rPr lang="cs-CZ" i="1" dirty="0"/>
              <a:t>Růžový </a:t>
            </a:r>
            <a:r>
              <a:rPr lang="cs-CZ" i="1" dirty="0" err="1"/>
              <a:t>pasátko</a:t>
            </a:r>
            <a:r>
              <a:rPr lang="cs-CZ" i="1" dirty="0"/>
              <a:t>.</a:t>
            </a:r>
            <a:r>
              <a:rPr lang="cs-CZ" dirty="0"/>
              <a:t>“ </a:t>
            </a:r>
          </a:p>
          <a:p>
            <a:pPr marL="0" indent="0" algn="r">
              <a:buNone/>
            </a:pPr>
            <a:r>
              <a:rPr lang="cs-CZ" dirty="0"/>
              <a:t>(Pekárková, </a:t>
            </a:r>
            <a:r>
              <a:rPr lang="cs-CZ" dirty="0" err="1"/>
              <a:t>Lábusová</a:t>
            </a:r>
            <a:r>
              <a:rPr lang="cs-CZ" dirty="0"/>
              <a:t>, Rendl, </a:t>
            </a:r>
            <a:r>
              <a:rPr lang="cs-CZ" dirty="0" err="1"/>
              <a:t>Nikolai</a:t>
            </a:r>
            <a:r>
              <a:rPr lang="cs-CZ" dirty="0"/>
              <a:t>, 2011, s. 68 a 69)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7653" y="30595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61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Rozvoj jazykových kompetencí u dětí/žáků se sociálním znevýhodněním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/>
              <a:t>Podílející se instituce:</a:t>
            </a:r>
          </a:p>
          <a:p>
            <a:r>
              <a:rPr lang="cs-CZ" dirty="0" smtClean="0"/>
              <a:t>Včasná péče </a:t>
            </a:r>
          </a:p>
          <a:p>
            <a:r>
              <a:rPr lang="cs-CZ" dirty="0" smtClean="0"/>
              <a:t>Mateřské školy</a:t>
            </a:r>
          </a:p>
          <a:p>
            <a:r>
              <a:rPr lang="cs-CZ" dirty="0" smtClean="0"/>
              <a:t>Přípravné třídy </a:t>
            </a:r>
            <a:endParaRPr lang="cs-CZ" dirty="0"/>
          </a:p>
          <a:p>
            <a:pPr lvl="0"/>
            <a:r>
              <a:rPr lang="cs-CZ" dirty="0" smtClean="0"/>
              <a:t>Základní školy </a:t>
            </a:r>
          </a:p>
          <a:p>
            <a:pPr marL="0" lvl="0" indent="0">
              <a:buNone/>
            </a:pPr>
            <a:r>
              <a:rPr lang="cs-CZ" dirty="0" smtClean="0"/>
              <a:t>Priority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cs-CZ" dirty="0" smtClean="0"/>
              <a:t>rozvíjet </a:t>
            </a:r>
            <a:r>
              <a:rPr lang="cs-CZ" dirty="0"/>
              <a:t>slovní zásobu, </a:t>
            </a:r>
            <a:endParaRPr lang="cs-CZ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cs-CZ" dirty="0" smtClean="0"/>
              <a:t>častěji ověřovat </a:t>
            </a:r>
            <a:r>
              <a:rPr lang="cs-CZ" dirty="0"/>
              <a:t>porozumění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816" y="3401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23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BOŘKOVCOVÁ, M. (2019). </a:t>
            </a:r>
            <a:r>
              <a:rPr lang="cs-CZ" i="1" dirty="0"/>
              <a:t>Jazykové a komunikační bariéry žáků</a:t>
            </a:r>
            <a:r>
              <a:rPr lang="cs-CZ" dirty="0"/>
              <a:t>. In NĚMEC, Z. a kol. Vzdělávání žáků se sociálním znevýhodněním. Praha: </a:t>
            </a:r>
            <a:r>
              <a:rPr lang="cs-CZ" dirty="0" err="1"/>
              <a:t>Verlag</a:t>
            </a:r>
            <a:r>
              <a:rPr lang="cs-CZ" dirty="0"/>
              <a:t> </a:t>
            </a:r>
            <a:r>
              <a:rPr lang="cs-CZ" dirty="0" err="1"/>
              <a:t>Dashöfer</a:t>
            </a:r>
            <a:r>
              <a:rPr lang="cs-CZ" dirty="0"/>
              <a:t>, 2019. s. 54-61. ISBN 978-80-87963-84-5. </a:t>
            </a:r>
          </a:p>
          <a:p>
            <a:r>
              <a:rPr lang="cs-CZ" dirty="0"/>
              <a:t>GIDDENS, Anthony (1999). </a:t>
            </a:r>
            <a:r>
              <a:rPr lang="cs-CZ" i="1" dirty="0"/>
              <a:t>Sociologie</a:t>
            </a:r>
            <a:r>
              <a:rPr lang="cs-CZ" dirty="0"/>
              <a:t>. Vyd. 1. Praha: Argo, 1999. 595 s. ISBN 80-7203-124-4</a:t>
            </a:r>
            <a:r>
              <a:rPr lang="cs-CZ" dirty="0" smtClean="0"/>
              <a:t>.</a:t>
            </a:r>
          </a:p>
          <a:p>
            <a:r>
              <a:rPr lang="cs-CZ" dirty="0" smtClean="0"/>
              <a:t>KOLEKTIV </a:t>
            </a:r>
            <a:r>
              <a:rPr lang="cs-CZ" dirty="0"/>
              <a:t>AUTORŮ (2013). </a:t>
            </a:r>
            <a:r>
              <a:rPr lang="cs-CZ" i="1" dirty="0"/>
              <a:t>Mají na to! Jak podpořit sociálně znevýhodněné děti na ZŠ</a:t>
            </a:r>
            <a:r>
              <a:rPr lang="cs-CZ" dirty="0"/>
              <a:t>. Praha: Člověk v  tísni. Dostupné také z: </a:t>
            </a:r>
            <a:r>
              <a:rPr lang="cs-CZ" u="sng" dirty="0">
                <a:hlinkClick r:id="rId2"/>
              </a:rPr>
              <a:t>http://www.clovekvtisni.cz/uploads/file/1370963166-majinato_web.pdf</a:t>
            </a:r>
            <a:r>
              <a:rPr lang="cs-CZ" dirty="0"/>
              <a:t>  </a:t>
            </a:r>
          </a:p>
          <a:p>
            <a:r>
              <a:rPr lang="cs-CZ" dirty="0" smtClean="0"/>
              <a:t>PEKÁRKOVÁ</a:t>
            </a:r>
            <a:r>
              <a:rPr lang="cs-CZ" dirty="0"/>
              <a:t>, S., LÁBUSOVÁ, A., RENDL, M., NIKOLAI, T. </a:t>
            </a:r>
            <a:r>
              <a:rPr lang="cs-CZ" i="1" dirty="0"/>
              <a:t>Nemoc bezmocných: lehká mentální retardace</a:t>
            </a:r>
            <a:r>
              <a:rPr lang="cs-CZ" dirty="0"/>
              <a:t>. Praha: Člověk v tísni, 2011. ISBN 978-80-87456-05-7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837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120</TotalTime>
  <Words>383</Words>
  <Application>Microsoft Office PowerPoint</Application>
  <PresentationFormat>Širokoúhlá obrazovka</PresentationFormat>
  <Paragraphs>42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Courier New</vt:lpstr>
      <vt:lpstr>Gill Sans MT</vt:lpstr>
      <vt:lpstr>Wingdings</vt:lpstr>
      <vt:lpstr>Gallery</vt:lpstr>
      <vt:lpstr>Jazykové bariéry u žáků se sociálním znevýhodněním</vt:lpstr>
      <vt:lpstr>Do jaké míry lze u dětí/žáků se sociálním znevýhodněním identifikovat jazykové bariéry?</vt:lpstr>
      <vt:lpstr>Jazykové bariéry u žáků se sociálním znevýhodněním</vt:lpstr>
      <vt:lpstr>B. Bernstein - Jazykové kódy:  </vt:lpstr>
      <vt:lpstr>Příklady </vt:lpstr>
      <vt:lpstr>Rozvoj jazykových kompetencí u dětí/žáků se sociálním znevýhodněním 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Jazykové bariéry u žáků se sociálním znevýhodněním</dc:title>
  <dc:creator>nemeczb@gmail.com</dc:creator>
  <cp:lastModifiedBy>nemeczb@gmail.com</cp:lastModifiedBy>
  <cp:revision>11</cp:revision>
  <dcterms:created xsi:type="dcterms:W3CDTF">2020-03-24T12:11:08Z</dcterms:created>
  <dcterms:modified xsi:type="dcterms:W3CDTF">2020-03-24T14:16:19Z</dcterms:modified>
</cp:coreProperties>
</file>