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9" r:id="rId4"/>
    <p:sldId id="261" r:id="rId5"/>
    <p:sldId id="262" r:id="rId6"/>
    <p:sldId id="263" r:id="rId7"/>
    <p:sldId id="264" r:id="rId8"/>
    <p:sldId id="265" r:id="rId9"/>
    <p:sldId id="266" r:id="rId10"/>
    <p:sldId id="267" r:id="rId11"/>
    <p:sldId id="268" r:id="rId12"/>
    <p:sldId id="272" r:id="rId13"/>
    <p:sldId id="269" r:id="rId14"/>
    <p:sldId id="274" r:id="rId15"/>
    <p:sldId id="275" r:id="rId16"/>
    <p:sldId id="276" r:id="rId17"/>
    <p:sldId id="270" r:id="rId18"/>
    <p:sldId id="260" r:id="rId1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C8F503-9E39-4BE5-A2BF-DAFAEF22FA55}" type="datetimeFigureOut">
              <a:rPr lang="cs-CZ" smtClean="0"/>
              <a:t>19.02.2021</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2D1FAA-88CC-47B3-9BDB-C9FB0D3CCC47}" type="slidenum">
              <a:rPr lang="cs-CZ" smtClean="0"/>
              <a:t>‹#›</a:t>
            </a:fld>
            <a:endParaRPr lang="cs-CZ"/>
          </a:p>
        </p:txBody>
      </p:sp>
    </p:spTree>
    <p:extLst>
      <p:ext uri="{BB962C8B-B14F-4D97-AF65-F5344CB8AC3E}">
        <p14:creationId xmlns:p14="http://schemas.microsoft.com/office/powerpoint/2010/main" val="1561251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Zástupný symbol pro obrázek snímku 1"/>
          <p:cNvSpPr>
            <a:spLocks noGrp="1" noRot="1" noChangeAspect="1"/>
          </p:cNvSpPr>
          <p:nvPr>
            <p:ph type="sldImg"/>
          </p:nvPr>
        </p:nvSpPr>
        <p:spPr bwMode="auto">
          <a:noFill/>
          <a:ln>
            <a:solidFill>
              <a:srgbClr val="000000"/>
            </a:solidFill>
            <a:miter lim="800000"/>
            <a:headEnd/>
            <a:tailEnd/>
          </a:ln>
        </p:spPr>
      </p:sp>
      <p:sp>
        <p:nvSpPr>
          <p:cNvPr id="23554"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23555"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BDBD10-5128-461C-BFD1-DB1F9C00ACC3}" type="slidenum">
              <a:rPr lang="cs-CZ"/>
              <a:pPr fontAlgn="base">
                <a:spcBef>
                  <a:spcPct val="0"/>
                </a:spcBef>
                <a:spcAft>
                  <a:spcPct val="0"/>
                </a:spcAft>
              </a:pPr>
              <a:t>5</a:t>
            </a:fld>
            <a:endParaRPr lang="cs-CZ"/>
          </a:p>
        </p:txBody>
      </p:sp>
    </p:spTree>
    <p:extLst>
      <p:ext uri="{BB962C8B-B14F-4D97-AF65-F5344CB8AC3E}">
        <p14:creationId xmlns:p14="http://schemas.microsoft.com/office/powerpoint/2010/main" val="438396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Zástupný symbol pro obrázek snímku 1"/>
          <p:cNvSpPr>
            <a:spLocks noGrp="1" noRot="1" noChangeAspect="1"/>
          </p:cNvSpPr>
          <p:nvPr>
            <p:ph type="sldImg"/>
          </p:nvPr>
        </p:nvSpPr>
        <p:spPr bwMode="auto">
          <a:noFill/>
          <a:ln>
            <a:solidFill>
              <a:srgbClr val="000000"/>
            </a:solidFill>
            <a:miter lim="800000"/>
            <a:headEnd/>
            <a:tailEnd/>
          </a:ln>
        </p:spPr>
      </p:sp>
      <p:sp>
        <p:nvSpPr>
          <p:cNvPr id="25602"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25603"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683816C-7DA5-4BA6-8AC4-09E1154F64D7}" type="slidenum">
              <a:rPr lang="cs-CZ"/>
              <a:pPr fontAlgn="base">
                <a:spcBef>
                  <a:spcPct val="0"/>
                </a:spcBef>
                <a:spcAft>
                  <a:spcPct val="0"/>
                </a:spcAft>
              </a:pPr>
              <a:t>6</a:t>
            </a:fld>
            <a:endParaRPr lang="cs-CZ"/>
          </a:p>
        </p:txBody>
      </p:sp>
    </p:spTree>
    <p:extLst>
      <p:ext uri="{BB962C8B-B14F-4D97-AF65-F5344CB8AC3E}">
        <p14:creationId xmlns:p14="http://schemas.microsoft.com/office/powerpoint/2010/main" val="3678633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Zástupný symbol pro obrázek snímku 1"/>
          <p:cNvSpPr>
            <a:spLocks noGrp="1" noRot="1" noChangeAspect="1"/>
          </p:cNvSpPr>
          <p:nvPr>
            <p:ph type="sldImg"/>
          </p:nvPr>
        </p:nvSpPr>
        <p:spPr bwMode="auto">
          <a:noFill/>
          <a:ln>
            <a:solidFill>
              <a:srgbClr val="000000"/>
            </a:solidFill>
            <a:miter lim="800000"/>
            <a:headEnd/>
            <a:tailEnd/>
          </a:ln>
        </p:spPr>
      </p:sp>
      <p:sp>
        <p:nvSpPr>
          <p:cNvPr id="27650"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27651"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E2ABD02-D72D-49BF-8706-F0FFC5B9B56F}" type="slidenum">
              <a:rPr lang="cs-CZ"/>
              <a:pPr fontAlgn="base">
                <a:spcBef>
                  <a:spcPct val="0"/>
                </a:spcBef>
                <a:spcAft>
                  <a:spcPct val="0"/>
                </a:spcAft>
              </a:pPr>
              <a:t>7</a:t>
            </a:fld>
            <a:endParaRPr lang="cs-CZ"/>
          </a:p>
        </p:txBody>
      </p:sp>
    </p:spTree>
    <p:extLst>
      <p:ext uri="{BB962C8B-B14F-4D97-AF65-F5344CB8AC3E}">
        <p14:creationId xmlns:p14="http://schemas.microsoft.com/office/powerpoint/2010/main" val="2027598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Zástupný symbol pro obrázek snímku 1"/>
          <p:cNvSpPr>
            <a:spLocks noGrp="1" noRot="1" noChangeAspect="1"/>
          </p:cNvSpPr>
          <p:nvPr>
            <p:ph type="sldImg"/>
          </p:nvPr>
        </p:nvSpPr>
        <p:spPr bwMode="auto">
          <a:noFill/>
          <a:ln>
            <a:solidFill>
              <a:srgbClr val="000000"/>
            </a:solidFill>
            <a:miter lim="800000"/>
            <a:headEnd/>
            <a:tailEnd/>
          </a:ln>
        </p:spPr>
      </p:sp>
      <p:sp>
        <p:nvSpPr>
          <p:cNvPr id="29698"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29699"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3CFAF2-AF18-4DB9-B974-CD52FBA8EA44}" type="slidenum">
              <a:rPr lang="cs-CZ"/>
              <a:pPr fontAlgn="base">
                <a:spcBef>
                  <a:spcPct val="0"/>
                </a:spcBef>
                <a:spcAft>
                  <a:spcPct val="0"/>
                </a:spcAft>
              </a:pPr>
              <a:t>8</a:t>
            </a:fld>
            <a:endParaRPr lang="cs-CZ"/>
          </a:p>
        </p:txBody>
      </p:sp>
    </p:spTree>
    <p:extLst>
      <p:ext uri="{BB962C8B-B14F-4D97-AF65-F5344CB8AC3E}">
        <p14:creationId xmlns:p14="http://schemas.microsoft.com/office/powerpoint/2010/main" val="1285485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a:p>
        </p:txBody>
      </p:sp>
      <p:sp>
        <p:nvSpPr>
          <p:cNvPr id="4" name="Zástupný symbol pro číslo snímku 3"/>
          <p:cNvSpPr>
            <a:spLocks noGrp="1"/>
          </p:cNvSpPr>
          <p:nvPr>
            <p:ph type="sldNum" sz="quarter" idx="10"/>
          </p:nvPr>
        </p:nvSpPr>
        <p:spPr/>
        <p:txBody>
          <a:bodyPr/>
          <a:lstStyle/>
          <a:p>
            <a:pPr>
              <a:defRPr/>
            </a:pPr>
            <a:fld id="{DB484A7A-DD7E-4A0E-BCDA-8E1FE8B9D962}" type="slidenum">
              <a:rPr lang="cs-CZ" smtClean="0"/>
              <a:pPr>
                <a:defRPr/>
              </a:pPr>
              <a:t>9</a:t>
            </a:fld>
            <a:endParaRPr lang="cs-CZ"/>
          </a:p>
        </p:txBody>
      </p:sp>
    </p:spTree>
    <p:extLst>
      <p:ext uri="{BB962C8B-B14F-4D97-AF65-F5344CB8AC3E}">
        <p14:creationId xmlns:p14="http://schemas.microsoft.com/office/powerpoint/2010/main" val="4160481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Zástupný symbol pro obrázek snímku 1"/>
          <p:cNvSpPr>
            <a:spLocks noGrp="1" noRot="1" noChangeAspect="1"/>
          </p:cNvSpPr>
          <p:nvPr>
            <p:ph type="sldImg"/>
          </p:nvPr>
        </p:nvSpPr>
        <p:spPr bwMode="auto">
          <a:noFill/>
          <a:ln>
            <a:solidFill>
              <a:srgbClr val="000000"/>
            </a:solidFill>
            <a:miter lim="800000"/>
            <a:headEnd/>
            <a:tailEnd/>
          </a:ln>
        </p:spPr>
      </p:sp>
      <p:sp>
        <p:nvSpPr>
          <p:cNvPr id="31746"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1747"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5CF0A49-63DB-40DE-AFD5-E30605C4D900}" type="slidenum">
              <a:rPr lang="cs-CZ"/>
              <a:pPr fontAlgn="base">
                <a:spcBef>
                  <a:spcPct val="0"/>
                </a:spcBef>
                <a:spcAft>
                  <a:spcPct val="0"/>
                </a:spcAft>
              </a:pPr>
              <a:t>10</a:t>
            </a:fld>
            <a:endParaRPr lang="cs-CZ"/>
          </a:p>
        </p:txBody>
      </p:sp>
    </p:spTree>
    <p:extLst>
      <p:ext uri="{BB962C8B-B14F-4D97-AF65-F5344CB8AC3E}">
        <p14:creationId xmlns:p14="http://schemas.microsoft.com/office/powerpoint/2010/main" val="4121219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Zástupný symbol pro obrázek snímku 1"/>
          <p:cNvSpPr>
            <a:spLocks noGrp="1" noRot="1" noChangeAspect="1"/>
          </p:cNvSpPr>
          <p:nvPr>
            <p:ph type="sldImg"/>
          </p:nvPr>
        </p:nvSpPr>
        <p:spPr bwMode="auto">
          <a:noFill/>
          <a:ln>
            <a:solidFill>
              <a:srgbClr val="000000"/>
            </a:solidFill>
            <a:miter lim="800000"/>
            <a:headEnd/>
            <a:tailEnd/>
          </a:ln>
        </p:spPr>
      </p:sp>
      <p:sp>
        <p:nvSpPr>
          <p:cNvPr id="33794"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3795"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FFC8926-6048-40B8-AAEC-314885B5119F}" type="slidenum">
              <a:rPr lang="cs-CZ"/>
              <a:pPr fontAlgn="base">
                <a:spcBef>
                  <a:spcPct val="0"/>
                </a:spcBef>
                <a:spcAft>
                  <a:spcPct val="0"/>
                </a:spcAft>
              </a:pPr>
              <a:t>11</a:t>
            </a:fld>
            <a:endParaRPr lang="cs-CZ"/>
          </a:p>
        </p:txBody>
      </p:sp>
    </p:spTree>
    <p:extLst>
      <p:ext uri="{BB962C8B-B14F-4D97-AF65-F5344CB8AC3E}">
        <p14:creationId xmlns:p14="http://schemas.microsoft.com/office/powerpoint/2010/main" val="4182214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DB484A7A-DD7E-4A0E-BCDA-8E1FE8B9D962}" type="slidenum">
              <a:rPr lang="cs-CZ" smtClean="0"/>
              <a:pPr>
                <a:defRPr/>
              </a:pPr>
              <a:t>13</a:t>
            </a:fld>
            <a:endParaRPr lang="cs-CZ"/>
          </a:p>
        </p:txBody>
      </p:sp>
    </p:spTree>
    <p:extLst>
      <p:ext uri="{BB962C8B-B14F-4D97-AF65-F5344CB8AC3E}">
        <p14:creationId xmlns:p14="http://schemas.microsoft.com/office/powerpoint/2010/main" val="844213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Zástupný symbol pro obrázek snímku 1"/>
          <p:cNvSpPr>
            <a:spLocks noGrp="1" noRot="1" noChangeAspect="1"/>
          </p:cNvSpPr>
          <p:nvPr>
            <p:ph type="sldImg"/>
          </p:nvPr>
        </p:nvSpPr>
        <p:spPr bwMode="auto">
          <a:noFill/>
          <a:ln>
            <a:solidFill>
              <a:srgbClr val="000000"/>
            </a:solidFill>
            <a:miter lim="800000"/>
            <a:headEnd/>
            <a:tailEnd/>
          </a:ln>
        </p:spPr>
      </p:sp>
      <p:sp>
        <p:nvSpPr>
          <p:cNvPr id="35842" name="Zástupný symbol pro poznámky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s-CZ"/>
          </a:p>
        </p:txBody>
      </p:sp>
      <p:sp>
        <p:nvSpPr>
          <p:cNvPr id="35843" name="Zástupný symbol pro číslo snímk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D8822A-7F5F-4624-8C6E-E96E618190AD}" type="slidenum">
              <a:rPr lang="cs-CZ"/>
              <a:pPr fontAlgn="base">
                <a:spcBef>
                  <a:spcPct val="0"/>
                </a:spcBef>
                <a:spcAft>
                  <a:spcPct val="0"/>
                </a:spcAft>
              </a:pPr>
              <a:t>17</a:t>
            </a:fld>
            <a:endParaRPr lang="cs-CZ"/>
          </a:p>
        </p:txBody>
      </p:sp>
    </p:spTree>
    <p:extLst>
      <p:ext uri="{BB962C8B-B14F-4D97-AF65-F5344CB8AC3E}">
        <p14:creationId xmlns:p14="http://schemas.microsoft.com/office/powerpoint/2010/main" val="1413829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194309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3732399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1453914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211377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2076798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8BE1371-94CF-4A2F-AAA9-5714BF50536B}" type="datetimeFigureOut">
              <a:rPr lang="cs-CZ" smtClean="0"/>
              <a:t>19.02.2021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225021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8BE1371-94CF-4A2F-AAA9-5714BF50536B}" type="datetimeFigureOut">
              <a:rPr lang="cs-CZ" smtClean="0"/>
              <a:t>19.02.2021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1639095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8BE1371-94CF-4A2F-AAA9-5714BF50536B}" type="datetimeFigureOut">
              <a:rPr lang="cs-CZ" smtClean="0"/>
              <a:t>19.02.2021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189179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8BE1371-94CF-4A2F-AAA9-5714BF50536B}" type="datetimeFigureOut">
              <a:rPr lang="cs-CZ" smtClean="0"/>
              <a:t>19.02.2021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3910992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8BE1371-94CF-4A2F-AAA9-5714BF50536B}" type="datetimeFigureOut">
              <a:rPr lang="cs-CZ" smtClean="0"/>
              <a:t>19.02.2021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13527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8BE1371-94CF-4A2F-AAA9-5714BF50536B}" type="datetimeFigureOut">
              <a:rPr lang="cs-CZ" smtClean="0"/>
              <a:t>19.02.2021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EEBCCE39-C78A-494B-9053-CCD7EA1294F0}" type="slidenum">
              <a:rPr lang="cs-CZ" smtClean="0"/>
              <a:t>‹#›</a:t>
            </a:fld>
            <a:endParaRPr lang="cs-CZ"/>
          </a:p>
        </p:txBody>
      </p:sp>
    </p:spTree>
    <p:extLst>
      <p:ext uri="{BB962C8B-B14F-4D97-AF65-F5344CB8AC3E}">
        <p14:creationId xmlns:p14="http://schemas.microsoft.com/office/powerpoint/2010/main" val="408524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E1371-94CF-4A2F-AAA9-5714BF50536B}" type="datetimeFigureOut">
              <a:rPr lang="cs-CZ" smtClean="0"/>
              <a:t>19.02.2021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BCCE39-C78A-494B-9053-CCD7EA1294F0}" type="slidenum">
              <a:rPr lang="cs-CZ" smtClean="0"/>
              <a:t>‹#›</a:t>
            </a:fld>
            <a:endParaRPr lang="cs-CZ"/>
          </a:p>
        </p:txBody>
      </p:sp>
    </p:spTree>
    <p:extLst>
      <p:ext uri="{BB962C8B-B14F-4D97-AF65-F5344CB8AC3E}">
        <p14:creationId xmlns:p14="http://schemas.microsoft.com/office/powerpoint/2010/main" val="14918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zotero.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Hodnověrnost zdrojů</a:t>
            </a:r>
            <a:br>
              <a:rPr lang="cs-CZ" dirty="0"/>
            </a:br>
            <a:r>
              <a:rPr lang="cs-CZ" dirty="0"/>
              <a:t> a jak citovat</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1964417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dirty="0"/>
              <a:t>Co citovat?</a:t>
            </a:r>
          </a:p>
        </p:txBody>
      </p:sp>
      <p:sp>
        <p:nvSpPr>
          <p:cNvPr id="3" name="Zástupný symbol pro obsah 2"/>
          <p:cNvSpPr>
            <a:spLocks noGrp="1"/>
          </p:cNvSpPr>
          <p:nvPr>
            <p:ph sz="quarter" idx="1"/>
          </p:nvPr>
        </p:nvSpPr>
        <p:spPr/>
        <p:txBody>
          <a:bodyPr>
            <a:normAutofit/>
          </a:bodyPr>
          <a:lstStyle/>
          <a:p>
            <a:pPr>
              <a:buFont typeface="Wingdings 2"/>
              <a:buChar char=""/>
              <a:defRPr/>
            </a:pPr>
            <a:r>
              <a:rPr lang="cs-CZ" dirty="0"/>
              <a:t>Citujeme:</a:t>
            </a:r>
          </a:p>
          <a:p>
            <a:pPr lvl="1">
              <a:buFont typeface="Wingdings 2"/>
              <a:buChar char=""/>
              <a:defRPr/>
            </a:pPr>
            <a:r>
              <a:rPr lang="cs-CZ" dirty="0"/>
              <a:t>Úsporně, funkčně, přesně</a:t>
            </a:r>
          </a:p>
          <a:p>
            <a:pPr lvl="1">
              <a:buFont typeface="Wingdings 2"/>
              <a:buChar char=""/>
              <a:defRPr/>
            </a:pPr>
            <a:r>
              <a:rPr lang="cs-CZ" dirty="0"/>
              <a:t>Důležité pasáže, které nedovedeme (lépe) vyjádřit vlastními slovy</a:t>
            </a:r>
          </a:p>
          <a:p>
            <a:pPr lvl="1">
              <a:buFont typeface="Wingdings 2"/>
              <a:buChar char=""/>
              <a:defRPr/>
            </a:pPr>
            <a:r>
              <a:rPr lang="cs-CZ" dirty="0"/>
              <a:t>Charakteristické či jinak pozoruhodné obraty</a:t>
            </a:r>
          </a:p>
          <a:p>
            <a:pPr lvl="1">
              <a:buFont typeface="Wingdings 2"/>
              <a:buChar char=""/>
              <a:defRPr/>
            </a:pPr>
            <a:r>
              <a:rPr lang="cs-CZ" dirty="0"/>
              <a:t>To, co chceme zvlášť vyzdvihnout</a:t>
            </a:r>
          </a:p>
          <a:p>
            <a:pPr>
              <a:buFont typeface="Wingdings 2"/>
              <a:buChar char=""/>
              <a:defRPr/>
            </a:pPr>
            <a:r>
              <a:rPr lang="cs-CZ" dirty="0"/>
              <a:t>Necitujeme:</a:t>
            </a:r>
          </a:p>
          <a:p>
            <a:pPr lvl="1">
              <a:buFont typeface="Wingdings 2"/>
              <a:buChar char=""/>
              <a:defRPr/>
            </a:pPr>
            <a:r>
              <a:rPr lang="cs-CZ" dirty="0"/>
              <a:t>Rozvláčnou, zbytečnou vatu</a:t>
            </a:r>
          </a:p>
          <a:p>
            <a:pPr lvl="1">
              <a:buFont typeface="Wingdings 2"/>
              <a:buChar char=""/>
              <a:defRPr/>
            </a:pPr>
            <a:r>
              <a:rPr lang="cs-CZ" dirty="0"/>
              <a:t>Pasáže vytržené z kontextu</a:t>
            </a:r>
          </a:p>
          <a:p>
            <a:pPr lvl="1">
              <a:buFont typeface="Wingdings 2"/>
              <a:buChar char=""/>
              <a:defRPr/>
            </a:pPr>
            <a:endParaRPr lang="cs-CZ" dirty="0"/>
          </a:p>
        </p:txBody>
      </p:sp>
    </p:spTree>
    <p:extLst>
      <p:ext uri="{BB962C8B-B14F-4D97-AF65-F5344CB8AC3E}">
        <p14:creationId xmlns:p14="http://schemas.microsoft.com/office/powerpoint/2010/main" val="178726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28800" y="457200"/>
            <a:ext cx="8686800" cy="667544"/>
          </a:xfrm>
        </p:spPr>
        <p:txBody>
          <a:bodyPr>
            <a:normAutofit fontScale="90000"/>
          </a:bodyPr>
          <a:lstStyle/>
          <a:p>
            <a:pPr>
              <a:defRPr/>
            </a:pPr>
            <a:r>
              <a:rPr lang="cs-CZ" dirty="0"/>
              <a:t>Jak citovat?</a:t>
            </a:r>
            <a:r>
              <a:rPr lang="cs-CZ" baseline="30000" dirty="0"/>
              <a:t>1</a:t>
            </a:r>
          </a:p>
        </p:txBody>
      </p:sp>
      <p:sp>
        <p:nvSpPr>
          <p:cNvPr id="3" name="Zástupný symbol pro obsah 2"/>
          <p:cNvSpPr>
            <a:spLocks noGrp="1"/>
          </p:cNvSpPr>
          <p:nvPr>
            <p:ph sz="quarter" idx="1"/>
          </p:nvPr>
        </p:nvSpPr>
        <p:spPr>
          <a:xfrm>
            <a:off x="2135560" y="1628801"/>
            <a:ext cx="8280920" cy="4968551"/>
          </a:xfrm>
        </p:spPr>
        <p:txBody>
          <a:bodyPr>
            <a:normAutofit fontScale="55000" lnSpcReduction="20000"/>
          </a:bodyPr>
          <a:lstStyle/>
          <a:p>
            <a:pPr>
              <a:buFont typeface="Wingdings 2"/>
              <a:buChar char=""/>
              <a:defRPr/>
            </a:pPr>
            <a:r>
              <a:rPr lang="cs-CZ" sz="3200" dirty="0"/>
              <a:t>Norma ISO 690 a ISO 690-2</a:t>
            </a:r>
          </a:p>
          <a:p>
            <a:pPr>
              <a:buFont typeface="Wingdings 2"/>
              <a:buChar char=""/>
              <a:defRPr/>
            </a:pPr>
            <a:r>
              <a:rPr lang="cs-CZ" sz="3200" dirty="0"/>
              <a:t>Kniha („Tištěné publikace monografické úrovně“)</a:t>
            </a:r>
          </a:p>
          <a:p>
            <a:pPr lvl="1">
              <a:buFont typeface="Wingdings 2"/>
              <a:buChar char=""/>
              <a:defRPr/>
            </a:pPr>
            <a:r>
              <a:rPr lang="cs-CZ" sz="2900" dirty="0"/>
              <a:t>Primární odpovědnost. </a:t>
            </a:r>
            <a:r>
              <a:rPr lang="cs-CZ" sz="2900" i="1" dirty="0"/>
              <a:t>Název : podnázev</a:t>
            </a:r>
            <a:r>
              <a:rPr lang="cs-CZ" sz="2900" dirty="0"/>
              <a:t>. </a:t>
            </a:r>
            <a:r>
              <a:rPr lang="cs-CZ" sz="2900" dirty="0">
                <a:solidFill>
                  <a:srgbClr val="FF0000"/>
                </a:solidFill>
              </a:rPr>
              <a:t>Podřízená odpovědnost (překladatel, ilustrátor apod., případně editor neboli sestavovatel – v případě, že není uveden autor)). </a:t>
            </a:r>
            <a:r>
              <a:rPr lang="cs-CZ" sz="2900" dirty="0"/>
              <a:t>Vydání. </a:t>
            </a:r>
            <a:r>
              <a:rPr lang="cs-CZ" sz="2900" dirty="0">
                <a:solidFill>
                  <a:srgbClr val="FF0000"/>
                </a:solidFill>
              </a:rPr>
              <a:t>Místo vydání : Nakladatel,</a:t>
            </a:r>
            <a:r>
              <a:rPr lang="cs-CZ" sz="2900" dirty="0"/>
              <a:t> Rok vydání. </a:t>
            </a:r>
            <a:r>
              <a:rPr lang="cs-CZ" sz="2900" dirty="0">
                <a:solidFill>
                  <a:srgbClr val="FF0000"/>
                </a:solidFill>
              </a:rPr>
              <a:t>Rozsah. Edice. Poznámky. Dostupnost.</a:t>
            </a:r>
            <a:r>
              <a:rPr lang="cs-CZ" sz="2900" dirty="0"/>
              <a:t> Standardní číslo.</a:t>
            </a:r>
          </a:p>
          <a:p>
            <a:r>
              <a:rPr lang="cs-CZ" sz="3200" dirty="0"/>
              <a:t>Článek v časopise („Články v tištěných seriálových publikacích“)</a:t>
            </a:r>
          </a:p>
          <a:p>
            <a:pPr lvl="1">
              <a:buFont typeface="Wingdings 2"/>
              <a:buChar char=""/>
              <a:defRPr/>
            </a:pPr>
            <a:r>
              <a:rPr lang="cs-CZ" sz="2900" dirty="0"/>
              <a:t>Primární odpovědnost k článku. Název : podnázev článku. </a:t>
            </a:r>
            <a:r>
              <a:rPr lang="cs-CZ" sz="2900" dirty="0">
                <a:solidFill>
                  <a:srgbClr val="FF0000"/>
                </a:solidFill>
              </a:rPr>
              <a:t>Podřízená odpovědnost k článku. </a:t>
            </a:r>
            <a:r>
              <a:rPr lang="cs-CZ" sz="2900" i="1" dirty="0"/>
              <a:t>Název : podnázev zdrojového dokumentu. </a:t>
            </a:r>
            <a:r>
              <a:rPr lang="cs-CZ" sz="2900" dirty="0"/>
              <a:t>Vydání</a:t>
            </a:r>
            <a:r>
              <a:rPr lang="cs-CZ" sz="2900" i="1" dirty="0"/>
              <a:t>. </a:t>
            </a:r>
            <a:r>
              <a:rPr lang="cs-CZ" sz="2900" dirty="0"/>
              <a:t>Rok vydání, Svazek/Ročník, Číslo, Rozsah stran. </a:t>
            </a:r>
            <a:r>
              <a:rPr lang="cs-CZ" sz="2900" dirty="0">
                <a:solidFill>
                  <a:srgbClr val="FF0000"/>
                </a:solidFill>
              </a:rPr>
              <a:t>Dostupnost. Standardní číslo.</a:t>
            </a:r>
          </a:p>
          <a:p>
            <a:r>
              <a:rPr lang="cs-CZ" sz="3200" dirty="0"/>
              <a:t>Článek ve sborníku („[Samostatné] části tištěných publikací monografické úrovně“)</a:t>
            </a:r>
          </a:p>
          <a:p>
            <a:pPr lvl="1">
              <a:buFont typeface="Wingdings 2"/>
              <a:buChar char=""/>
              <a:defRPr/>
            </a:pPr>
            <a:r>
              <a:rPr lang="cs-CZ" sz="2900" dirty="0"/>
              <a:t>Primární odpovědnost k příspěvku. Název : podnázev příspěvku. In Primární odpovědnost ke zdrojovému dokumentu. </a:t>
            </a:r>
            <a:r>
              <a:rPr lang="cs-CZ" sz="2900" i="1" dirty="0"/>
              <a:t>Název : podnázev zdrojového dokumentu</a:t>
            </a:r>
            <a:r>
              <a:rPr lang="cs-CZ" sz="2900" dirty="0"/>
              <a:t>. Vydání. </a:t>
            </a:r>
            <a:r>
              <a:rPr lang="cs-CZ" sz="2900" dirty="0">
                <a:solidFill>
                  <a:srgbClr val="FF0000"/>
                </a:solidFill>
              </a:rPr>
              <a:t>Místo vydání : Nakladatel</a:t>
            </a:r>
            <a:r>
              <a:rPr lang="cs-CZ" sz="2900" dirty="0"/>
              <a:t>, Rok vydání, Lokace ve zdrojovém dokumentu. </a:t>
            </a:r>
            <a:r>
              <a:rPr lang="cs-CZ" sz="2900" dirty="0">
                <a:solidFill>
                  <a:srgbClr val="FF0000"/>
                </a:solidFill>
              </a:rPr>
              <a:t>Dostupnost. Standardní číslo.</a:t>
            </a:r>
          </a:p>
          <a:p>
            <a:r>
              <a:rPr lang="cs-CZ" sz="3200" dirty="0"/>
              <a:t>Článek na internetu („Články v elektronických seriálech“)</a:t>
            </a:r>
          </a:p>
          <a:p>
            <a:pPr lvl="1">
              <a:buFont typeface="Wingdings 2"/>
              <a:buChar char=""/>
              <a:defRPr/>
            </a:pPr>
            <a:r>
              <a:rPr lang="cs-CZ" sz="2900" dirty="0"/>
              <a:t>Primární odpovědnost k článku. Název : podnázev článku. </a:t>
            </a:r>
            <a:r>
              <a:rPr lang="cs-CZ" sz="2900" i="1" dirty="0"/>
              <a:t>Název : podnázev zdrojového dokumentu/webu </a:t>
            </a:r>
            <a:r>
              <a:rPr lang="cs-CZ" sz="2900" dirty="0"/>
              <a:t>[Druh nosiče]</a:t>
            </a:r>
            <a:r>
              <a:rPr lang="cs-CZ" sz="2900" i="1" dirty="0"/>
              <a:t>. </a:t>
            </a:r>
            <a:r>
              <a:rPr lang="cs-CZ" sz="2900" dirty="0"/>
              <a:t>Datum vydání zdrojového dokumentu, Datum aktualizace/revize [Datum citování u online dokumentů]. </a:t>
            </a:r>
            <a:r>
              <a:rPr lang="cs-CZ" sz="2900" dirty="0">
                <a:solidFill>
                  <a:srgbClr val="FF0000"/>
                </a:solidFill>
              </a:rPr>
              <a:t>Poznámky.</a:t>
            </a:r>
            <a:r>
              <a:rPr lang="cs-CZ" sz="2900" dirty="0"/>
              <a:t> Dostupnost a přístup. </a:t>
            </a:r>
            <a:r>
              <a:rPr lang="cs-CZ" sz="2900" dirty="0">
                <a:solidFill>
                  <a:srgbClr val="FF0000"/>
                </a:solidFill>
              </a:rPr>
              <a:t>Standardní číslo.</a:t>
            </a:r>
          </a:p>
        </p:txBody>
      </p:sp>
      <p:sp>
        <p:nvSpPr>
          <p:cNvPr id="4" name="TextovéPole 3"/>
          <p:cNvSpPr txBox="1"/>
          <p:nvPr/>
        </p:nvSpPr>
        <p:spPr>
          <a:xfrm>
            <a:off x="1864550" y="6602905"/>
            <a:ext cx="4680520" cy="246221"/>
          </a:xfrm>
          <a:prstGeom prst="rect">
            <a:avLst/>
          </a:prstGeom>
          <a:noFill/>
        </p:spPr>
        <p:txBody>
          <a:bodyPr wrap="square" rtlCol="0">
            <a:spAutoFit/>
          </a:bodyPr>
          <a:lstStyle/>
          <a:p>
            <a:r>
              <a:rPr lang="cs-CZ" sz="1000" baseline="30000" dirty="0"/>
              <a:t>1</a:t>
            </a:r>
            <a:r>
              <a:rPr lang="cs-CZ" sz="1000" dirty="0"/>
              <a:t> Zdroj informací na </a:t>
            </a:r>
            <a:r>
              <a:rPr lang="cs-CZ" sz="1000" dirty="0" err="1"/>
              <a:t>slidu</a:t>
            </a:r>
            <a:r>
              <a:rPr lang="cs-CZ" sz="1000" dirty="0"/>
              <a:t>: </a:t>
            </a:r>
            <a:r>
              <a:rPr lang="cs-CZ" sz="1000" dirty="0" err="1"/>
              <a:t>Bratková</a:t>
            </a:r>
            <a:r>
              <a:rPr lang="cs-CZ" sz="1000" dirty="0"/>
              <a:t>, 2008</a:t>
            </a:r>
          </a:p>
        </p:txBody>
      </p:sp>
    </p:spTree>
    <p:extLst>
      <p:ext uri="{BB962C8B-B14F-4D97-AF65-F5344CB8AC3E}">
        <p14:creationId xmlns:p14="http://schemas.microsoft.com/office/powerpoint/2010/main" val="54674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APA </a:t>
            </a:r>
            <a:r>
              <a:rPr lang="cs-CZ" dirty="0" err="1"/>
              <a:t>format</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 </a:t>
            </a:r>
            <a:r>
              <a:rPr lang="cs-CZ" dirty="0" err="1"/>
              <a:t>Book</a:t>
            </a:r>
            <a:r>
              <a:rPr lang="cs-CZ" dirty="0"/>
              <a:t>: </a:t>
            </a:r>
            <a:r>
              <a:rPr lang="en-US" dirty="0"/>
              <a:t>Author, A. (Year of Publication). Title of work. Publisher City, State: Publisher.</a:t>
            </a:r>
            <a:r>
              <a:rPr lang="cs-CZ" dirty="0"/>
              <a:t>A </a:t>
            </a:r>
            <a:r>
              <a:rPr lang="en-US" dirty="0"/>
              <a:t>PA format </a:t>
            </a:r>
            <a:r>
              <a:rPr lang="en-US" dirty="0" err="1"/>
              <a:t>example:Finney</a:t>
            </a:r>
            <a:r>
              <a:rPr lang="en-US" dirty="0"/>
              <a:t>, J. (1970). Time and again. New York, NY: Simon and Schuster.</a:t>
            </a:r>
            <a:endParaRPr lang="cs-CZ" dirty="0"/>
          </a:p>
          <a:p>
            <a:r>
              <a:rPr lang="cs-CZ" dirty="0" err="1"/>
              <a:t>Electronic</a:t>
            </a:r>
            <a:r>
              <a:rPr lang="cs-CZ" dirty="0"/>
              <a:t> </a:t>
            </a:r>
            <a:r>
              <a:rPr lang="cs-CZ" dirty="0" err="1"/>
              <a:t>book</a:t>
            </a:r>
            <a:r>
              <a:rPr lang="cs-CZ" dirty="0"/>
              <a:t>: </a:t>
            </a:r>
            <a:r>
              <a:rPr lang="en-US" dirty="0"/>
              <a:t>Author, A. (Year of Publication). Title of work [E-Reader Version]. Retrieved from http://xxxx or </a:t>
            </a:r>
            <a:r>
              <a:rPr lang="en-US" dirty="0" err="1"/>
              <a:t>DOI:xxxx</a:t>
            </a:r>
            <a:endParaRPr lang="cs-CZ" dirty="0"/>
          </a:p>
          <a:p>
            <a:pPr marL="0" indent="0">
              <a:buNone/>
            </a:pPr>
            <a:r>
              <a:rPr lang="cs-CZ" dirty="0" err="1"/>
              <a:t>Journal</a:t>
            </a:r>
            <a:r>
              <a:rPr lang="cs-CZ" dirty="0"/>
              <a:t> </a:t>
            </a:r>
            <a:r>
              <a:rPr lang="cs-CZ" dirty="0" err="1"/>
              <a:t>paper</a:t>
            </a:r>
            <a:endParaRPr lang="cs-CZ" dirty="0"/>
          </a:p>
          <a:p>
            <a:r>
              <a:rPr lang="en-US" dirty="0"/>
              <a:t>Author, A. (Year, month of Publication). Article title. </a:t>
            </a:r>
            <a:r>
              <a:rPr lang="en-US" i="1" dirty="0"/>
              <a:t>Magazine Title</a:t>
            </a:r>
            <a:r>
              <a:rPr lang="en-US" dirty="0"/>
              <a:t>, </a:t>
            </a:r>
            <a:r>
              <a:rPr lang="en-US" i="1" dirty="0"/>
              <a:t>Volume</a:t>
            </a:r>
            <a:r>
              <a:rPr lang="en-US" dirty="0"/>
              <a:t>(Issue), pp.-pp.</a:t>
            </a:r>
          </a:p>
          <a:p>
            <a:r>
              <a:rPr lang="en-US" dirty="0"/>
              <a:t>APA format example:</a:t>
            </a:r>
          </a:p>
          <a:p>
            <a:r>
              <a:rPr lang="en-US" dirty="0" err="1"/>
              <a:t>Tumulty</a:t>
            </a:r>
            <a:r>
              <a:rPr lang="en-US" dirty="0"/>
              <a:t>, K. (2006, April). Should they stay or should they go? </a:t>
            </a:r>
            <a:r>
              <a:rPr lang="en-US" i="1" dirty="0"/>
              <a:t>Time</a:t>
            </a:r>
            <a:r>
              <a:rPr lang="en-US" dirty="0"/>
              <a:t>, </a:t>
            </a:r>
            <a:r>
              <a:rPr lang="en-US" i="1" dirty="0"/>
              <a:t>167</a:t>
            </a:r>
            <a:r>
              <a:rPr lang="en-US" dirty="0"/>
              <a:t>(15), 3-40.</a:t>
            </a:r>
          </a:p>
          <a:p>
            <a:pPr marL="0" indent="0">
              <a:buNone/>
            </a:pPr>
            <a:endParaRPr lang="cs-CZ" dirty="0"/>
          </a:p>
          <a:p>
            <a:r>
              <a:rPr lang="cs-CZ" dirty="0" err="1"/>
              <a:t>The</a:t>
            </a:r>
            <a:r>
              <a:rPr lang="cs-CZ" dirty="0"/>
              <a:t> rest </a:t>
            </a:r>
            <a:r>
              <a:rPr lang="cs-CZ" dirty="0" err="1"/>
              <a:t>can</a:t>
            </a:r>
            <a:r>
              <a:rPr lang="cs-CZ" dirty="0"/>
              <a:t> </a:t>
            </a:r>
            <a:r>
              <a:rPr lang="cs-CZ" dirty="0" err="1"/>
              <a:t>be</a:t>
            </a:r>
            <a:r>
              <a:rPr lang="cs-CZ" dirty="0"/>
              <a:t> </a:t>
            </a:r>
            <a:r>
              <a:rPr lang="cs-CZ" dirty="0" err="1"/>
              <a:t>found</a:t>
            </a:r>
            <a:r>
              <a:rPr lang="cs-CZ" dirty="0"/>
              <a:t> </a:t>
            </a:r>
            <a:r>
              <a:rPr lang="cs-CZ" dirty="0" err="1"/>
              <a:t>here</a:t>
            </a:r>
            <a:r>
              <a:rPr lang="cs-CZ" dirty="0"/>
              <a:t>:</a:t>
            </a:r>
          </a:p>
          <a:p>
            <a:r>
              <a:rPr lang="cs-CZ" dirty="0"/>
              <a:t>http://www.bibme.org/citation-guide/apa/</a:t>
            </a:r>
          </a:p>
        </p:txBody>
      </p:sp>
    </p:spTree>
    <p:extLst>
      <p:ext uri="{BB962C8B-B14F-4D97-AF65-F5344CB8AC3E}">
        <p14:creationId xmlns:p14="http://schemas.microsoft.com/office/powerpoint/2010/main" val="3495945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Jak citovat? – část II</a:t>
            </a:r>
          </a:p>
        </p:txBody>
      </p:sp>
      <p:sp>
        <p:nvSpPr>
          <p:cNvPr id="3" name="Zástupný symbol pro obsah 2"/>
          <p:cNvSpPr>
            <a:spLocks noGrp="1"/>
          </p:cNvSpPr>
          <p:nvPr>
            <p:ph sz="quarter" idx="1"/>
          </p:nvPr>
        </p:nvSpPr>
        <p:spPr>
          <a:xfrm>
            <a:off x="1828800" y="1554163"/>
            <a:ext cx="8686800" cy="5115197"/>
          </a:xfrm>
        </p:spPr>
        <p:txBody>
          <a:bodyPr/>
          <a:lstStyle/>
          <a:p>
            <a:pPr>
              <a:buFont typeface="Wingdings 2"/>
              <a:buChar char=""/>
              <a:defRPr/>
            </a:pPr>
            <a:r>
              <a:rPr lang="cs-CZ" sz="2400" dirty="0"/>
              <a:t>Informace v kompletní podobě (tzn. v podobě uvedené na předchozím </a:t>
            </a:r>
            <a:r>
              <a:rPr lang="cs-CZ" sz="2400" dirty="0" err="1"/>
              <a:t>slidu</a:t>
            </a:r>
            <a:r>
              <a:rPr lang="cs-CZ" sz="2400" dirty="0"/>
              <a:t>) se objeví </a:t>
            </a:r>
            <a:r>
              <a:rPr lang="cs-CZ" sz="2400" u="sng" dirty="0"/>
              <a:t>pouze</a:t>
            </a:r>
            <a:r>
              <a:rPr lang="cs-CZ" sz="2400" dirty="0"/>
              <a:t> v závěrečném seznamu literatury!</a:t>
            </a:r>
          </a:p>
          <a:p>
            <a:pPr>
              <a:buFont typeface="Wingdings 2"/>
              <a:buChar char=""/>
              <a:defRPr/>
            </a:pPr>
            <a:r>
              <a:rPr lang="cs-CZ" sz="2400" dirty="0"/>
              <a:t>Ručně</a:t>
            </a:r>
          </a:p>
          <a:p>
            <a:pPr lvl="1">
              <a:buFont typeface="Wingdings 2"/>
              <a:buChar char=""/>
              <a:defRPr/>
            </a:pPr>
            <a:r>
              <a:rPr lang="cs-CZ" sz="2000" dirty="0"/>
              <a:t>Výhoda: můžete odkazy napsat přesně tak, jak Vám to vyhovuje</a:t>
            </a:r>
          </a:p>
          <a:p>
            <a:pPr lvl="1">
              <a:buFont typeface="Wingdings 2"/>
              <a:buChar char=""/>
              <a:defRPr/>
            </a:pPr>
            <a:r>
              <a:rPr lang="cs-CZ" sz="2000" dirty="0"/>
              <a:t>Nevýhoda: relativně pracná metoda; zničující zejména v případě, že je nutné nějaké odkazy předělávat (přečíslovat atp.)</a:t>
            </a:r>
          </a:p>
          <a:p>
            <a:pPr>
              <a:buFont typeface="Wingdings 2"/>
              <a:buChar char=""/>
              <a:defRPr/>
            </a:pPr>
            <a:r>
              <a:rPr lang="cs-CZ" sz="2400" dirty="0"/>
              <a:t>Citační manažery</a:t>
            </a:r>
          </a:p>
          <a:p>
            <a:pPr lvl="1">
              <a:buFont typeface="Wingdings 2"/>
              <a:buChar char=""/>
              <a:defRPr/>
            </a:pPr>
            <a:r>
              <a:rPr lang="cs-CZ" sz="2000" dirty="0" err="1"/>
              <a:t>EndNote</a:t>
            </a:r>
            <a:r>
              <a:rPr lang="cs-CZ" sz="2000" dirty="0"/>
              <a:t>, Reference </a:t>
            </a:r>
            <a:r>
              <a:rPr lang="cs-CZ" sz="2000" dirty="0" err="1"/>
              <a:t>Manager</a:t>
            </a:r>
            <a:r>
              <a:rPr lang="cs-CZ" sz="2000" dirty="0"/>
              <a:t>, </a:t>
            </a:r>
            <a:r>
              <a:rPr lang="cs-CZ" sz="2000" b="1" dirty="0" err="1"/>
              <a:t>Zotero</a:t>
            </a:r>
            <a:endParaRPr lang="cs-CZ" sz="2000" b="1" dirty="0"/>
          </a:p>
          <a:p>
            <a:pPr lvl="1">
              <a:buFont typeface="Wingdings 2"/>
              <a:buChar char=""/>
              <a:defRPr/>
            </a:pPr>
            <a:r>
              <a:rPr lang="cs-CZ" sz="2000" dirty="0"/>
              <a:t>Výhody: profesionální kvalita, export do programu přímo z databází, široké spektrum možností</a:t>
            </a:r>
          </a:p>
          <a:p>
            <a:pPr lvl="1">
              <a:buFont typeface="Wingdings 2"/>
              <a:buChar char=""/>
              <a:defRPr/>
            </a:pPr>
            <a:r>
              <a:rPr lang="cs-CZ" sz="2000" dirty="0"/>
              <a:t>Nevýhody: placený software, ne zcela intuitivní ovládání</a:t>
            </a:r>
            <a:endParaRPr lang="cs-CZ" dirty="0"/>
          </a:p>
        </p:txBody>
      </p:sp>
    </p:spTree>
    <p:extLst>
      <p:ext uri="{BB962C8B-B14F-4D97-AF65-F5344CB8AC3E}">
        <p14:creationId xmlns:p14="http://schemas.microsoft.com/office/powerpoint/2010/main" val="220345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err="1"/>
              <a:t>Zoter</a:t>
            </a:r>
            <a:r>
              <a:rPr lang="cs-CZ" dirty="0"/>
              <a:t>o</a:t>
            </a:r>
          </a:p>
        </p:txBody>
      </p:sp>
      <p:sp>
        <p:nvSpPr>
          <p:cNvPr id="3" name="Zástupný symbol pro obsah 2"/>
          <p:cNvSpPr>
            <a:spLocks noGrp="1"/>
          </p:cNvSpPr>
          <p:nvPr>
            <p:ph idx="1"/>
          </p:nvPr>
        </p:nvSpPr>
        <p:spPr/>
        <p:txBody>
          <a:bodyPr/>
          <a:lstStyle/>
          <a:p>
            <a:r>
              <a:rPr lang="cs-CZ" dirty="0">
                <a:hlinkClick r:id="rId2"/>
              </a:rPr>
              <a:t>https://www.zotero.org/</a:t>
            </a:r>
            <a:endParaRPr lang="cs-CZ" dirty="0"/>
          </a:p>
          <a:p>
            <a:endParaRPr lang="cs-CZ" dirty="0"/>
          </a:p>
        </p:txBody>
      </p:sp>
    </p:spTree>
    <p:extLst>
      <p:ext uri="{BB962C8B-B14F-4D97-AF65-F5344CB8AC3E}">
        <p14:creationId xmlns:p14="http://schemas.microsoft.com/office/powerpoint/2010/main" val="2875424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stretch>
            <a:fillRect/>
          </a:stretch>
        </p:blipFill>
        <p:spPr>
          <a:xfrm>
            <a:off x="654671" y="208635"/>
            <a:ext cx="11314908" cy="6363428"/>
          </a:xfrm>
          <a:prstGeom prst="rect">
            <a:avLst/>
          </a:prstGeom>
        </p:spPr>
      </p:pic>
    </p:spTree>
    <p:extLst>
      <p:ext uri="{BB962C8B-B14F-4D97-AF65-F5344CB8AC3E}">
        <p14:creationId xmlns:p14="http://schemas.microsoft.com/office/powerpoint/2010/main" val="19072823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RefWorks</a:t>
            </a:r>
            <a:endParaRPr lang="cs-CZ" dirty="0"/>
          </a:p>
        </p:txBody>
      </p:sp>
      <p:sp>
        <p:nvSpPr>
          <p:cNvPr id="3" name="Zástupný symbol pro obsah 2"/>
          <p:cNvSpPr>
            <a:spLocks noGrp="1"/>
          </p:cNvSpPr>
          <p:nvPr>
            <p:ph idx="1"/>
          </p:nvPr>
        </p:nvSpPr>
        <p:spPr/>
        <p:txBody>
          <a:bodyPr/>
          <a:lstStyle/>
          <a:p>
            <a:r>
              <a:rPr lang="en-US" dirty="0"/>
              <a:t>The new </a:t>
            </a:r>
            <a:r>
              <a:rPr lang="en-US" dirty="0" err="1"/>
              <a:t>RefWorks</a:t>
            </a:r>
            <a:r>
              <a:rPr lang="en-US" dirty="0"/>
              <a:t> is a reference management service that supports the needs of students, faculty and librarians. With an improved user experience, full-text management and collaboration features, </a:t>
            </a:r>
            <a:r>
              <a:rPr lang="en-US" dirty="0" err="1"/>
              <a:t>RefWorks</a:t>
            </a:r>
            <a:r>
              <a:rPr lang="en-US" dirty="0"/>
              <a:t> gives students and faculty a tool that enables a more efficient and reliable process for producing research papers. Libraries that offer this powerful service have access to administrative controls that help institutions honor intellectual property rights, and analytics that provide a consistent source of information on patron and content usage.</a:t>
            </a:r>
            <a:endParaRPr lang="cs-CZ" dirty="0"/>
          </a:p>
          <a:p>
            <a:r>
              <a:rPr lang="cs-CZ" dirty="0"/>
              <a:t>http://www.proquest.com/products-services/refworks.html</a:t>
            </a:r>
          </a:p>
        </p:txBody>
      </p:sp>
    </p:spTree>
    <p:extLst>
      <p:ext uri="{BB962C8B-B14F-4D97-AF65-F5344CB8AC3E}">
        <p14:creationId xmlns:p14="http://schemas.microsoft.com/office/powerpoint/2010/main" val="1658200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dirty="0"/>
              <a:t>Co je nutné</a:t>
            </a:r>
          </a:p>
        </p:txBody>
      </p:sp>
      <p:sp>
        <p:nvSpPr>
          <p:cNvPr id="3" name="Zástupný symbol pro obsah 2"/>
          <p:cNvSpPr>
            <a:spLocks noGrp="1"/>
          </p:cNvSpPr>
          <p:nvPr>
            <p:ph sz="quarter" idx="1"/>
          </p:nvPr>
        </p:nvSpPr>
        <p:spPr/>
        <p:txBody>
          <a:bodyPr>
            <a:normAutofit fontScale="92500" lnSpcReduction="20000"/>
          </a:bodyPr>
          <a:lstStyle/>
          <a:p>
            <a:pPr>
              <a:buFont typeface="Wingdings 2"/>
              <a:buChar char=""/>
              <a:defRPr/>
            </a:pPr>
            <a:r>
              <a:rPr lang="cs-CZ" dirty="0"/>
              <a:t>Dodržovat u referencí jednotný styl</a:t>
            </a:r>
          </a:p>
          <a:p>
            <a:pPr lvl="1">
              <a:buFont typeface="Wingdings 2"/>
              <a:buChar char=""/>
              <a:defRPr/>
            </a:pPr>
            <a:r>
              <a:rPr lang="cs-CZ" dirty="0"/>
              <a:t>(autor, rok); (Machiavelli, 2007 </a:t>
            </a:r>
            <a:r>
              <a:rPr lang="en-US" dirty="0"/>
              <a:t>[</a:t>
            </a:r>
            <a:r>
              <a:rPr lang="cs-CZ" dirty="0"/>
              <a:t>1513</a:t>
            </a:r>
            <a:r>
              <a:rPr lang="en-US" dirty="0"/>
              <a:t>]</a:t>
            </a:r>
            <a:r>
              <a:rPr lang="cs-CZ" dirty="0"/>
              <a:t>)</a:t>
            </a:r>
          </a:p>
          <a:p>
            <a:pPr lvl="1">
              <a:buFont typeface="Wingdings 2"/>
              <a:buChar char=""/>
              <a:defRPr/>
            </a:pPr>
            <a:r>
              <a:rPr lang="cs-CZ" dirty="0"/>
              <a:t>NEBO (číslo reference); (1)</a:t>
            </a:r>
          </a:p>
          <a:p>
            <a:pPr lvl="1">
              <a:buFont typeface="Wingdings 2"/>
              <a:buChar char=""/>
              <a:defRPr/>
            </a:pPr>
            <a:r>
              <a:rPr lang="cs-CZ" i="1" dirty="0"/>
              <a:t>Poznámky pod čarou silně </a:t>
            </a:r>
            <a:r>
              <a:rPr lang="cs-CZ" i="1" dirty="0" err="1"/>
              <a:t>NEdoporučuji</a:t>
            </a:r>
            <a:endParaRPr lang="cs-CZ" i="1" dirty="0"/>
          </a:p>
          <a:p>
            <a:pPr lvl="1">
              <a:buFont typeface="Wingdings 2"/>
              <a:buChar char=""/>
              <a:defRPr/>
            </a:pPr>
            <a:r>
              <a:rPr lang="cs-CZ" dirty="0"/>
              <a:t>Tzn. ne všechny tyto styly zároveň.</a:t>
            </a:r>
          </a:p>
          <a:p>
            <a:pPr>
              <a:buFont typeface="Wingdings 2"/>
              <a:buChar char=""/>
              <a:defRPr/>
            </a:pPr>
            <a:r>
              <a:rPr lang="cs-CZ" dirty="0"/>
              <a:t>Neuvádět nadbytečné údaje sloužící k nafukování textu</a:t>
            </a:r>
          </a:p>
          <a:p>
            <a:pPr lvl="1">
              <a:buFont typeface="Wingdings 2"/>
              <a:buChar char=""/>
              <a:defRPr/>
            </a:pPr>
            <a:r>
              <a:rPr lang="cs-CZ" dirty="0"/>
              <a:t>Např. 10 citací jednoho článku, z nichž každá obsahuje plné bibliografické údaje včetně linku na databázi, z níž článek pochází (používat </a:t>
            </a:r>
            <a:r>
              <a:rPr lang="cs-CZ" dirty="0" err="1"/>
              <a:t>ibid</a:t>
            </a:r>
            <a:r>
              <a:rPr lang="cs-CZ" dirty="0"/>
              <a:t>. V </a:t>
            </a:r>
            <a:r>
              <a:rPr lang="cs-CZ" dirty="0" err="1"/>
              <a:t>anglictine</a:t>
            </a:r>
            <a:r>
              <a:rPr lang="cs-CZ" dirty="0"/>
              <a:t> tamtéž v češtině). význam</a:t>
            </a:r>
          </a:p>
          <a:p>
            <a:pPr lvl="1">
              <a:buFont typeface="Wingdings 2"/>
              <a:buChar char=""/>
              <a:defRPr/>
            </a:pPr>
            <a:r>
              <a:rPr lang="cs-CZ" dirty="0" err="1"/>
              <a:t>ibidem</a:t>
            </a:r>
            <a:r>
              <a:rPr lang="cs-CZ" dirty="0"/>
              <a:t> (tamtéž) Používá se v odborných pracích u citování pramenů, v případě, že současná citace odkazuje do toho samého písemného (či jiného) pramene (na tu samou stranu apod.) jako citace předchozí. Může být použito vícekrát za sebou nebo může sloužit jako identifikace daného pramene s tím, že u současné citace se změnila pouze strana (například u knihy), časový kód (u audiovizuálního díla); a pod</a:t>
            </a:r>
          </a:p>
        </p:txBody>
      </p:sp>
    </p:spTree>
    <p:extLst>
      <p:ext uri="{BB962C8B-B14F-4D97-AF65-F5344CB8AC3E}">
        <p14:creationId xmlns:p14="http://schemas.microsoft.com/office/powerpoint/2010/main" val="66331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2905367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 nejvyšší k nejnižší (jen orientační přehled):</a:t>
            </a:r>
          </a:p>
        </p:txBody>
      </p:sp>
      <p:sp>
        <p:nvSpPr>
          <p:cNvPr id="3" name="Zástupný symbol pro obsah 2"/>
          <p:cNvSpPr>
            <a:spLocks noGrp="1"/>
          </p:cNvSpPr>
          <p:nvPr>
            <p:ph idx="1"/>
          </p:nvPr>
        </p:nvSpPr>
        <p:spPr/>
        <p:txBody>
          <a:bodyPr/>
          <a:lstStyle/>
          <a:p>
            <a:pPr lvl="1"/>
            <a:r>
              <a:rPr lang="cs-CZ" dirty="0"/>
              <a:t>Editované zdroje</a:t>
            </a:r>
          </a:p>
          <a:p>
            <a:pPr lvl="2"/>
            <a:r>
              <a:rPr lang="cs-CZ" dirty="0"/>
              <a:t>Prestižní recenzované (impaktované) časopisy a statistiky uznávaných organizací (WB, OECD…)</a:t>
            </a:r>
          </a:p>
          <a:p>
            <a:pPr lvl="2"/>
            <a:r>
              <a:rPr lang="cs-CZ" dirty="0"/>
              <a:t>Ostatní impaktované časopisy a knihy z uznávaných nakladatelství</a:t>
            </a:r>
          </a:p>
          <a:p>
            <a:pPr lvl="2"/>
            <a:r>
              <a:rPr lang="cs-CZ" dirty="0"/>
              <a:t>Sborníky z konferencí, recenzované časopisy, dokumenty a statistiky ministerstev</a:t>
            </a:r>
          </a:p>
          <a:p>
            <a:pPr lvl="1"/>
            <a:r>
              <a:rPr lang="cs-CZ" dirty="0"/>
              <a:t>Needitované zdroje</a:t>
            </a:r>
          </a:p>
          <a:p>
            <a:pPr lvl="2"/>
            <a:r>
              <a:rPr lang="cs-CZ" dirty="0"/>
              <a:t>Mezinárodně uznávané učebnice</a:t>
            </a:r>
          </a:p>
          <a:p>
            <a:pPr lvl="2"/>
            <a:r>
              <a:rPr lang="cs-CZ" dirty="0"/>
              <a:t>České učebnice</a:t>
            </a:r>
          </a:p>
          <a:p>
            <a:pPr lvl="2"/>
            <a:r>
              <a:rPr lang="cs-CZ" dirty="0"/>
              <a:t>Noviny, </a:t>
            </a:r>
            <a:r>
              <a:rPr lang="cs-CZ" dirty="0" err="1"/>
              <a:t>Wikipedia</a:t>
            </a:r>
            <a:r>
              <a:rPr lang="cs-CZ" dirty="0"/>
              <a:t>, „společenské“ časopisy, populárně-naučné články </a:t>
            </a:r>
          </a:p>
          <a:p>
            <a:pPr lvl="2"/>
            <a:r>
              <a:rPr lang="cs-CZ" dirty="0"/>
              <a:t>Osobní sdělení</a:t>
            </a:r>
          </a:p>
          <a:p>
            <a:endParaRPr lang="cs-CZ" dirty="0"/>
          </a:p>
        </p:txBody>
      </p:sp>
    </p:spTree>
    <p:extLst>
      <p:ext uri="{BB962C8B-B14F-4D97-AF65-F5344CB8AC3E}">
        <p14:creationId xmlns:p14="http://schemas.microsoft.com/office/powerpoint/2010/main" val="3394852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Jak poznat kvalitní zdroj</a:t>
            </a:r>
          </a:p>
        </p:txBody>
      </p:sp>
      <p:sp>
        <p:nvSpPr>
          <p:cNvPr id="3" name="Zástupný symbol pro obsah 2"/>
          <p:cNvSpPr>
            <a:spLocks noGrp="1"/>
          </p:cNvSpPr>
          <p:nvPr>
            <p:ph idx="1"/>
          </p:nvPr>
        </p:nvSpPr>
        <p:spPr/>
        <p:txBody>
          <a:bodyPr/>
          <a:lstStyle/>
          <a:p>
            <a:pPr marL="514350" indent="-514350">
              <a:buFont typeface="+mj-lt"/>
              <a:buAutoNum type="arabicPeriod"/>
            </a:pPr>
            <a:r>
              <a:rPr lang="cs-CZ" sz="2400" dirty="0"/>
              <a:t>Kdo je autor? </a:t>
            </a:r>
          </a:p>
          <a:p>
            <a:pPr marL="914400" lvl="1" indent="-514350"/>
            <a:r>
              <a:rPr lang="cs-CZ" sz="2000" dirty="0"/>
              <a:t>Jaká je jeho kvalifikace? Jaké jsou jeho předchozí publikace? Patří publikace, kterou napsal, do rámce jeho odborné expertní zkušenosti? Je to vědec, spisovatel, novinář, publicista? V případě vědecké nebo odborné publikace je dobré vědět, zda je citována v jiných zdrojích. Kde autor pracuje, v jaké instituci? Jaké jsou její cíle a program? </a:t>
            </a:r>
          </a:p>
          <a:p>
            <a:pPr marL="514350" indent="-514350">
              <a:buFont typeface="+mj-lt"/>
              <a:buAutoNum type="arabicPeriod"/>
            </a:pPr>
            <a:r>
              <a:rPr lang="cs-CZ" sz="2400" dirty="0"/>
              <a:t>Doba, kdy publikace vyšla </a:t>
            </a:r>
          </a:p>
          <a:p>
            <a:pPr marL="914400" lvl="1" indent="-514350"/>
            <a:r>
              <a:rPr lang="cs-CZ" sz="2000" dirty="0"/>
              <a:t>Čím je publikace starší, tím roste riziko, že některé z jejích informací mohou být zastaralé</a:t>
            </a:r>
          </a:p>
          <a:p>
            <a:pPr marL="514350" indent="-514350">
              <a:buFont typeface="+mj-lt"/>
              <a:buAutoNum type="arabicPeriod"/>
            </a:pPr>
            <a:r>
              <a:rPr lang="cs-CZ" sz="2400" dirty="0"/>
              <a:t>Kdo knihu vydal?</a:t>
            </a:r>
            <a:r>
              <a:rPr lang="cs-CZ" sz="1800" dirty="0"/>
              <a:t> </a:t>
            </a:r>
          </a:p>
          <a:p>
            <a:pPr marL="914400" lvl="1" indent="-514350"/>
            <a:r>
              <a:rPr lang="cs-CZ" sz="2000" dirty="0"/>
              <a:t>Jestliže ji vydalo univerzitní nebo odborné vydavatelství, bývá jistá záruka odborné kvality </a:t>
            </a:r>
          </a:p>
          <a:p>
            <a:pPr marL="514350" indent="-514350">
              <a:buFont typeface="+mj-lt"/>
              <a:buAutoNum type="arabicPeriod"/>
            </a:pPr>
            <a:r>
              <a:rPr lang="cs-CZ" sz="2400" dirty="0"/>
              <a:t>Komu je kniha určena? Odborníkům nebo široké veřejnosti?</a:t>
            </a:r>
          </a:p>
          <a:p>
            <a:endParaRPr lang="cs-CZ" dirty="0"/>
          </a:p>
        </p:txBody>
      </p:sp>
    </p:spTree>
    <p:extLst>
      <p:ext uri="{BB962C8B-B14F-4D97-AF65-F5344CB8AC3E}">
        <p14:creationId xmlns:p14="http://schemas.microsoft.com/office/powerpoint/2010/main" val="274149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Jak poznat kvalitní zdroj II</a:t>
            </a:r>
          </a:p>
        </p:txBody>
      </p:sp>
      <p:sp>
        <p:nvSpPr>
          <p:cNvPr id="3" name="Zástupný symbol pro obsah 2"/>
          <p:cNvSpPr>
            <a:spLocks noGrp="1"/>
          </p:cNvSpPr>
          <p:nvPr>
            <p:ph idx="1"/>
          </p:nvPr>
        </p:nvSpPr>
        <p:spPr/>
        <p:txBody>
          <a:bodyPr>
            <a:normAutofit fontScale="85000" lnSpcReduction="20000"/>
          </a:bodyPr>
          <a:lstStyle/>
          <a:p>
            <a:pPr marL="514350" indent="-514350">
              <a:buFont typeface="+mj-lt"/>
              <a:buAutoNum type="arabicPeriod" startAt="6"/>
            </a:pPr>
            <a:r>
              <a:rPr lang="cs-CZ" dirty="0"/>
              <a:t>Jsou sdělované informace fakta, názory nebo propaganda? </a:t>
            </a:r>
          </a:p>
          <a:p>
            <a:pPr marL="914400" lvl="1" indent="-514350"/>
            <a:r>
              <a:rPr lang="cs-CZ" sz="2300" dirty="0"/>
              <a:t>Fakta od osobního názoru se někdy v textu odlišují špatně. Fakta se dají ověřit nebo zamítnout (verifikovat/falsifikovat), názor je způsob interpretace fakt.</a:t>
            </a:r>
          </a:p>
          <a:p>
            <a:pPr marL="514350" indent="-514350">
              <a:buFont typeface="+mj-lt"/>
              <a:buAutoNum type="arabicPeriod" startAt="6"/>
            </a:pPr>
            <a:r>
              <a:rPr lang="cs-CZ" dirty="0"/>
              <a:t>Je autorův pohled objektivní a nestranný? Je užitý jazyk beze slov, která probouzejí emoce, bez zkreslování?</a:t>
            </a:r>
          </a:p>
          <a:p>
            <a:pPr marL="514350" indent="-514350">
              <a:buFont typeface="+mj-lt"/>
              <a:buAutoNum type="arabicPeriod" startAt="6"/>
            </a:pPr>
            <a:r>
              <a:rPr lang="cs-CZ" dirty="0"/>
              <a:t>Přináší publikace něco nového, neopakuje staré informace, zabývá se tématem v dostatečné hloubce a šířce? Rozlišuje primární a sekundární informační zdroje? </a:t>
            </a:r>
          </a:p>
          <a:p>
            <a:pPr marL="514350" indent="-514350">
              <a:buFont typeface="+mj-lt"/>
              <a:buAutoNum type="arabicPeriod" startAt="6"/>
            </a:pPr>
            <a:r>
              <a:rPr lang="cs-CZ" dirty="0"/>
              <a:t>Jak autor píše? </a:t>
            </a:r>
          </a:p>
          <a:p>
            <a:pPr marL="914400" lvl="1" indent="-514350"/>
            <a:r>
              <a:rPr lang="cs-CZ" sz="2300" dirty="0"/>
              <a:t>Jasně? Nejasně? Je látka dobře, přehledně rozvržená? Má kniha rejstřík? Poznámkový aparát? Jak jsou v ní uspořádané informační zdroje, z nichž autor vyšel?</a:t>
            </a:r>
          </a:p>
          <a:p>
            <a:pPr marL="514350" indent="-514350">
              <a:buFont typeface="+mj-lt"/>
              <a:buAutoNum type="arabicPeriod" startAt="6"/>
            </a:pPr>
            <a:r>
              <a:rPr lang="cs-CZ" dirty="0"/>
              <a:t>Co říká kritika? </a:t>
            </a:r>
          </a:p>
          <a:p>
            <a:pPr marL="914400" lvl="1" indent="-514350"/>
            <a:r>
              <a:rPr lang="cs-CZ" sz="2300" dirty="0"/>
              <a:t>V případě kontroverzních témat je nutné (ale obtížné) rozlišovat kritiku od protivníkovy propagandy</a:t>
            </a:r>
            <a:endParaRPr lang="cs-CZ" sz="1800" dirty="0"/>
          </a:p>
          <a:p>
            <a:endParaRPr lang="cs-CZ" dirty="0"/>
          </a:p>
        </p:txBody>
      </p:sp>
    </p:spTree>
    <p:extLst>
      <p:ext uri="{BB962C8B-B14F-4D97-AF65-F5344CB8AC3E}">
        <p14:creationId xmlns:p14="http://schemas.microsoft.com/office/powerpoint/2010/main" val="2152818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defRPr/>
            </a:pPr>
            <a:r>
              <a:rPr lang="cs-CZ" dirty="0"/>
              <a:t>Zdroje</a:t>
            </a:r>
          </a:p>
        </p:txBody>
      </p:sp>
      <p:sp>
        <p:nvSpPr>
          <p:cNvPr id="5" name="Zástupný symbol pro obsah 4"/>
          <p:cNvSpPr>
            <a:spLocks noGrp="1"/>
          </p:cNvSpPr>
          <p:nvPr>
            <p:ph sz="quarter" idx="1"/>
          </p:nvPr>
        </p:nvSpPr>
        <p:spPr>
          <a:xfrm>
            <a:off x="1981200" y="1600200"/>
            <a:ext cx="8229600" cy="4852988"/>
          </a:xfrm>
        </p:spPr>
        <p:txBody>
          <a:bodyPr>
            <a:normAutofit fontScale="92500" lnSpcReduction="10000"/>
          </a:bodyPr>
          <a:lstStyle/>
          <a:p>
            <a:pPr>
              <a:buFont typeface="Wingdings 2"/>
              <a:buChar char=""/>
              <a:defRPr/>
            </a:pPr>
            <a:r>
              <a:rPr lang="cs-CZ" dirty="0"/>
              <a:t>Získání přehledu o tom, z čeho autor při svém myšlenkovém postupu čerpal</a:t>
            </a:r>
          </a:p>
          <a:p>
            <a:pPr lvl="1">
              <a:buFont typeface="Wingdings 2"/>
              <a:buChar char=""/>
              <a:defRPr/>
            </a:pPr>
            <a:r>
              <a:rPr lang="cs-CZ" dirty="0"/>
              <a:t>Rozdíl mezi vzdělancem a nevzdělancem spočívá v tom, že vzdělanec ví, kde své názory sebral… (Sokol)</a:t>
            </a:r>
          </a:p>
          <a:p>
            <a:pPr>
              <a:buFont typeface="Wingdings 2"/>
              <a:buChar char=""/>
              <a:defRPr/>
            </a:pPr>
            <a:r>
              <a:rPr lang="cs-CZ" dirty="0"/>
              <a:t>Posuzuje se kvalita, aktuálnost, relevance zdrojů</a:t>
            </a:r>
          </a:p>
          <a:p>
            <a:pPr>
              <a:buFont typeface="Wingdings 2"/>
              <a:buChar char=""/>
              <a:defRPr/>
            </a:pPr>
            <a:r>
              <a:rPr lang="cs-CZ" dirty="0"/>
              <a:t>„</a:t>
            </a:r>
            <a:r>
              <a:rPr lang="cs-CZ" dirty="0" err="1"/>
              <a:t>Nazdrojována</a:t>
            </a:r>
            <a:r>
              <a:rPr lang="cs-CZ" dirty="0"/>
              <a:t>“ musejí být všechna vstupní data, zejména ta, která jsou obsažena v různých tabulkách a grafech</a:t>
            </a:r>
          </a:p>
          <a:p>
            <a:pPr lvl="1">
              <a:buFont typeface="Wingdings 2"/>
              <a:buChar char=""/>
              <a:defRPr/>
            </a:pPr>
            <a:r>
              <a:rPr lang="cs-CZ" dirty="0"/>
              <a:t>„Obecně známá“ informace - netřeba uvádět zdroj (např. „Ludvík XIV. žil v letech 1638 – 1715.“)</a:t>
            </a:r>
          </a:p>
          <a:p>
            <a:pPr lvl="1">
              <a:buFont typeface="Wingdings 2"/>
              <a:buChar char=""/>
              <a:defRPr/>
            </a:pPr>
            <a:r>
              <a:rPr lang="cs-CZ" dirty="0"/>
              <a:t>Všechna ostatní data (např. vývoj počtu nezaměstnaných v roce 2010) – nutno odkázat (data ČSÚ atp.)</a:t>
            </a:r>
          </a:p>
          <a:p>
            <a:pPr lvl="1">
              <a:buFont typeface="Wingdings 2"/>
              <a:buChar char=""/>
              <a:defRPr/>
            </a:pPr>
            <a:r>
              <a:rPr lang="cs-CZ" dirty="0"/>
              <a:t>U dat získaných vlastními silami je třeba rovněž uvést odkaz, tentokrát na „vlastní výzkum“, „vlastní data“ atp.</a:t>
            </a:r>
          </a:p>
          <a:p>
            <a:pPr lvl="1">
              <a:buFont typeface="Wingdings 2"/>
              <a:buChar char=""/>
              <a:defRPr/>
            </a:pPr>
            <a:r>
              <a:rPr lang="cs-CZ" dirty="0"/>
              <a:t>Zdrojů raději více než méně</a:t>
            </a:r>
          </a:p>
        </p:txBody>
      </p:sp>
    </p:spTree>
    <p:extLst>
      <p:ext uri="{BB962C8B-B14F-4D97-AF65-F5344CB8AC3E}">
        <p14:creationId xmlns:p14="http://schemas.microsoft.com/office/powerpoint/2010/main" val="3936535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500"/>
                                        <p:tgtEl>
                                          <p:spTgt spid="5">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500"/>
                                        <p:tgtEl>
                                          <p:spTgt spid="5">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dirty="0"/>
              <a:t>Primární a sekundární zdroje</a:t>
            </a:r>
          </a:p>
        </p:txBody>
      </p:sp>
      <p:sp>
        <p:nvSpPr>
          <p:cNvPr id="3" name="Zástupný symbol pro obsah 2"/>
          <p:cNvSpPr>
            <a:spLocks noGrp="1"/>
          </p:cNvSpPr>
          <p:nvPr>
            <p:ph sz="quarter" idx="1"/>
          </p:nvPr>
        </p:nvSpPr>
        <p:spPr>
          <a:xfrm>
            <a:off x="1981200" y="1600201"/>
            <a:ext cx="8229600" cy="5141913"/>
          </a:xfrm>
        </p:spPr>
        <p:txBody>
          <a:bodyPr>
            <a:noAutofit/>
          </a:bodyPr>
          <a:lstStyle/>
          <a:p>
            <a:pPr>
              <a:spcBef>
                <a:spcPts val="0"/>
              </a:spcBef>
              <a:buFont typeface="Wingdings 2"/>
              <a:buChar char=""/>
              <a:defRPr/>
            </a:pPr>
            <a:r>
              <a:rPr lang="cs-CZ" sz="2400" dirty="0"/>
              <a:t>Primární zdroj</a:t>
            </a:r>
          </a:p>
          <a:p>
            <a:pPr lvl="1">
              <a:spcBef>
                <a:spcPts val="0"/>
              </a:spcBef>
              <a:buFont typeface="Wingdings 2"/>
              <a:buChar char=""/>
              <a:defRPr/>
            </a:pPr>
            <a:r>
              <a:rPr lang="cs-CZ" sz="2000" dirty="0"/>
              <a:t>Přistupuje k tématu novým způsobem, podává originální informaci, rozšiřuje celkový objem poznání o dané oblasti</a:t>
            </a:r>
          </a:p>
          <a:p>
            <a:pPr>
              <a:spcBef>
                <a:spcPts val="0"/>
              </a:spcBef>
              <a:buFont typeface="Wingdings 2"/>
              <a:buChar char=""/>
              <a:defRPr/>
            </a:pPr>
            <a:r>
              <a:rPr lang="cs-CZ" sz="2400" dirty="0"/>
              <a:t>Sekundární zdroj</a:t>
            </a:r>
          </a:p>
          <a:p>
            <a:pPr lvl="1">
              <a:spcBef>
                <a:spcPts val="0"/>
              </a:spcBef>
              <a:buFont typeface="Wingdings 2"/>
              <a:buChar char=""/>
              <a:defRPr/>
            </a:pPr>
            <a:r>
              <a:rPr lang="cs-CZ" sz="2000" dirty="0"/>
              <a:t>Shrnuje stav poznání v dané oblasti na základě primárních zdrojů</a:t>
            </a:r>
          </a:p>
          <a:p>
            <a:pPr lvl="1">
              <a:spcBef>
                <a:spcPts val="0"/>
              </a:spcBef>
              <a:buFont typeface="Wingdings 2"/>
              <a:buChar char=""/>
              <a:defRPr/>
            </a:pPr>
            <a:r>
              <a:rPr lang="cs-CZ" sz="2000" dirty="0"/>
              <a:t>Účelem je systematizace získaného poznání, rychlá orientace čtenáře v tématu</a:t>
            </a:r>
          </a:p>
          <a:p>
            <a:pPr>
              <a:spcBef>
                <a:spcPts val="0"/>
              </a:spcBef>
              <a:buFont typeface="Wingdings 2"/>
              <a:buChar char=""/>
              <a:defRPr/>
            </a:pPr>
            <a:r>
              <a:rPr lang="cs-CZ" sz="2400" dirty="0"/>
              <a:t>Jeden text je často zároveň zdrojem primárním i sekundárním, záleží, co si z něho chceme vzít</a:t>
            </a:r>
          </a:p>
          <a:p>
            <a:pPr>
              <a:spcBef>
                <a:spcPts val="0"/>
              </a:spcBef>
              <a:buFont typeface="Wingdings 2"/>
              <a:buChar char=""/>
              <a:defRPr/>
            </a:pPr>
            <a:r>
              <a:rPr lang="cs-CZ" sz="2400" dirty="0"/>
              <a:t>Primární citace</a:t>
            </a:r>
          </a:p>
          <a:p>
            <a:pPr lvl="1">
              <a:spcBef>
                <a:spcPts val="0"/>
              </a:spcBef>
              <a:buFont typeface="Wingdings 2"/>
              <a:buChar char=""/>
              <a:defRPr/>
            </a:pPr>
            <a:r>
              <a:rPr lang="cs-CZ" sz="2000" dirty="0"/>
              <a:t>Citace z primárního zdroje</a:t>
            </a:r>
          </a:p>
          <a:p>
            <a:pPr>
              <a:spcBef>
                <a:spcPts val="0"/>
              </a:spcBef>
              <a:buFont typeface="Wingdings 2"/>
              <a:buChar char=""/>
              <a:defRPr/>
            </a:pPr>
            <a:r>
              <a:rPr lang="cs-CZ" sz="2400" dirty="0"/>
              <a:t>Sekundární citace</a:t>
            </a:r>
          </a:p>
          <a:p>
            <a:pPr lvl="1">
              <a:spcBef>
                <a:spcPts val="0"/>
              </a:spcBef>
              <a:buFont typeface="Wingdings 2"/>
              <a:buChar char=""/>
              <a:defRPr/>
            </a:pPr>
            <a:r>
              <a:rPr lang="cs-CZ" sz="2000" dirty="0"/>
              <a:t>„Citace </a:t>
            </a:r>
            <a:r>
              <a:rPr lang="cs-CZ" sz="2000" dirty="0" err="1"/>
              <a:t>citace</a:t>
            </a:r>
            <a:r>
              <a:rPr lang="cs-CZ" sz="2000" dirty="0"/>
              <a:t>.“</a:t>
            </a:r>
          </a:p>
          <a:p>
            <a:pPr lvl="1">
              <a:spcBef>
                <a:spcPts val="0"/>
              </a:spcBef>
              <a:buFont typeface="Wingdings 2"/>
              <a:buChar char=""/>
              <a:defRPr/>
            </a:pPr>
            <a:r>
              <a:rPr lang="cs-CZ" sz="2000" dirty="0"/>
              <a:t>Snažte se vždy citovat pokud možno přímo z primárního zdroje = sekundární citace používat pouze v případě nouze</a:t>
            </a:r>
          </a:p>
          <a:p>
            <a:pPr lvl="1">
              <a:spcBef>
                <a:spcPts val="0"/>
              </a:spcBef>
              <a:buFont typeface="Wingdings 2"/>
              <a:buChar char=""/>
              <a:defRPr/>
            </a:pPr>
            <a:r>
              <a:rPr lang="cs-CZ" sz="2000" dirty="0"/>
              <a:t>Sekundární citace musejí být jasně označeny coby sekundární. Např. „citováno dle:“</a:t>
            </a:r>
          </a:p>
        </p:txBody>
      </p:sp>
    </p:spTree>
    <p:extLst>
      <p:ext uri="{BB962C8B-B14F-4D97-AF65-F5344CB8AC3E}">
        <p14:creationId xmlns:p14="http://schemas.microsoft.com/office/powerpoint/2010/main" val="2209034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500"/>
                                        <p:tgtEl>
                                          <p:spTgt spid="3">
                                            <p:txEl>
                                              <p:pRg st="10" end="10"/>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fade">
                                      <p:cBhvr>
                                        <p:cTn id="4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defRPr/>
            </a:pPr>
            <a:r>
              <a:rPr lang="cs-CZ" dirty="0"/>
              <a:t>Plagiátorství</a:t>
            </a:r>
          </a:p>
        </p:txBody>
      </p:sp>
      <p:sp>
        <p:nvSpPr>
          <p:cNvPr id="3" name="Zástupný symbol pro obsah 2"/>
          <p:cNvSpPr>
            <a:spLocks noGrp="1"/>
          </p:cNvSpPr>
          <p:nvPr>
            <p:ph sz="quarter" idx="1"/>
          </p:nvPr>
        </p:nvSpPr>
        <p:spPr/>
        <p:txBody>
          <a:bodyPr>
            <a:normAutofit/>
          </a:bodyPr>
          <a:lstStyle/>
          <a:p>
            <a:pPr marL="0" indent="0">
              <a:buNone/>
              <a:defRPr/>
            </a:pPr>
            <a:r>
              <a:rPr lang="cs-CZ" dirty="0"/>
              <a:t>= opisování, použití cizích myšlenek bez uvedení zdroje</a:t>
            </a:r>
          </a:p>
          <a:p>
            <a:pPr>
              <a:buFont typeface="Wingdings 2"/>
              <a:buChar char=""/>
              <a:defRPr/>
            </a:pPr>
            <a:endParaRPr lang="cs-CZ" dirty="0"/>
          </a:p>
          <a:p>
            <a:pPr>
              <a:buFont typeface="Wingdings 2"/>
              <a:buChar char=""/>
              <a:defRPr/>
            </a:pPr>
            <a:r>
              <a:rPr lang="cs-CZ" dirty="0"/>
              <a:t>Politika FHS UK ve vztahu k plagiátorství</a:t>
            </a:r>
          </a:p>
          <a:p>
            <a:pPr lvl="1">
              <a:buFont typeface="Wingdings 2"/>
              <a:buChar char=""/>
              <a:defRPr/>
            </a:pPr>
            <a:r>
              <a:rPr lang="cs-CZ" dirty="0"/>
              <a:t>Hodnocení stupněm „nevyhověl/a“</a:t>
            </a:r>
          </a:p>
          <a:p>
            <a:pPr lvl="1">
              <a:buFont typeface="Wingdings 2"/>
              <a:buChar char=""/>
              <a:defRPr/>
            </a:pPr>
            <a:r>
              <a:rPr lang="cs-CZ" dirty="0"/>
              <a:t>Podání podnětu na zahájení disciplinárního řízení</a:t>
            </a:r>
          </a:p>
          <a:p>
            <a:pPr>
              <a:buFont typeface="Wingdings 2"/>
              <a:buChar char=""/>
              <a:defRPr/>
            </a:pPr>
            <a:r>
              <a:rPr lang="cs-CZ" dirty="0"/>
              <a:t>Neumíte-li řádně odkazovat na zdroje, hrozí, že se dopustíte plagiátorství i nechtěně</a:t>
            </a:r>
          </a:p>
        </p:txBody>
      </p:sp>
    </p:spTree>
    <p:extLst>
      <p:ext uri="{BB962C8B-B14F-4D97-AF65-F5344CB8AC3E}">
        <p14:creationId xmlns:p14="http://schemas.microsoft.com/office/powerpoint/2010/main" val="42287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normAutofit/>
          </a:bodyPr>
          <a:lstStyle/>
          <a:p>
            <a:pPr>
              <a:defRPr/>
            </a:pPr>
            <a:r>
              <a:rPr lang="cs-CZ" dirty="0"/>
              <a:t>Přímá citace</a:t>
            </a:r>
          </a:p>
        </p:txBody>
      </p:sp>
      <p:sp>
        <p:nvSpPr>
          <p:cNvPr id="5" name="Zástupný symbol pro obsah 4"/>
          <p:cNvSpPr>
            <a:spLocks noGrp="1"/>
          </p:cNvSpPr>
          <p:nvPr>
            <p:ph sz="quarter" idx="1"/>
          </p:nvPr>
        </p:nvSpPr>
        <p:spPr>
          <a:xfrm>
            <a:off x="1828800" y="1554163"/>
            <a:ext cx="8686800" cy="5115197"/>
          </a:xfrm>
        </p:spPr>
        <p:txBody>
          <a:bodyPr>
            <a:normAutofit/>
          </a:bodyPr>
          <a:lstStyle/>
          <a:p>
            <a:pPr>
              <a:buFont typeface="Wingdings 2"/>
              <a:buChar char=""/>
              <a:defRPr/>
            </a:pPr>
            <a:r>
              <a:rPr lang="cs-CZ" dirty="0"/>
              <a:t>Citace je přesná reprodukce zdrojového textu</a:t>
            </a:r>
          </a:p>
          <a:p>
            <a:pPr lvl="1">
              <a:buFont typeface="Wingdings 2"/>
              <a:buChar char=""/>
              <a:defRPr/>
            </a:pPr>
            <a:r>
              <a:rPr lang="cs-CZ" dirty="0"/>
              <a:t>Musí být v uvozovkách!</a:t>
            </a:r>
          </a:p>
          <a:p>
            <a:pPr lvl="1">
              <a:buFont typeface="Wingdings 2"/>
              <a:buChar char=""/>
              <a:defRPr/>
            </a:pPr>
            <a:r>
              <a:rPr lang="cs-CZ" dirty="0"/>
              <a:t>Musí odkazovat na konkrétní stránku!</a:t>
            </a:r>
          </a:p>
          <a:p>
            <a:pPr lvl="1">
              <a:buFont typeface="Wingdings 2"/>
              <a:buChar char=""/>
              <a:defRPr/>
            </a:pPr>
            <a:r>
              <a:rPr lang="cs-CZ" dirty="0"/>
              <a:t>Např.: „Všechno je z poloviny dílem osudu a z poloviny, nebo alespoň zčásti, dílem člověka.“ (Machiavelli, 2007 </a:t>
            </a:r>
            <a:r>
              <a:rPr lang="en-US" dirty="0"/>
              <a:t>[</a:t>
            </a:r>
            <a:r>
              <a:rPr lang="cs-CZ" dirty="0"/>
              <a:t>1513</a:t>
            </a:r>
            <a:r>
              <a:rPr lang="en-US" dirty="0"/>
              <a:t>]</a:t>
            </a:r>
            <a:r>
              <a:rPr lang="cs-CZ" dirty="0"/>
              <a:t>, s. 165)</a:t>
            </a:r>
          </a:p>
          <a:p>
            <a:pPr lvl="1">
              <a:buFont typeface="Wingdings 2"/>
              <a:buChar char=""/>
              <a:defRPr/>
            </a:pPr>
            <a:r>
              <a:rPr lang="cs-CZ" dirty="0"/>
              <a:t>Při citování obsáhlejší pasáže použijte blokové citace</a:t>
            </a:r>
          </a:p>
          <a:p>
            <a:pPr lvl="1">
              <a:buFont typeface="Wingdings 2"/>
              <a:buChar char=""/>
              <a:defRPr/>
            </a:pPr>
            <a:r>
              <a:rPr lang="cs-CZ" dirty="0"/>
              <a:t>Pokud do citace zasahujeme, je nutné na to čtenáře upozornit:</a:t>
            </a:r>
          </a:p>
          <a:p>
            <a:pPr lvl="2">
              <a:buFont typeface="Wingdings 2"/>
              <a:buChar char=""/>
              <a:defRPr/>
            </a:pPr>
            <a:r>
              <a:rPr lang="cs-CZ" dirty="0"/>
              <a:t>„Všechno je </a:t>
            </a:r>
            <a:r>
              <a:rPr lang="cs-CZ" b="1" dirty="0"/>
              <a:t>z poloviny</a:t>
            </a:r>
            <a:r>
              <a:rPr lang="cs-CZ" dirty="0"/>
              <a:t> dílem osudu a z poloviny (…) dílem člověka.“ (Machiavelli, 2007 </a:t>
            </a:r>
            <a:r>
              <a:rPr lang="en-US" dirty="0"/>
              <a:t>[</a:t>
            </a:r>
            <a:r>
              <a:rPr lang="cs-CZ" dirty="0"/>
              <a:t>1513</a:t>
            </a:r>
            <a:r>
              <a:rPr lang="en-US" dirty="0"/>
              <a:t>]</a:t>
            </a:r>
            <a:r>
              <a:rPr lang="cs-CZ" dirty="0"/>
              <a:t>, s. 165, zdůraznění P. Š.)</a:t>
            </a:r>
          </a:p>
        </p:txBody>
      </p:sp>
    </p:spTree>
    <p:extLst>
      <p:ext uri="{BB962C8B-B14F-4D97-AF65-F5344CB8AC3E}">
        <p14:creationId xmlns:p14="http://schemas.microsoft.com/office/powerpoint/2010/main" val="177203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Parafráze</a:t>
            </a:r>
          </a:p>
        </p:txBody>
      </p:sp>
      <p:sp>
        <p:nvSpPr>
          <p:cNvPr id="3" name="Zástupný symbol pro obsah 2"/>
          <p:cNvSpPr>
            <a:spLocks noGrp="1"/>
          </p:cNvSpPr>
          <p:nvPr>
            <p:ph sz="quarter" idx="1"/>
          </p:nvPr>
        </p:nvSpPr>
        <p:spPr/>
        <p:txBody>
          <a:bodyPr/>
          <a:lstStyle/>
          <a:p>
            <a:pPr>
              <a:buFont typeface="Wingdings 2"/>
              <a:buChar char=""/>
              <a:defRPr/>
            </a:pPr>
            <a:r>
              <a:rPr lang="cs-CZ" dirty="0"/>
              <a:t>Parafráze</a:t>
            </a:r>
          </a:p>
          <a:p>
            <a:pPr lvl="1">
              <a:buFont typeface="Wingdings 2"/>
              <a:buChar char=""/>
              <a:defRPr/>
            </a:pPr>
            <a:r>
              <a:rPr lang="cs-CZ" dirty="0"/>
              <a:t>Reprodukuje původní myšlenku vlastními slovy</a:t>
            </a:r>
          </a:p>
          <a:p>
            <a:pPr lvl="2">
              <a:buFont typeface="Wingdings 2"/>
              <a:buChar char=""/>
              <a:defRPr/>
            </a:pPr>
            <a:r>
              <a:rPr lang="cs-CZ" dirty="0"/>
              <a:t>Parafráze je zpravidla kratší než původní vyjádření</a:t>
            </a:r>
          </a:p>
          <a:p>
            <a:pPr lvl="2">
              <a:buFont typeface="Wingdings 2"/>
              <a:buChar char=""/>
              <a:defRPr/>
            </a:pPr>
            <a:r>
              <a:rPr lang="cs-CZ" dirty="0"/>
              <a:t>Nemělo by dojít ke zkreslení původního významu</a:t>
            </a:r>
          </a:p>
          <a:p>
            <a:pPr lvl="1">
              <a:buFont typeface="Wingdings 2"/>
              <a:buChar char=""/>
              <a:defRPr/>
            </a:pPr>
            <a:r>
              <a:rPr lang="cs-CZ" dirty="0"/>
              <a:t>Např.: Machiavelli (2007 </a:t>
            </a:r>
            <a:r>
              <a:rPr lang="en-US" dirty="0"/>
              <a:t>[</a:t>
            </a:r>
            <a:r>
              <a:rPr lang="cs-CZ" dirty="0"/>
              <a:t>1513</a:t>
            </a:r>
            <a:r>
              <a:rPr lang="en-US" dirty="0"/>
              <a:t>]</a:t>
            </a:r>
            <a:r>
              <a:rPr lang="cs-CZ" dirty="0"/>
              <a:t>) odmítá fatalismus a přičítá člověku přinejmenším částečnou odpovědnost za vlastní úděl.</a:t>
            </a:r>
          </a:p>
          <a:p>
            <a:pPr lvl="1">
              <a:buFont typeface="Wingdings 2"/>
              <a:buChar char=""/>
              <a:defRPr/>
            </a:pPr>
            <a:r>
              <a:rPr lang="cs-CZ" dirty="0"/>
              <a:t>Odkaz na zdroj se uvádí na konci každé parafráze</a:t>
            </a:r>
          </a:p>
          <a:p>
            <a:pPr lvl="2">
              <a:buFont typeface="Wingdings 2"/>
              <a:buChar char=""/>
              <a:defRPr/>
            </a:pPr>
            <a:r>
              <a:rPr lang="cs-CZ" dirty="0"/>
              <a:t>Je-li parafráze rozsáhlá, uvádí se odkaz na konci každého odstavce</a:t>
            </a:r>
          </a:p>
        </p:txBody>
      </p:sp>
    </p:spTree>
    <p:extLst>
      <p:ext uri="{BB962C8B-B14F-4D97-AF65-F5344CB8AC3E}">
        <p14:creationId xmlns:p14="http://schemas.microsoft.com/office/powerpoint/2010/main" val="4130238384"/>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1588</Words>
  <Application>Microsoft Office PowerPoint</Application>
  <PresentationFormat>Širokoúhlá obrazovka</PresentationFormat>
  <Paragraphs>135</Paragraphs>
  <Slides>18</Slides>
  <Notes>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18</vt:i4>
      </vt:variant>
    </vt:vector>
  </HeadingPairs>
  <TitlesOfParts>
    <vt:vector size="23" baseType="lpstr">
      <vt:lpstr>Arial</vt:lpstr>
      <vt:lpstr>Calibri</vt:lpstr>
      <vt:lpstr>Calibri Light</vt:lpstr>
      <vt:lpstr>Wingdings 2</vt:lpstr>
      <vt:lpstr>Motiv Office</vt:lpstr>
      <vt:lpstr>Hodnověrnost zdrojů  a jak citovat</vt:lpstr>
      <vt:lpstr>Od nejvyšší k nejnižší (jen orientační přehled):</vt:lpstr>
      <vt:lpstr>Jak poznat kvalitní zdroj</vt:lpstr>
      <vt:lpstr>Jak poznat kvalitní zdroj II</vt:lpstr>
      <vt:lpstr>Zdroje</vt:lpstr>
      <vt:lpstr>Primární a sekundární zdroje</vt:lpstr>
      <vt:lpstr>Plagiátorství</vt:lpstr>
      <vt:lpstr>Přímá citace</vt:lpstr>
      <vt:lpstr>Parafráze</vt:lpstr>
      <vt:lpstr>Co citovat?</vt:lpstr>
      <vt:lpstr>Jak citovat?1</vt:lpstr>
      <vt:lpstr>APA format</vt:lpstr>
      <vt:lpstr>Jak citovat? – část II</vt:lpstr>
      <vt:lpstr>Zotero</vt:lpstr>
      <vt:lpstr>Prezentace aplikace PowerPoint</vt:lpstr>
      <vt:lpstr>RefWorks</vt:lpstr>
      <vt:lpstr>Co je nutné</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Hodnověrnost zdrojů  a jak citovat</dc:title>
  <dc:creator>Inna Čábelková</dc:creator>
  <cp:lastModifiedBy>Čábelková Inna</cp:lastModifiedBy>
  <cp:revision>6</cp:revision>
  <dcterms:created xsi:type="dcterms:W3CDTF">2018-02-09T14:07:59Z</dcterms:created>
  <dcterms:modified xsi:type="dcterms:W3CDTF">2021-02-19T15:50:40Z</dcterms:modified>
</cp:coreProperties>
</file>