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9" r:id="rId4"/>
    <p:sldId id="285" r:id="rId5"/>
    <p:sldId id="290" r:id="rId6"/>
    <p:sldId id="280" r:id="rId7"/>
    <p:sldId id="259" r:id="rId8"/>
    <p:sldId id="292" r:id="rId9"/>
    <p:sldId id="291" r:id="rId10"/>
    <p:sldId id="303" r:id="rId11"/>
    <p:sldId id="279" r:id="rId12"/>
    <p:sldId id="305" r:id="rId13"/>
    <p:sldId id="288" r:id="rId14"/>
    <p:sldId id="295" r:id="rId15"/>
    <p:sldId id="308" r:id="rId16"/>
    <p:sldId id="296" r:id="rId17"/>
    <p:sldId id="297" r:id="rId18"/>
    <p:sldId id="306" r:id="rId19"/>
    <p:sldId id="281" r:id="rId20"/>
    <p:sldId id="298" r:id="rId21"/>
    <p:sldId id="299" r:id="rId22"/>
    <p:sldId id="300" r:id="rId23"/>
    <p:sldId id="301" r:id="rId24"/>
    <p:sldId id="302" r:id="rId25"/>
    <p:sldId id="260" r:id="rId26"/>
    <p:sldId id="26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12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0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11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40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5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3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06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2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43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40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4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1918-53B4-41AD-8E3A-39EC5CFA77E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0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4. prezentace </a:t>
            </a:r>
            <a:br>
              <a:rPr lang="cs-CZ" sz="3600" dirty="0"/>
            </a:br>
            <a:r>
              <a:rPr lang="cs-CZ" sz="3600"/>
              <a:t>Sociální vnímání a </a:t>
            </a:r>
            <a:r>
              <a:rPr lang="cs-CZ" sz="3600" dirty="0"/>
              <a:t>kognitivní disonance</a:t>
            </a:r>
            <a:r>
              <a:rPr lang="cs-CZ" sz="3200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0918" y="3602037"/>
            <a:ext cx="9377082" cy="281220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16. 3. 2021</a:t>
            </a:r>
          </a:p>
          <a:p>
            <a:endParaRPr lang="cs-CZ" dirty="0"/>
          </a:p>
          <a:p>
            <a:r>
              <a:rPr lang="cs-CZ" b="1" dirty="0"/>
              <a:t>Sociální psychologie pro pedagogy</a:t>
            </a:r>
          </a:p>
          <a:p>
            <a:r>
              <a:rPr lang="cs-CZ" dirty="0"/>
              <a:t>Katedra pedagogiky, Pedagogická fakulta UK</a:t>
            </a:r>
          </a:p>
          <a:p>
            <a:endParaRPr lang="cs-CZ" dirty="0"/>
          </a:p>
          <a:p>
            <a:r>
              <a:rPr lang="cs-CZ" dirty="0"/>
              <a:t>PhDr. Lenka Kollerová, </a:t>
            </a:r>
            <a:r>
              <a:rPr lang="cs-CZ" dirty="0" err="1"/>
              <a:t>Ph.D</a:t>
            </a:r>
            <a:endParaRPr lang="cs-CZ" dirty="0"/>
          </a:p>
          <a:p>
            <a:r>
              <a:rPr lang="cs-CZ" dirty="0"/>
              <a:t>lenka.kollerova@pedf.cuni.cz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55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Potvrzující zkreslení </a:t>
            </a:r>
            <a:r>
              <a:rPr lang="en-US" dirty="0"/>
              <a:t>(confirmation bias):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2658" y="1825624"/>
            <a:ext cx="10251141" cy="47230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Tendence </a:t>
            </a:r>
            <a:r>
              <a:rPr lang="cs-CZ" u="sng" dirty="0"/>
              <a:t>přeceňovat a vyhledávat  </a:t>
            </a:r>
            <a:r>
              <a:rPr lang="cs-CZ" dirty="0"/>
              <a:t>informace, které potvrzují naše přesvědčení (to, čemu věříme) a opomíjet informace, které by to mohly vyvracet.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1263650" indent="-457200">
              <a:buFontTx/>
              <a:buChar char="-"/>
            </a:pPr>
            <a:r>
              <a:rPr lang="cs-CZ" dirty="0"/>
              <a:t>Prakticky to znamená že část reality nám uniká. Nehledáme objektivní fakta či protiargumenty. Fakta, která neodpovídají tomu, co si myslíme, si dokonce i hůře </a:t>
            </a:r>
            <a:r>
              <a:rPr lang="cs-CZ" u="sng" dirty="0"/>
              <a:t>pamatujeme</a:t>
            </a:r>
            <a:r>
              <a:rPr lang="cs-CZ" dirty="0"/>
              <a:t>!</a:t>
            </a:r>
          </a:p>
          <a:p>
            <a:pPr marL="1250950" indent="0">
              <a:buNone/>
            </a:pPr>
            <a:endParaRPr lang="cs-CZ" dirty="0"/>
          </a:p>
          <a:p>
            <a:pPr marL="2246313" indent="0">
              <a:buNone/>
            </a:pPr>
            <a:r>
              <a:rPr lang="cs-CZ" dirty="0"/>
              <a:t>Např. Když se člověk zamiluje, přeceňuje a vyhledává pozitivní informace o svém protějšku, které potvrzují jeho cit. Opačné informace podceňuje a vůbec po nic nepátrá.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28" y="418717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8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SP zdraví: Potvrzující zkreslení přispívají k stabilitě sníženého sebehodnocení při depresi.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2300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Přesvědčení o vlastní méněcennosti mohou působit jako zkreslující černé brýle (filtr), kterým člověk vnímá realitu. Depresivní lidé často bagatelizují zkušenosti, které potvrzují jejich hodnotu a nafukují zkušenosti, které jejich hodnotu snižují.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928846" y="3364736"/>
            <a:ext cx="345141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Potvrzující zkreslení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(confirmation bias):</a:t>
            </a:r>
          </a:p>
          <a:p>
            <a:r>
              <a:rPr lang="cs-CZ" sz="2400" dirty="0"/>
              <a:t>Tendence přeceňovat a vyhledávat  informace, které potvrzují naše přesvědčení (to, čemu věříme) a opomíjet informace, které by to mohly vyvracet.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65" y="4438054"/>
            <a:ext cx="3649755" cy="24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SP zdraví: I experimentálně navozená špatná nálada vede kvůli potvrzujícímu zkreslení k pokřivenému vnímání sebe sama.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23003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1. Lidé byli hypnózou uvedeni do špatné či dobré nálady (náhodné přiřazení).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Shlédli video z minulého dne, jak s někým mluví, a měli sami sebe hodnotit.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3. Špatná nálada (ve srovnání s dobrou náladou) vedla k tomu, že se </a:t>
            </a:r>
            <a:r>
              <a:rPr lang="cs-CZ" u="sng" dirty="0"/>
              <a:t>lidé častěji vnímali jako toporní, nervózní a špatně se vyjadřující a méně často jako sociálně zdatní a klidní. </a:t>
            </a:r>
          </a:p>
        </p:txBody>
      </p:sp>
      <p:sp>
        <p:nvSpPr>
          <p:cNvPr id="5" name="AutoShape 2" descr="Hypnóza dokáže odstranit deprese, ale i bradavice - Deník.cz"/>
          <p:cNvSpPr>
            <a:spLocks noChangeAspect="1" noChangeArrowheads="1"/>
          </p:cNvSpPr>
          <p:nvPr/>
        </p:nvSpPr>
        <p:spPr bwMode="auto">
          <a:xfrm>
            <a:off x="155575" y="-708025"/>
            <a:ext cx="26289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Hypnóza dokáže odstranit deprese, ale i bradavice - Deník.cz"/>
          <p:cNvSpPr>
            <a:spLocks noChangeAspect="1" noChangeArrowheads="1"/>
          </p:cNvSpPr>
          <p:nvPr/>
        </p:nvSpPr>
        <p:spPr bwMode="auto">
          <a:xfrm>
            <a:off x="155575" y="-700088"/>
            <a:ext cx="26098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Hypnóza a křesťanství (odpověď na otázku) - P. Vojtěch Kodet ThD. O.Carm"/>
          <p:cNvSpPr>
            <a:spLocks noChangeAspect="1" noChangeArrowheads="1"/>
          </p:cNvSpPr>
          <p:nvPr/>
        </p:nvSpPr>
        <p:spPr bwMode="auto">
          <a:xfrm>
            <a:off x="155575" y="-700088"/>
            <a:ext cx="19621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Hypnóza a křesťanství (odpověď na otázku) - P. Vojtěch Kodet ThD. O.Carm"/>
          <p:cNvSpPr>
            <a:spLocks noChangeAspect="1" noChangeArrowheads="1"/>
          </p:cNvSpPr>
          <p:nvPr/>
        </p:nvSpPr>
        <p:spPr bwMode="auto">
          <a:xfrm>
            <a:off x="307975" y="-547688"/>
            <a:ext cx="19621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072" y="3735649"/>
            <a:ext cx="4006928" cy="30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3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SP zdraví: I experimentálně navozená špatná nálada vede kvůli potvrzujícímu zkreslení k pokřivenému vnímání sebe sama.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23003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1. Lidé byli hypnózou uvedeni do špatné či dobré nálady (náhodné přiřazení).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Shlédli video z minulého dne, jak s někým mluví, a měli sami sebe hodnotit.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3. Špatná nálada (ve srovnání s dobrou náladou) vedla k tomu, že se </a:t>
            </a:r>
            <a:r>
              <a:rPr lang="cs-CZ" u="sng" dirty="0"/>
              <a:t>lidé častěji vnímali jako toporní, nervózní a špatně se vyjadřující a méně často jako sociálně zdatní a klidní.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928846" y="3364736"/>
            <a:ext cx="345141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Potvrzující zkreslení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(confirmation bias):</a:t>
            </a:r>
          </a:p>
          <a:p>
            <a:r>
              <a:rPr lang="cs-CZ" sz="2400" dirty="0"/>
              <a:t>Tendence přeceňovat a vyhledávat  informace, které potvrzují naše přesvědčení (to, čemu věříme) a opomíjet informace, které by to mohly vyvracet.</a:t>
            </a:r>
          </a:p>
        </p:txBody>
      </p:sp>
    </p:spTree>
    <p:extLst>
      <p:ext uri="{BB962C8B-B14F-4D97-AF65-F5344CB8AC3E}">
        <p14:creationId xmlns:p14="http://schemas.microsoft.com/office/powerpoint/2010/main" val="56297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Přesvědčení, že nedostatečné dovednosti jsou fixní (stabilní, nezměnitelné) může vést k potvrzujícímu zkreslení, a narušovat tak učení. </a:t>
            </a:r>
            <a:endParaRPr lang="en-US" sz="4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63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E5DF9-5553-4A9B-8A27-0E675712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Je pro vás případný neúspěch v testu spíše důkazem, že v něčem nejste dobří, nebo příležitostí něco se naučit?</a:t>
            </a:r>
            <a:endParaRPr lang="en-US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9488910-A7CA-411D-AF38-EA8A6E15C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4" y="1825625"/>
            <a:ext cx="81112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psychologii učení se osvědčilo rozlišení fixního a růstového nastavení mysli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mindset</a:t>
            </a:r>
            <a:r>
              <a:rPr lang="cs-CZ" dirty="0"/>
              <a:t>“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Neúspěch je interpretován jako něco fixního, neměnného, jako důkaz neschopnosti či  nedostatečnosti.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mindset</a:t>
            </a:r>
            <a:r>
              <a:rPr lang="cs-CZ" dirty="0"/>
              <a:t>“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Neúspěch je interpretován jako něco jednorázového, přechodného, jako šance se něco naučit.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„Chybami se člověk učí.“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63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Úkolem pedagoga je podporovat růstové nastavení mysli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>
                <a:latin typeface="+mj-lt"/>
              </a:rPr>
              <a:t>Tím, že věnuje pozornost </a:t>
            </a:r>
            <a:r>
              <a:rPr lang="cs-CZ" b="1" dirty="0">
                <a:latin typeface="+mj-lt"/>
              </a:rPr>
              <a:t>procesu</a:t>
            </a:r>
            <a:r>
              <a:rPr lang="cs-CZ" dirty="0">
                <a:latin typeface="+mj-lt"/>
              </a:rPr>
              <a:t> učení. Vyjádří zájem o to, co dítě dělá.</a:t>
            </a:r>
          </a:p>
          <a:p>
            <a:pPr>
              <a:buFontTx/>
              <a:buChar char="-"/>
            </a:pPr>
            <a:endParaRPr lang="cs-CZ" dirty="0">
              <a:latin typeface="+mj-lt"/>
            </a:endParaRPr>
          </a:p>
          <a:p>
            <a:pPr>
              <a:buFontTx/>
              <a:buChar char="-"/>
            </a:pPr>
            <a:r>
              <a:rPr lang="cs-CZ" dirty="0">
                <a:latin typeface="+mj-lt"/>
              </a:rPr>
              <a:t>Dítě povzbudí.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>
              <a:buFontTx/>
              <a:buChar char="-"/>
            </a:pPr>
            <a:r>
              <a:rPr lang="cs-CZ" dirty="0">
                <a:latin typeface="+mj-lt"/>
              </a:rPr>
              <a:t>Ocení snahu, práci, strategii.</a:t>
            </a:r>
            <a:endParaRPr lang="en-US" dirty="0">
              <a:latin typeface="+mj-lt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Tipy, jak na to, ve videu:</a:t>
            </a:r>
          </a:p>
          <a:p>
            <a:endParaRPr lang="cs-CZ" dirty="0"/>
          </a:p>
          <a:p>
            <a:r>
              <a:rPr lang="en-US" dirty="0"/>
              <a:t>https://www.youtube.com/watch?v=JfdoJxPjp1k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7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4E7EB-5C47-4CFE-B70C-244429C1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„Problémoví žáci“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FD24EE-4F84-4320-AD50-56D3685F0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>
                <a:latin typeface="+mj-lt"/>
              </a:rPr>
              <a:t>Otázka studentů:</a:t>
            </a:r>
          </a:p>
          <a:p>
            <a:pPr marL="0" indent="0" algn="ctr">
              <a:buNone/>
            </a:pPr>
            <a:r>
              <a:rPr lang="cs-CZ" dirty="0">
                <a:latin typeface="+mj-lt"/>
              </a:rPr>
              <a:t>Jak odbourat předsudky vůči problémovým žákům?</a:t>
            </a:r>
          </a:p>
          <a:p>
            <a:pPr marL="0" indent="0" algn="ctr">
              <a:buNone/>
            </a:pPr>
            <a:endParaRPr lang="cs-CZ" dirty="0">
              <a:latin typeface="+mj-lt"/>
            </a:endParaRPr>
          </a:p>
          <a:p>
            <a:pPr marL="0" indent="0" algn="ctr">
              <a:buNone/>
            </a:pPr>
            <a:endParaRPr lang="cs-CZ" dirty="0">
              <a:latin typeface="+mj-lt"/>
            </a:endParaRPr>
          </a:p>
          <a:p>
            <a:pPr marL="0" indent="0" algn="ctr">
              <a:buNone/>
            </a:pPr>
            <a:r>
              <a:rPr lang="cs-CZ" dirty="0">
                <a:latin typeface="+mj-lt"/>
              </a:rPr>
              <a:t>Odpověď: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Osvědčuje se přecházet:</a:t>
            </a:r>
          </a:p>
          <a:p>
            <a:pPr marL="514350" indent="-514350">
              <a:buAutoNum type="arabicParenR"/>
            </a:pPr>
            <a:r>
              <a:rPr lang="cs-CZ" b="1" dirty="0" err="1">
                <a:latin typeface="+mj-lt"/>
              </a:rPr>
              <a:t>atribuční</a:t>
            </a:r>
            <a:r>
              <a:rPr lang="cs-CZ" b="1" dirty="0">
                <a:latin typeface="+mj-lt"/>
              </a:rPr>
              <a:t> chybě – </a:t>
            </a:r>
            <a:r>
              <a:rPr lang="cs-CZ" dirty="0">
                <a:latin typeface="+mj-lt"/>
              </a:rPr>
              <a:t>Vnímat chování dítěte je </a:t>
            </a:r>
            <a:r>
              <a:rPr lang="cs-CZ" u="sng" dirty="0">
                <a:latin typeface="+mj-lt"/>
              </a:rPr>
              <a:t>proměnlivou</a:t>
            </a:r>
            <a:r>
              <a:rPr lang="cs-CZ" dirty="0">
                <a:latin typeface="+mj-lt"/>
              </a:rPr>
              <a:t> souhru situace a povahy. Existuje problémové chování, nikoliv problémoví žáci.</a:t>
            </a:r>
          </a:p>
          <a:p>
            <a:pPr marL="514350" indent="-514350">
              <a:buAutoNum type="arabicParenR"/>
            </a:pPr>
            <a:r>
              <a:rPr lang="cs-CZ" b="1" dirty="0">
                <a:latin typeface="+mj-lt"/>
              </a:rPr>
              <a:t>potvrzujícímu zkreslení - </a:t>
            </a:r>
            <a:r>
              <a:rPr lang="cs-CZ" dirty="0">
                <a:latin typeface="+mj-lt"/>
              </a:rPr>
              <a:t>Nepřeceňovat chování potvrzující problémovost a věnovat větší pozornost pozitivním vzorcům chování. Učitel tak může dětem pomoci vystoupit z jejich role. Jejich okolí je pak vidí v jiném světle.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5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 reklamy: Marketing často využívá princip </a:t>
            </a:r>
            <a:r>
              <a:rPr lang="cs-CZ" dirty="0" err="1"/>
              <a:t>primingu</a:t>
            </a:r>
            <a:r>
              <a:rPr lang="cs-CZ" dirty="0"/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740588" y="4370294"/>
            <a:ext cx="34514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/>
              <a:t>Priming:</a:t>
            </a:r>
          </a:p>
          <a:p>
            <a:r>
              <a:rPr lang="cs-CZ" sz="2400" dirty="0"/>
              <a:t>Aktivace konkrétních asociací v paměti, která ovlivní výklad informace. Zpravidla bezděčná.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38201" y="2111188"/>
            <a:ext cx="41103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dirty="0"/>
              <a:t> Reklama často aktivuje nové asociace, vede sledujícího k tomu, aby si spojil něco příjemného (např. pocit svobody), či něco, čeho si velmi cení (např. bohatství) s konkrétním produktem.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dirty="0"/>
              <a:t>Aktivační podněty jsou často podprahové (hudba, barvy…). 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6120" y="1027906"/>
            <a:ext cx="4896699" cy="34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8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vnímání = interpretace sociální reality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„Tvoříme sociální realitu.“ </a:t>
            </a:r>
            <a:r>
              <a:rPr lang="cs-CZ" dirty="0"/>
              <a:t>(</a:t>
            </a:r>
            <a:r>
              <a:rPr lang="cs-CZ" dirty="0" err="1"/>
              <a:t>Myers</a:t>
            </a:r>
            <a:r>
              <a:rPr lang="cs-CZ" dirty="0"/>
              <a:t>, s. 10)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337" y="2538432"/>
            <a:ext cx="6743326" cy="43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19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disonance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51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myšlení. Princip kognitivní disonance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Autor: Leon </a:t>
            </a:r>
            <a:r>
              <a:rPr lang="cs-CZ" dirty="0" err="1"/>
              <a:t>Festinger</a:t>
            </a:r>
            <a:r>
              <a:rPr lang="cs-CZ" dirty="0"/>
              <a:t> (50. léta)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Přes 2000 navazujících studií. Široké aplikace.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752475" indent="0">
              <a:buNone/>
            </a:pPr>
            <a:r>
              <a:rPr lang="cs-CZ" dirty="0"/>
              <a:t>Hlavní princip: Když máme dvě myšlenky, které jsou v rozporu, pociťujeme disonanci, tj. napětí či nedostatek pohody. Abychom teto nepříjemný pocit zmírnili, upravíme bezděčně své myšlenky, abychom obnovili rovnováhu.</a:t>
            </a:r>
          </a:p>
          <a:p>
            <a:pPr marL="752475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8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myšlení. Princip kognitivní disonance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5070" y="1570131"/>
            <a:ext cx="6512859" cy="4817222"/>
          </a:xfrm>
        </p:spPr>
        <p:txBody>
          <a:bodyPr>
            <a:normAutofit/>
          </a:bodyPr>
          <a:lstStyle/>
          <a:p>
            <a:pPr marL="752475" indent="0">
              <a:buNone/>
            </a:pPr>
            <a:r>
              <a:rPr lang="cs-CZ" dirty="0"/>
              <a:t> </a:t>
            </a:r>
          </a:p>
          <a:p>
            <a:pPr marL="752475" indent="0">
              <a:buNone/>
            </a:pPr>
            <a:r>
              <a:rPr lang="cs-CZ" dirty="0"/>
              <a:t>Např. Kuřáci s menší pravděpodobností uvěří, že kouření je nebezpečné, </a:t>
            </a:r>
            <a:r>
              <a:rPr lang="cs-CZ" u="sng" dirty="0"/>
              <a:t>aby se vyhnuli nepříjemnému rozporu </a:t>
            </a:r>
            <a:r>
              <a:rPr lang="cs-CZ" dirty="0"/>
              <a:t>mezi přesvědčením, že kouření škodí zdraví, a pozitivním postojem ke kouření. Důležité je, že tento proces probíhá bezděčně (mimo vědomou kontrolu).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8" y="2148354"/>
            <a:ext cx="4581250" cy="30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0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disonance – př. experimentu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dirty="0"/>
              <a:t>V jednom z experimentů přinesl experimentátor do laboratoře 8 svých svatebních darů (fén, toustovač, rádio …) a pokusná osoba měla tyto věci ohodnotit.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Poté si pokusná osoba měla vybrat k ponechání jednu ze dvou (kteroukoliv) z věcí, které ohodnotila skoro stejně.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Poté osoby znovu hodnotily všech 8 produktů. </a:t>
            </a:r>
            <a:r>
              <a:rPr lang="cs-CZ" u="sng" dirty="0"/>
              <a:t>Člověk typicky zvýšil hodnocení produktu, který si vybral, a snížil hodnocení druhého (nevybraného) produktu.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385" y="146843"/>
            <a:ext cx="18669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31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cs-CZ" dirty="0"/>
              <a:t>SP vzdělávání: Kognitivní disonance a rozhodnutí se pro určitý obor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Tím, že se člověk rozhodne pro studium určitého oboru a věnuje oboru čas a úsilí, narůstá tak zpravidla i jeho pozitivní postoj k tomuto oboru – má obor více rád a cení si ho.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134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 vzdělávání: Kognitivní disonance a sabotování vlastního výkonu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Sebehendikepování</a:t>
            </a:r>
            <a:endParaRPr lang="cs-CZ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Sklon vyhýbat se kognitivní disonanci také pomáhá vysvětlovat, proč lidé někdy sabotují svůj vlastní výkon ve vzdělání tím, že se na zkoušku </a:t>
            </a:r>
            <a:r>
              <a:rPr lang="cs-CZ"/>
              <a:t>či test </a:t>
            </a:r>
            <a:r>
              <a:rPr lang="cs-CZ" dirty="0"/>
              <a:t>neučí. Případný rozpor mezi vynaloženým úsilím a neúspěchem by vytvořil napětí.</a:t>
            </a:r>
          </a:p>
        </p:txBody>
      </p:sp>
    </p:spTree>
    <p:extLst>
      <p:ext uri="{BB962C8B-B14F-4D97-AF65-F5344CB8AC3E}">
        <p14:creationId xmlns:p14="http://schemas.microsoft.com/office/powerpoint/2010/main" val="2442217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Kapitola </a:t>
            </a:r>
            <a:r>
              <a:rPr lang="cs-CZ" i="1" dirty="0"/>
              <a:t>Sociální přesvědčení a úsudky </a:t>
            </a:r>
            <a:r>
              <a:rPr lang="cs-CZ" dirty="0"/>
              <a:t>in </a:t>
            </a:r>
            <a:r>
              <a:rPr lang="nl-NL" dirty="0"/>
              <a:t>Myers, D.G. (2016). Sociální psychologie. Brno: Edika</a:t>
            </a:r>
            <a:r>
              <a:rPr lang="cs-CZ" dirty="0"/>
              <a:t>, </a:t>
            </a:r>
            <a:r>
              <a:rPr lang="cs-CZ" b="1" dirty="0"/>
              <a:t>s. 73-108.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99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vnímání jako (ne)přesná interpretace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3434"/>
          </a:xfrm>
        </p:spPr>
        <p:txBody>
          <a:bodyPr>
            <a:normAutofit lnSpcReduction="10000"/>
          </a:bodyPr>
          <a:lstStyle/>
          <a:p>
            <a:pPr marL="1130300" indent="-457200">
              <a:buFont typeface="Courier New" panose="02070309020205020404" pitchFamily="49" charset="0"/>
              <a:buChar char="o"/>
            </a:pPr>
            <a:r>
              <a:rPr lang="cs-CZ" dirty="0"/>
              <a:t>Vnímání sebe i druhých je dostatečně přesné na to, aby nám umožňovalo pohybovat v sociálním světě. (Např. první dojem bývá častěji přesný, než nepřesný.)</a:t>
            </a:r>
          </a:p>
          <a:p>
            <a:pPr marL="1130300" indent="-457200">
              <a:buFont typeface="Courier New" panose="02070309020205020404" pitchFamily="49" charset="0"/>
              <a:buChar char="o"/>
            </a:pPr>
            <a:endParaRPr lang="cs-CZ" dirty="0"/>
          </a:p>
          <a:p>
            <a:pPr marL="1130300" indent="-457200">
              <a:buFont typeface="Courier New" panose="02070309020205020404" pitchFamily="49" charset="0"/>
              <a:buChar char="o"/>
            </a:pPr>
            <a:r>
              <a:rPr lang="cs-CZ" dirty="0"/>
              <a:t>Hrají v něm ale roli naše </a:t>
            </a:r>
          </a:p>
          <a:p>
            <a:pPr marL="1612900" indent="-457200">
              <a:buFontTx/>
              <a:buChar char="-"/>
            </a:pPr>
            <a:r>
              <a:rPr lang="cs-CZ" u="sng" dirty="0"/>
              <a:t>přesvědčení</a:t>
            </a:r>
            <a:r>
              <a:rPr lang="cs-CZ" dirty="0"/>
              <a:t> – čemu věříme </a:t>
            </a:r>
            <a:endParaRPr lang="cs-CZ" u="sng" dirty="0"/>
          </a:p>
          <a:p>
            <a:pPr marL="1612900" indent="-457200">
              <a:buFontTx/>
              <a:buChar char="-"/>
            </a:pPr>
            <a:r>
              <a:rPr lang="cs-CZ" u="sng" dirty="0"/>
              <a:t>nálady</a:t>
            </a:r>
            <a:r>
              <a:rPr lang="cs-CZ" dirty="0"/>
              <a:t> – jak se cítíme </a:t>
            </a:r>
          </a:p>
          <a:p>
            <a:pPr marL="1612900" indent="-457200">
              <a:buFontTx/>
              <a:buChar char="-"/>
            </a:pPr>
            <a:r>
              <a:rPr lang="cs-CZ" u="sng" dirty="0"/>
              <a:t>postoje</a:t>
            </a:r>
            <a:r>
              <a:rPr lang="cs-CZ" dirty="0"/>
              <a:t> – jaký máme ke konkrétní věci/člověku vztah</a:t>
            </a:r>
          </a:p>
          <a:p>
            <a:pPr marL="1155700" indent="0">
              <a:buNone/>
            </a:pPr>
            <a:endParaRPr lang="cs-CZ" u="sng" dirty="0"/>
          </a:p>
          <a:p>
            <a:pPr marL="1612900" indent="-457200">
              <a:buFontTx/>
              <a:buChar char="-"/>
            </a:pPr>
            <a:r>
              <a:rPr lang="cs-CZ" u="sng" dirty="0"/>
              <a:t>obecné chyby </a:t>
            </a:r>
            <a:r>
              <a:rPr lang="cs-CZ" dirty="0"/>
              <a:t>(zkreslení) sociálního vnímání </a:t>
            </a:r>
          </a:p>
        </p:txBody>
      </p:sp>
    </p:spTree>
    <p:extLst>
      <p:ext uri="{BB962C8B-B14F-4D97-AF65-F5344CB8AC3E}">
        <p14:creationId xmlns:p14="http://schemas.microsoft.com/office/powerpoint/2010/main" val="94195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vnímání jako (ne)přesná interpretace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Sociální vnímání je </a:t>
            </a:r>
            <a:r>
              <a:rPr lang="cs-CZ" u="sng" dirty="0"/>
              <a:t>výkladem, nikoliv záznamem, situace</a:t>
            </a:r>
            <a:r>
              <a:rPr lang="cs-CZ" dirty="0"/>
              <a:t>. Naše chování záleží na tom, jak si situaci vyložíme, ne na tom, jaká skutečně je. </a:t>
            </a:r>
          </a:p>
          <a:p>
            <a:pPr marL="0" indent="0">
              <a:buNone/>
            </a:pPr>
            <a:r>
              <a:rPr lang="cs-CZ" dirty="0"/>
              <a:t> </a:t>
            </a:r>
            <a:endParaRPr lang="cs-CZ" u="sng" dirty="0"/>
          </a:p>
          <a:p>
            <a:pPr marL="673100" indent="0">
              <a:buNone/>
            </a:pPr>
            <a:r>
              <a:rPr lang="cs-CZ" dirty="0"/>
              <a:t>Např. Když někoho nepozdraví známý, zareaguje jinak, když to bude chápat tak, že ho známý omylem přehlédl, nebo když to bude chápat tak, že ho známý záměrně ignoruje.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83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52134" y="699247"/>
            <a:ext cx="5874497" cy="473728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??? </a:t>
            </a:r>
            <a:br>
              <a:rPr lang="cs-CZ" dirty="0"/>
            </a:br>
            <a:r>
              <a:rPr lang="cs-CZ" dirty="0"/>
              <a:t>Jaké mohu být příčiny toho, že je tento člověk je bez domova?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8188" y="5150223"/>
            <a:ext cx="10486838" cy="1463862"/>
          </a:xfrm>
        </p:spPr>
        <p:txBody>
          <a:bodyPr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2134" cy="44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5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v sociálním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K nejdůležitějším chybám v sociálním vnímání patří: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1519238" indent="-514350">
              <a:buAutoNum type="arabicPeriod"/>
            </a:pPr>
            <a:endParaRPr lang="cs-CZ" dirty="0"/>
          </a:p>
          <a:p>
            <a:pPr marL="1519238" indent="-514350">
              <a:buFont typeface="Arial" panose="020B0604020202020204" pitchFamily="34" charset="0"/>
              <a:buAutoNum type="arabicPeriod"/>
            </a:pPr>
            <a:r>
              <a:rPr lang="cs-CZ" u="sng" dirty="0"/>
              <a:t>Základní atribuční chyba</a:t>
            </a:r>
          </a:p>
          <a:p>
            <a:pPr marL="1004888" indent="0">
              <a:buNone/>
            </a:pPr>
            <a:endParaRPr lang="cs-CZ" dirty="0"/>
          </a:p>
          <a:p>
            <a:pPr marL="1004888" indent="0">
              <a:buNone/>
            </a:pPr>
            <a:r>
              <a:rPr lang="cs-CZ" dirty="0"/>
              <a:t>2.  Potvrzující zkreslení</a:t>
            </a:r>
          </a:p>
          <a:p>
            <a:pPr marL="1004888" indent="0">
              <a:buNone/>
            </a:pPr>
            <a:endParaRPr lang="cs-CZ" dirty="0"/>
          </a:p>
          <a:p>
            <a:pPr marL="1004888" indent="0">
              <a:buNone/>
            </a:pPr>
            <a:r>
              <a:rPr lang="cs-CZ" dirty="0"/>
              <a:t>3.  Priming</a:t>
            </a:r>
          </a:p>
          <a:p>
            <a:pPr marL="1519238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52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atribuční chyba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93911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Často se falešně domníváme, že lidé jsou takoví, jak se chovají, a podceňujeme vliv SITUACE či SOCIÁLNÍHO PROSTŘEDÍ.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631825" indent="0">
              <a:buNone/>
            </a:pPr>
            <a:r>
              <a:rPr lang="cs-CZ" dirty="0"/>
              <a:t>Např. Chyby kolemjedoucích řidičů člověk často nespravedlivě přisuzuje jejich neschopnosti či bezohlednosti a neuvědomuje si situační vlivy.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712788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05164" y="3644153"/>
            <a:ext cx="38458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Základní atribuční chyba:</a:t>
            </a:r>
          </a:p>
          <a:p>
            <a:endParaRPr lang="cs-CZ" sz="2400" dirty="0"/>
          </a:p>
          <a:p>
            <a:r>
              <a:rPr lang="cs-CZ" sz="2400" dirty="0"/>
              <a:t>Sklon pozorovatele přeceňovat vliv povahy a podceňovat vliv situace na chování druhých.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7475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7" y="122105"/>
            <a:ext cx="11969998" cy="646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7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 sociální spravedlnosti: Základní atribuční chyba přispívá k nespravedlivému posuzování lidí.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99732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dirty="0"/>
              <a:t> Základní atribuční chyba přispívá k předsudkům a předpojatostem vůči jedincům, ale i celým skupinám. Podílí se tak na nespravedlivému zacházení s lidmi na základě jejich členství v určitých skupinách.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806450" indent="0">
              <a:buNone/>
            </a:pPr>
            <a:r>
              <a:rPr lang="cs-CZ" dirty="0"/>
              <a:t> Např. Češi si často myslí, že Romové si způsobují své problémy sami svým jednáním a podceňují vliv chudoby, vzdělání, a sociálního prostředí.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0231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1407</Words>
  <Application>Microsoft Office PowerPoint</Application>
  <PresentationFormat>Širokoúhlá obrazovka</PresentationFormat>
  <Paragraphs>144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Wingdings</vt:lpstr>
      <vt:lpstr>Motiv Office</vt:lpstr>
      <vt:lpstr>4. prezentace  Sociální vnímání a kognitivní disonance.</vt:lpstr>
      <vt:lpstr>Sociální vnímání = interpretace sociální reality</vt:lpstr>
      <vt:lpstr>Sociální vnímání jako (ne)přesná interpretace</vt:lpstr>
      <vt:lpstr>Sociální vnímání jako (ne)přesná interpretace</vt:lpstr>
      <vt:lpstr>???  Jaké mohu být příčiny toho, že je tento člověk je bez domova?</vt:lpstr>
      <vt:lpstr>Chyby v sociálním vnímání</vt:lpstr>
      <vt:lpstr>Základní atribuční chyba</vt:lpstr>
      <vt:lpstr>Prezentace aplikace PowerPoint</vt:lpstr>
      <vt:lpstr>SP sociální spravedlnosti: Základní atribuční chyba přispívá k nespravedlivému posuzování lidí.</vt:lpstr>
      <vt:lpstr>Potvrzující zkreslení (confirmation bias):</vt:lpstr>
      <vt:lpstr> SP zdraví: Potvrzující zkreslení přispívají k stabilitě sníženého sebehodnocení při depresi.</vt:lpstr>
      <vt:lpstr> SP zdraví: I experimentálně navozená špatná nálada vede kvůli potvrzujícímu zkreslení k pokřivenému vnímání sebe sama.</vt:lpstr>
      <vt:lpstr> SP zdraví: I experimentálně navozená špatná nálada vede kvůli potvrzujícímu zkreslení k pokřivenému vnímání sebe sama.</vt:lpstr>
      <vt:lpstr>Přesvědčení, že nedostatečné dovednosti jsou fixní (stabilní, nezměnitelné) může vést k potvrzujícímu zkreslení, a narušovat tak učení. </vt:lpstr>
      <vt:lpstr>Je pro vás případný neúspěch v testu spíše důkazem, že v něčem nejste dobří, nebo příležitostí něco se naučit?</vt:lpstr>
      <vt:lpstr>V psychologii učení se osvědčilo rozlišení fixního a růstového nastavení mysli</vt:lpstr>
      <vt:lpstr>Úkolem pedagoga je podporovat růstové nastavení mysli</vt:lpstr>
      <vt:lpstr>„Problémoví žáci“</vt:lpstr>
      <vt:lpstr>SP reklamy: Marketing často využívá princip primingu.</vt:lpstr>
      <vt:lpstr>Kognitivní disonance</vt:lpstr>
      <vt:lpstr>Sociální myšlení. Princip kognitivní disonance</vt:lpstr>
      <vt:lpstr>Sociální myšlení. Princip kognitivní disonance</vt:lpstr>
      <vt:lpstr>Kognitivní disonance – př. experimentu</vt:lpstr>
      <vt:lpstr>SP vzdělávání: Kognitivní disonance a rozhodnutí se pro určitý obor</vt:lpstr>
      <vt:lpstr>SP vzdělávání: Kognitivní disonance a sabotování vlastního výkonu</vt:lpstr>
      <vt:lpstr>Literatura: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sociální psychologie: historie, osobnosti, metody</dc:title>
  <dc:creator>Kollerova Lenka</dc:creator>
  <cp:lastModifiedBy>Lenka Kollerová</cp:lastModifiedBy>
  <cp:revision>66</cp:revision>
  <dcterms:created xsi:type="dcterms:W3CDTF">2020-09-08T14:30:27Z</dcterms:created>
  <dcterms:modified xsi:type="dcterms:W3CDTF">2021-03-16T13:32:46Z</dcterms:modified>
</cp:coreProperties>
</file>