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0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98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9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305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1874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40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881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3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19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1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18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0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8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2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64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237EB-278D-485F-A31A-7D7DC2523EF1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7FA938-4475-404C-AF5F-4E30E20CE2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4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3CCBF-A7CF-489B-AEDF-23AB84591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Паронимия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BFD6D1-DDAF-4DAD-A0F8-861AD75C63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7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A029B-D00D-4B43-920F-8E1E458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Паронимия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FEC5C8-D53B-4FDD-854A-C85EB872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«Близость двух или более слов по звучанию при различии их значения, создающая почву для их смешеня в речи.» (Розенталь – Теленкова, 2008, с. 309)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24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D4EEF-DF0E-490C-806C-A6AE7049F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1959D8-A46D-41FE-ACA0-F9F617388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2024"/>
            <a:ext cx="8596668" cy="5430129"/>
          </a:xfrm>
        </p:spPr>
        <p:txBody>
          <a:bodyPr>
            <a:normAutofit/>
          </a:bodyPr>
          <a:lstStyle/>
          <a:p>
            <a:r>
              <a:rPr lang="ru-RU" sz="2000" dirty="0"/>
              <a:t>От греч. </a:t>
            </a:r>
            <a:r>
              <a:rPr lang="cs-CZ" sz="2000" dirty="0"/>
              <a:t>para – </a:t>
            </a:r>
            <a:r>
              <a:rPr lang="ru-RU" sz="2000" dirty="0"/>
              <a:t>возле + </a:t>
            </a:r>
            <a:r>
              <a:rPr lang="cs-CZ" sz="2000" dirty="0"/>
              <a:t>onyma – </a:t>
            </a:r>
            <a:r>
              <a:rPr lang="ru-RU" sz="2000" dirty="0"/>
              <a:t>имя</a:t>
            </a:r>
          </a:p>
          <a:p>
            <a:r>
              <a:rPr lang="ru-RU" sz="2000" dirty="0"/>
              <a:t>«Однокоренные слова, близкие по звучанию, но разные по значению или частично совпадающие в своём значении.» (Розенталь – Теленкова, 2008, с. 309)</a:t>
            </a:r>
          </a:p>
          <a:p>
            <a:r>
              <a:rPr lang="ru-RU" sz="2000" dirty="0"/>
              <a:t>«Это подобные по звучанию, но не тождественные по значению, однокорневые слова с ударением на одном и том же слоге, относимые к одному логическому ряду, и выражающие понятия, различия которых заключаются в частичных дополнительных смысловых оттенках лексических значений, служащих уточнению мысли.» (Зиновьева, 2006, с. 136)</a:t>
            </a:r>
          </a:p>
          <a:p>
            <a:pPr marL="0" indent="0">
              <a:buNone/>
            </a:pPr>
            <a:r>
              <a:rPr lang="ru-RU" sz="2000" i="1" dirty="0"/>
              <a:t>банковский – банковый</a:t>
            </a:r>
          </a:p>
          <a:p>
            <a:pPr marL="0" indent="0">
              <a:buNone/>
            </a:pPr>
            <a:r>
              <a:rPr lang="ru-RU" sz="2000" i="1" dirty="0"/>
              <a:t>представлять – предоставлять</a:t>
            </a:r>
          </a:p>
          <a:p>
            <a:pPr marL="0" indent="0">
              <a:buNone/>
            </a:pPr>
            <a:r>
              <a:rPr lang="ru-RU" sz="2000" i="1" dirty="0"/>
              <a:t>дипломат – дипломант</a:t>
            </a:r>
          </a:p>
          <a:p>
            <a:pPr marL="0" indent="0">
              <a:buNone/>
            </a:pPr>
            <a:r>
              <a:rPr lang="ru-RU" sz="2000" i="1" dirty="0"/>
              <a:t>сыто - сытно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9075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228DB-2621-4F44-B14C-BCFF04042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BECBDD-0E91-468D-A406-C2D1FFBF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8973"/>
            <a:ext cx="8596668" cy="4592390"/>
          </a:xfrm>
        </p:spPr>
        <p:txBody>
          <a:bodyPr/>
          <a:lstStyle/>
          <a:p>
            <a:r>
              <a:rPr lang="ru-RU" sz="2000" dirty="0"/>
              <a:t>Иногда к паронимам относят также разнокоренные слова, близкие по звучанию (парономазия)</a:t>
            </a:r>
          </a:p>
          <a:p>
            <a:pPr marL="0" indent="0">
              <a:buNone/>
            </a:pPr>
            <a:r>
              <a:rPr lang="ru-RU" sz="2000" i="1" dirty="0"/>
              <a:t>экскаватор – эскалатор</a:t>
            </a:r>
          </a:p>
          <a:p>
            <a:pPr marL="0" indent="0">
              <a:buNone/>
            </a:pPr>
            <a:r>
              <a:rPr lang="ru-RU" sz="2000" i="1" dirty="0"/>
              <a:t>кампания – компания </a:t>
            </a:r>
            <a:r>
              <a:rPr lang="ru-RU" sz="2000" dirty="0"/>
              <a:t>(омофоны)</a:t>
            </a:r>
          </a:p>
          <a:p>
            <a:pPr marL="0" indent="0">
              <a:buNone/>
            </a:pPr>
            <a:r>
              <a:rPr lang="ru-RU" sz="2000" i="1" dirty="0"/>
              <a:t>питать – пытать</a:t>
            </a:r>
          </a:p>
          <a:p>
            <a:pPr marL="0" indent="0">
              <a:buNone/>
            </a:pPr>
            <a:r>
              <a:rPr lang="ru-RU" sz="2000" i="1" dirty="0"/>
              <a:t>родник - рудник</a:t>
            </a:r>
          </a:p>
          <a:p>
            <a:r>
              <a:rPr lang="ru-RU" sz="2000" dirty="0"/>
              <a:t>Паронимы принадлежат одной части речи, выполняют одинаковые функции, но различаются сочетаемостью с другими словами.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9332D-536D-4450-8DD2-44E5B410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Паронимы  Х  Омонимы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27897-20C1-4515-8BD7-D907C97B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Паронимы отличаются от омонимов следующими признаками (Зиновьева, 2006, с. 131):</a:t>
            </a:r>
          </a:p>
          <a:p>
            <a:r>
              <a:rPr lang="ru-RU" sz="2400" dirty="0"/>
              <a:t>имееют разное написание,</a:t>
            </a:r>
          </a:p>
          <a:p>
            <a:r>
              <a:rPr lang="ru-RU" sz="2400" dirty="0"/>
              <a:t>никогда не имеют полного совпадения в произношении.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43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C5DBB-17E1-475E-AAF0-9655D91E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Паронимы  Х  Синонимы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CF5B5C-932F-453C-BCF6-55BC98EC6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5582"/>
            <a:ext cx="8596668" cy="4923691"/>
          </a:xfrm>
        </p:spPr>
        <p:txBody>
          <a:bodyPr/>
          <a:lstStyle/>
          <a:p>
            <a:r>
              <a:rPr lang="ru-RU" sz="2000" dirty="0"/>
              <a:t> Паронимы часто имеют очень близкое значение, что трудно их разграничить.</a:t>
            </a:r>
          </a:p>
          <a:p>
            <a:pPr marL="0" indent="0">
              <a:buNone/>
            </a:pPr>
            <a:r>
              <a:rPr lang="ru-RU" sz="2000" i="1" dirty="0"/>
              <a:t>лиричный – лирический</a:t>
            </a:r>
          </a:p>
          <a:p>
            <a:pPr marL="0" indent="0">
              <a:buNone/>
            </a:pPr>
            <a:r>
              <a:rPr lang="ru-RU" sz="2000" i="1" dirty="0"/>
              <a:t>комичный – комический</a:t>
            </a:r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Паронимы отличаются от синонимов:</a:t>
            </a:r>
          </a:p>
          <a:p>
            <a:r>
              <a:rPr lang="ru-RU" sz="2000" dirty="0"/>
              <a:t>Относятся или только к исконно русским словам, или только к заимствованным, в синонимический ряд входят те и другие.</a:t>
            </a:r>
          </a:p>
          <a:p>
            <a:pPr marL="0" indent="0">
              <a:buNone/>
            </a:pPr>
            <a:r>
              <a:rPr lang="ru-RU" sz="2000" i="1" dirty="0"/>
              <a:t>Остатки – останки</a:t>
            </a:r>
          </a:p>
          <a:p>
            <a:pPr marL="0" indent="0">
              <a:buNone/>
            </a:pPr>
            <a:r>
              <a:rPr lang="ru-RU" sz="2000" i="1" dirty="0"/>
              <a:t>Абонент - абонемент</a:t>
            </a:r>
          </a:p>
          <a:p>
            <a:r>
              <a:rPr lang="ru-RU" sz="2000" dirty="0"/>
              <a:t>Всегда отличаются семантически, синонимы могут быть абсолютные.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71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A3805-2660-4C55-8E26-3AD4FCC8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смешения паронимов</a:t>
            </a:r>
            <a:br>
              <a:rPr lang="ru-RU" dirty="0"/>
            </a:br>
            <a:r>
              <a:rPr lang="ru-RU" dirty="0"/>
              <a:t>(Зиновьева, 2006, с. 131-132)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1CAF74-DD44-4608-AA57-30759BD7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0"/>
            <a:ext cx="8596668" cy="486742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 результате сближения обозначаемых данным словом реалий</a:t>
            </a:r>
          </a:p>
          <a:p>
            <a:pPr marL="0" indent="0">
              <a:buNone/>
            </a:pPr>
            <a:r>
              <a:rPr lang="ru-RU" i="1" dirty="0"/>
              <a:t>чаша – чашка</a:t>
            </a:r>
          </a:p>
          <a:p>
            <a:r>
              <a:rPr lang="ru-RU" b="1" dirty="0"/>
              <a:t>Благодаря общности сферы применения или сходству ассоциаций</a:t>
            </a:r>
          </a:p>
          <a:p>
            <a:pPr marL="0" indent="0">
              <a:buNone/>
            </a:pPr>
            <a:r>
              <a:rPr lang="ru-RU" i="1" dirty="0"/>
              <a:t>варка – варение</a:t>
            </a:r>
          </a:p>
          <a:p>
            <a:r>
              <a:rPr lang="ru-RU" b="1" dirty="0"/>
              <a:t>Следствие возможности их синонимического объединения и близости или совпадения лексической сочетаемости </a:t>
            </a:r>
          </a:p>
          <a:p>
            <a:pPr marL="0" indent="0">
              <a:buNone/>
            </a:pPr>
            <a:r>
              <a:rPr lang="ru-RU" i="1" dirty="0"/>
              <a:t>трагический - трагичный конец</a:t>
            </a:r>
          </a:p>
          <a:p>
            <a:r>
              <a:rPr lang="ru-RU" b="1" dirty="0"/>
              <a:t>В результате неразличения стилевой принадлежности слов</a:t>
            </a:r>
          </a:p>
          <a:p>
            <a:pPr marL="0" indent="0">
              <a:buNone/>
            </a:pPr>
            <a:r>
              <a:rPr lang="ru-RU" i="1" dirty="0"/>
              <a:t>бессмысленность (нейт.) – бессмыслица (разг.)</a:t>
            </a:r>
          </a:p>
          <a:p>
            <a:r>
              <a:rPr lang="ru-RU" b="1" dirty="0"/>
              <a:t>Благодаря тесным семантическим связям словообразовательных суффиксов</a:t>
            </a:r>
          </a:p>
          <a:p>
            <a:pPr marL="0" indent="0">
              <a:buNone/>
            </a:pPr>
            <a:r>
              <a:rPr lang="ru-RU" i="1" dirty="0"/>
              <a:t>деловитый – деловой – дельный</a:t>
            </a:r>
          </a:p>
          <a:p>
            <a:r>
              <a:rPr lang="ru-RU" b="1" dirty="0"/>
              <a:t>Из-за неразличения мало знакомых слов</a:t>
            </a:r>
          </a:p>
          <a:p>
            <a:pPr marL="0" indent="0">
              <a:buNone/>
            </a:pPr>
            <a:r>
              <a:rPr lang="ru-RU" i="1" dirty="0"/>
              <a:t>дистанция - инстанция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1700044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366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Паронимия</vt:lpstr>
      <vt:lpstr>Паронимия</vt:lpstr>
      <vt:lpstr>Паронимы</vt:lpstr>
      <vt:lpstr>Паронимы</vt:lpstr>
      <vt:lpstr>Паронимы  Х  Омонимы</vt:lpstr>
      <vt:lpstr>Паронимы  Х  Синонимы</vt:lpstr>
      <vt:lpstr>Причины смешения паронимов (Зиновьева, 2006, с. 131-132)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Паронимия</dc:title>
  <dc:creator>Lenka Rozboudová</dc:creator>
  <cp:lastModifiedBy>Lenka Rozboudová</cp:lastModifiedBy>
  <cp:revision>7</cp:revision>
  <dcterms:created xsi:type="dcterms:W3CDTF">2018-12-06T11:24:24Z</dcterms:created>
  <dcterms:modified xsi:type="dcterms:W3CDTF">2019-11-03T12:48:58Z</dcterms:modified>
</cp:coreProperties>
</file>