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70" r:id="rId3"/>
    <p:sldId id="325" r:id="rId4"/>
    <p:sldId id="301" r:id="rId5"/>
    <p:sldId id="350" r:id="rId6"/>
    <p:sldId id="285" r:id="rId7"/>
    <p:sldId id="316" r:id="rId8"/>
    <p:sldId id="335" r:id="rId9"/>
    <p:sldId id="309" r:id="rId10"/>
    <p:sldId id="258" r:id="rId11"/>
    <p:sldId id="261" r:id="rId12"/>
    <p:sldId id="288" r:id="rId13"/>
    <p:sldId id="299" r:id="rId14"/>
    <p:sldId id="336" r:id="rId15"/>
    <p:sldId id="274" r:id="rId16"/>
    <p:sldId id="307" r:id="rId17"/>
    <p:sldId id="269" r:id="rId18"/>
    <p:sldId id="329" r:id="rId19"/>
    <p:sldId id="337" r:id="rId20"/>
    <p:sldId id="305" r:id="rId21"/>
    <p:sldId id="331" r:id="rId22"/>
    <p:sldId id="332" r:id="rId23"/>
    <p:sldId id="345" r:id="rId24"/>
    <p:sldId id="304" r:id="rId25"/>
    <p:sldId id="306" r:id="rId26"/>
    <p:sldId id="327" r:id="rId27"/>
    <p:sldId id="317" r:id="rId28"/>
    <p:sldId id="310" r:id="rId29"/>
    <p:sldId id="311" r:id="rId30"/>
    <p:sldId id="312" r:id="rId31"/>
    <p:sldId id="313" r:id="rId32"/>
    <p:sldId id="314" r:id="rId33"/>
    <p:sldId id="315" r:id="rId34"/>
    <p:sldId id="263" r:id="rId35"/>
    <p:sldId id="338" r:id="rId36"/>
    <p:sldId id="348" r:id="rId3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49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944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109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2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331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55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814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550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07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614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32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90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08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54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28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7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1AD3C5A-BB3C-4E9B-9061-DFADB92E28E7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227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8322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49487"/>
          </a:xfrm>
        </p:spPr>
        <p:txBody>
          <a:bodyPr>
            <a:normAutofit/>
          </a:bodyPr>
          <a:lstStyle/>
          <a:p>
            <a:r>
              <a:rPr lang="cs-CZ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 Válčících států II</a:t>
            </a:r>
            <a:br>
              <a:rPr lang="cs-CZ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Anti-tradicionalismus</a:t>
            </a:r>
            <a:endParaRPr lang="cs-CZ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Čuang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(5.-3. st. př.n.l.)</a:t>
            </a:r>
          </a:p>
        </p:txBody>
      </p:sp>
    </p:spTree>
    <p:extLst>
      <p:ext uri="{BB962C8B-B14F-4D97-AF65-F5344CB8AC3E}">
        <p14:creationId xmlns:p14="http://schemas.microsoft.com/office/powerpoint/2010/main" val="22802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78" y="639108"/>
            <a:ext cx="10475843" cy="600385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AD53642-AECE-4A07-8CCC-E5FA55094EF1}"/>
              </a:ext>
            </a:extLst>
          </p:cNvPr>
          <p:cNvSpPr txBox="1"/>
          <p:nvPr/>
        </p:nvSpPr>
        <p:spPr>
          <a:xfrm>
            <a:off x="1245705" y="861391"/>
            <a:ext cx="7513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z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Guodian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 vyčištění od bahna a před konzervací </a:t>
            </a:r>
          </a:p>
        </p:txBody>
      </p:sp>
    </p:spTree>
    <p:extLst>
      <p:ext uri="{BB962C8B-B14F-4D97-AF65-F5344CB8AC3E}">
        <p14:creationId xmlns:p14="http://schemas.microsoft.com/office/powerpoint/2010/main" val="2701492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太一生水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896" y="880060"/>
            <a:ext cx="3136417" cy="550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45" y="880060"/>
            <a:ext cx="2989684" cy="5502486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6433F59-97E9-4F34-A85C-E431616E22F1}"/>
              </a:ext>
            </a:extLst>
          </p:cNvPr>
          <p:cNvSpPr txBox="1"/>
          <p:nvPr/>
        </p:nvSpPr>
        <p:spPr>
          <a:xfrm>
            <a:off x="830538" y="233729"/>
            <a:ext cx="10937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naložené v konzervačním roztoku – ukázka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Chuského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písma (rukopis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 sbírky Šanghajského muzea) </a:t>
            </a:r>
          </a:p>
        </p:txBody>
      </p:sp>
    </p:spTree>
    <p:extLst>
      <p:ext uri="{BB962C8B-B14F-4D97-AF65-F5344CB8AC3E}">
        <p14:creationId xmlns:p14="http://schemas.microsoft.com/office/powerpoint/2010/main" val="4258872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32" y="1513490"/>
            <a:ext cx="8531589" cy="4147046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D151BDF-D761-4843-B3D6-F5BD4C1FFACA}"/>
              </a:ext>
            </a:extLst>
          </p:cNvPr>
          <p:cNvSpPr txBox="1"/>
          <p:nvPr/>
        </p:nvSpPr>
        <p:spPr>
          <a:xfrm>
            <a:off x="1258957" y="662609"/>
            <a:ext cx="8820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Ukázka svázání bambusových proužků do jednoho „spisu“ (pian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篇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Hanský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86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6577" y="617300"/>
            <a:ext cx="2631740" cy="58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365" y="1422900"/>
            <a:ext cx="6650807" cy="4010947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5FCADE3-F97F-4F67-8D29-A7A5C386C0E8}"/>
              </a:ext>
            </a:extLst>
          </p:cNvPr>
          <p:cNvSpPr txBox="1"/>
          <p:nvPr/>
        </p:nvSpPr>
        <p:spPr>
          <a:xfrm>
            <a:off x="4435365" y="437322"/>
            <a:ext cx="692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Hedvábné svitky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卷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Mawangduiský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Laozi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(Tao-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1319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094843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老子</a:t>
            </a:r>
            <a:r>
              <a:rPr lang="cs-CZ" altLang="zh-TW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a 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Tao-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道德經</a:t>
            </a:r>
            <a:endParaRPr lang="cs-CZ" altLang="zh-TW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pojmy: tao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cesta,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德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charismatická síla,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c‘ ran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自然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samo od sebe tak, </a:t>
            </a:r>
            <a:r>
              <a:rPr lang="cs-CZ" altLang="zh-TW" sz="2400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pchu</a:t>
            </a:r>
            <a:r>
              <a:rPr lang="zh-TW" altLang="en-US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樸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surové, neotesané, nerozlišené,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wu-wej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無為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„nedělat to“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vrstva ‚mudrosloví‘, vrstva kosmologická, vrstva pragmatická, ‚legistická‘ – umění vládnout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paradoxní vyjadřování (nejsilnější je to „nejnepatrnější“, dosud nediferencované, to nejvíce receptivní = obrazně voda, která nedrží tvar, to slabé, malé, ženské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6158" y="516835"/>
            <a:ext cx="10515600" cy="5824330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</a:t>
            </a:r>
            <a:endParaRPr lang="cs-CZ" sz="20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道可道，非常道。名可名，非常名。無名天地之始；有名萬物之母。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zh-TW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Cesta, kterou je možné povědět, není ta stálá cesta. Jméno, které lze vyslovit, není to stálé jméno. To, co nemá jméno, je počátkem nebe a země. To, co má jméno, je matkou všech věcí.</a:t>
            </a:r>
            <a:r>
              <a:rPr lang="cs-CZ" altLang="zh-TW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40</a:t>
            </a:r>
            <a:endParaRPr lang="cs-CZ" sz="20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000" dirty="0"/>
              <a:t>反者道之動；弱者道之用。天下萬物生於有，有生於無。</a:t>
            </a:r>
            <a:endParaRPr lang="cs-CZ" altLang="zh-TW" sz="2000" dirty="0"/>
          </a:p>
          <a:p>
            <a:pPr marL="0" indent="0">
              <a:buNone/>
            </a:pP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Návrat je to, jak se tao pohybuje, slabost je to, jak tao působí. Deset tisíc věcí v podnebesí se rodí ze jsoucího. Jsoucí se rodí z nejsoucího.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25  </a:t>
            </a:r>
            <a:endParaRPr lang="en-US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有物混成，先天地生。寂兮寥兮，獨立不改，周行而不殆，可以為天下母。吾不知其名，字之曰道，強為之名曰大。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altLang="zh-TW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Je tu něco, co vyvstává nerozlišené, co tu bylo dříve než nebe a země. Pusté a temné. Stojí samo o sobě a nemění se. Pohybuje se v kruhu a nikdy nekončí. Můžeme to považovat za matku všech věcí. Jeho jméno neznáme, ale dáváme mu uctivé označení tao. Pokud jsme nuceni to pojmenovat, říkáme tomu „velké“.</a:t>
            </a:r>
            <a:endParaRPr lang="en-US" altLang="zh-TW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77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94622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cs-CZ" altLang="zh-TW" sz="2400" i="1" dirty="0">
                <a:latin typeface="Georgia" panose="02040502050405020303" pitchFamily="18" charset="0"/>
              </a:rPr>
              <a:t>Umění vládnout</a:t>
            </a:r>
          </a:p>
          <a:p>
            <a:pPr marL="0" indent="0">
              <a:buNone/>
            </a:pPr>
            <a:r>
              <a:rPr lang="cs-CZ" sz="2600" b="1" dirty="0" err="1">
                <a:latin typeface="Georgia" panose="02040502050405020303" pitchFamily="18" charset="0"/>
              </a:rPr>
              <a:t>Laozi</a:t>
            </a:r>
            <a:r>
              <a:rPr lang="cs-CZ" sz="2600" b="1" dirty="0">
                <a:latin typeface="Georgia" panose="02040502050405020303" pitchFamily="18" charset="0"/>
              </a:rPr>
              <a:t> 29</a:t>
            </a:r>
          </a:p>
          <a:p>
            <a:pPr marL="0" indent="0"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將欲取天下而</a:t>
            </a:r>
            <a:r>
              <a:rPr lang="zh-TW" altLang="en-US" sz="2600" b="1" dirty="0">
                <a:latin typeface="Georgia" panose="02040502050405020303" pitchFamily="18" charset="0"/>
              </a:rPr>
              <a:t>為</a:t>
            </a:r>
            <a:r>
              <a:rPr lang="zh-TW" altLang="en-US" sz="2600" dirty="0">
                <a:latin typeface="Georgia" panose="02040502050405020303" pitchFamily="18" charset="0"/>
              </a:rPr>
              <a:t>之，吾見其不得已。</a:t>
            </a:r>
            <a:r>
              <a:rPr lang="zh-TW" altLang="en-US" sz="2600" b="1" dirty="0">
                <a:latin typeface="Georgia" panose="02040502050405020303" pitchFamily="18" charset="0"/>
              </a:rPr>
              <a:t>天下神器，不可為也</a:t>
            </a:r>
            <a:r>
              <a:rPr lang="zh-TW" altLang="en-US" sz="2600" dirty="0">
                <a:latin typeface="Georgia" panose="02040502050405020303" pitchFamily="18" charset="0"/>
              </a:rPr>
              <a:t>，為者敗之，執者失之。</a:t>
            </a:r>
            <a:endParaRPr lang="cs-CZ" altLang="zh-TW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altLang="zh-TW" sz="2600" dirty="0">
                <a:latin typeface="Georgia" panose="02040502050405020303" pitchFamily="18" charset="0"/>
              </a:rPr>
              <a:t>„Kdo chce získat podnebesí tím, že o to usiluje (jedná za tím účelem), dle mého mínění nemůže uspět. Podnebesí je posvátná věc (nádoba), nelze s ní nakládat za nějakým účelem. Kdo s ní nakládá, zničí ji, kdo ji chce vzít, ztratí ji.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zh-TW" sz="2600" b="1" dirty="0">
                <a:latin typeface="Georgia" panose="02040502050405020303" pitchFamily="18" charset="0"/>
              </a:rPr>
              <a:t>Laozi </a:t>
            </a:r>
            <a:r>
              <a:rPr lang="cs-CZ" altLang="zh-TW" sz="2600" b="1" dirty="0">
                <a:latin typeface="Georgia" panose="02040502050405020303" pitchFamily="18" charset="0"/>
              </a:rPr>
              <a:t>36</a:t>
            </a:r>
            <a:endParaRPr lang="en-US" altLang="zh-TW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魚不可脫於淵，國之利器不可以示人。</a:t>
            </a:r>
            <a:endParaRPr lang="cs-CZ" altLang="zh-TW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altLang="zh-TW" sz="2600" dirty="0">
                <a:latin typeface="Georgia" panose="02040502050405020303" pitchFamily="18" charset="0"/>
              </a:rPr>
              <a:t>„Ryba se nemá vytahovat z tůně, ostré nástroje státu se nemají ukazovat lidem.“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600" b="1" dirty="0" err="1">
                <a:latin typeface="Georgia" panose="02040502050405020303" pitchFamily="18" charset="0"/>
              </a:rPr>
              <a:t>Laozi</a:t>
            </a:r>
            <a:r>
              <a:rPr lang="cs-CZ" sz="2600" b="1" dirty="0">
                <a:latin typeface="Georgia" panose="02040502050405020303" pitchFamily="18" charset="0"/>
              </a:rPr>
              <a:t> 3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是以聖人之治，虛其心，實其腹，弱其志，強其骨。常使民無知無欲。使夫知者不敢為也。</a:t>
            </a:r>
            <a:endParaRPr lang="cs-CZ" altLang="zh-TW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600" b="0" i="0" dirty="0">
                <a:effectLst/>
                <a:latin typeface="Georgia" panose="02040502050405020303" pitchFamily="18" charset="0"/>
              </a:rPr>
              <a:t>„Proto když vládne moudrý muž, vyprazdňuje lidu mysl a naplňuje jeho břicho, oslabuje jeho vůli a posiluje jeho kosti. Stará se o to, aby lid nic nevěděl a po ničem netoužil. A kdyby náhodou věděl, aby se neodvážil jednat.“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600" b="1" i="0" dirty="0" err="1">
                <a:effectLst/>
                <a:latin typeface="Georgia" panose="02040502050405020303" pitchFamily="18" charset="0"/>
              </a:rPr>
              <a:t>Laozi</a:t>
            </a:r>
            <a:r>
              <a:rPr lang="cs-CZ" sz="2600" b="1" i="0" dirty="0">
                <a:effectLst/>
                <a:latin typeface="Georgia" panose="02040502050405020303" pitchFamily="18" charset="0"/>
              </a:rPr>
              <a:t> 57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2600" dirty="0">
                <a:latin typeface="Georgia" panose="02040502050405020303" pitchFamily="18" charset="0"/>
              </a:rPr>
              <a:t>天下多忌諱，而民彌貧；民多利器，國家滋昏；人多伎巧，奇物滋起；法令滋彰，盜賊多有</a:t>
            </a:r>
            <a:endParaRPr lang="cs-CZ" sz="2600" i="0" dirty="0">
              <a:effectLst/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600" dirty="0">
                <a:latin typeface="Georgia" panose="02040502050405020303" pitchFamily="18" charset="0"/>
              </a:rPr>
              <a:t>„Čím více je ve světě zákazů a zápovědí, tím je lid chudší. Čím více je mezi lidem užitečných nástrojů, tím je lid zmatenější. Čím jsou lidé vynalézavější a šikovnější, tím více se objevuje výmyslů a výstředností. Čím více je zákonů a nařízení, tím více je zlodějů a lupičů.“</a:t>
            </a:r>
            <a:endParaRPr lang="cs-CZ" sz="2000" b="1" i="0" dirty="0"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54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Georgia" panose="02040502050405020303" pitchFamily="18" charset="0"/>
              </a:rPr>
              <a:t>Tao-</a:t>
            </a:r>
            <a:r>
              <a:rPr lang="cs-CZ" sz="3600" dirty="0" err="1">
                <a:latin typeface="Georgia" panose="02040502050405020303" pitchFamily="18" charset="0"/>
              </a:rPr>
              <a:t>te</a:t>
            </a:r>
            <a:r>
              <a:rPr lang="cs-CZ" sz="3600" dirty="0">
                <a:latin typeface="Georgia" panose="02040502050405020303" pitchFamily="18" charset="0"/>
              </a:rPr>
              <a:t>-</a:t>
            </a:r>
            <a:r>
              <a:rPr lang="cs-CZ" sz="3600" dirty="0" err="1">
                <a:latin typeface="Georgia" panose="02040502050405020303" pitchFamily="18" charset="0"/>
              </a:rPr>
              <a:t>ťing</a:t>
            </a:r>
            <a:r>
              <a:rPr lang="cs-CZ" sz="3600" dirty="0">
                <a:latin typeface="Georgia" panose="02040502050405020303" pitchFamily="18" charset="0"/>
              </a:rPr>
              <a:t>  </a:t>
            </a:r>
            <a:r>
              <a:rPr lang="cs-CZ" sz="2000" dirty="0">
                <a:latin typeface="Georgia" panose="02040502050405020303" pitchFamily="18" charset="0"/>
              </a:rPr>
              <a:t>- problém překladu</a:t>
            </a:r>
            <a:endParaRPr lang="cs-CZ" sz="3600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6860"/>
          </a:xfrm>
        </p:spPr>
        <p:txBody>
          <a:bodyPr numCol="3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Kapitola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zh-TW" sz="2400" dirty="0">
                <a:latin typeface="Georgia" panose="02040502050405020303" pitchFamily="18" charset="0"/>
              </a:rPr>
              <a:t>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是以聖人之治，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虛其心，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實其腹，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弱其志，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強其骨。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常使民無知無欲。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Georgia" panose="02040502050405020303" pitchFamily="18" charset="0"/>
              </a:rPr>
              <a:t>使夫知者不敢為也。</a:t>
            </a:r>
            <a:endParaRPr lang="cs-CZ" altLang="zh-TW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(Berta Krebsová, 1997)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Proto: vládne-li moudrý,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vyprazdňuje srdce lidí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naplňuje jejich mysl;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oslabuje ctižádost lidí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zpevňuje jejich páteř.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Bez ustání usiluje,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lidé byli bez chtivosti a zchytralosti;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stará se,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ti, kdož jsou zchytralí,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se neodvážili zasahovat.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(David Sehnal, 2013)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tak, když vládli nanejvýš moudří mužové,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Vyprazdňovali lidu mysl,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naplňovali jeho břicho,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oslabovali jeho ambice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 posilovali jeho kosti.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Působili tak,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lid byl v nevědomosti a bez tužeb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>
                <a:latin typeface="Georgia" panose="02040502050405020303" pitchFamily="18" charset="0"/>
              </a:rPr>
              <a:t>aby ti, kdo přece jen vědí, se neodvážili jednat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54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cs-CZ" dirty="0" err="1">
                <a:latin typeface="Georgia" panose="02040502050405020303" pitchFamily="18" charset="0"/>
              </a:rPr>
              <a:t>Legismus</a:t>
            </a:r>
            <a:r>
              <a:rPr lang="cs-CZ" dirty="0">
                <a:latin typeface="Georgia" panose="02040502050405020303" pitchFamily="18" charset="0"/>
              </a:rPr>
              <a:t> </a:t>
            </a:r>
            <a:br>
              <a:rPr lang="cs-CZ" dirty="0">
                <a:latin typeface="Georgia" panose="02040502050405020303" pitchFamily="18" charset="0"/>
              </a:rPr>
            </a:b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法家 </a:t>
            </a:r>
            <a:r>
              <a:rPr lang="cs-CZ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zh-TW" altLang="en-US" sz="2000" dirty="0"/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Jang) </a:t>
            </a:r>
            <a:r>
              <a:rPr lang="zh-TW" altLang="en-US" sz="2000" dirty="0"/>
              <a:t>商鞅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390-338 př.n.l.)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Buhai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zh-TW" altLang="en-US" sz="2000" dirty="0"/>
              <a:t>申不害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400–337 př.n.l.)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Feizi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-c‘) </a:t>
            </a:r>
          </a:p>
          <a:p>
            <a:pPr marL="0" indent="0">
              <a:buNone/>
            </a:pPr>
            <a:r>
              <a:rPr lang="zh-TW" altLang="en-US" sz="2000" dirty="0"/>
              <a:t>韓非子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280-233 př.n.l.)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">
            <a:extLst>
              <a:ext uri="{FF2B5EF4-FFF2-40B4-BE49-F238E27FC236}">
                <a16:creationId xmlns:a16="http://schemas.microsoft.com/office/drawing/2014/main" id="{5CB9FC99-37FE-441B-8940-696343A4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5862" y="1523764"/>
            <a:ext cx="6019331" cy="380722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617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7628"/>
            <a:ext cx="10094843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Legismus</a:t>
            </a:r>
            <a:endParaRPr lang="cs-CZ" altLang="zh-TW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politická nauka 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či </a:t>
            </a:r>
            <a:r>
              <a:rPr lang="cs-CZ" altLang="zh-TW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axiologie (vychází z prostředí ekonomických reformátorů)</a:t>
            </a:r>
            <a:endParaRPr lang="cs-CZ" altLang="zh-TW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odklon od tradice, pragmatismus, </a:t>
            </a:r>
            <a:r>
              <a:rPr lang="cs-CZ" altLang="zh-TW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racionalismus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hlavním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cílem je silný a stabilní stát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síla státu se odvíjí od nezpochybnitelné autority vládce (postavené na pozici, nikoli na osobě)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 ostatní je podřízeno maximální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efektivitě (důraz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armádu 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zemědělství)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plně úřednický, meritokratický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systém;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potlačení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intelektuálních elit a rodových vazeb,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podřízení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lidu pomocí trestů a odměn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pojmy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pravidlo/způsob/zákon (fa </a:t>
            </a: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法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techniky (</a:t>
            </a:r>
            <a:r>
              <a:rPr lang="cs-CZ" altLang="zh-TW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en-US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术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odměny a tresty (</a:t>
            </a:r>
            <a:r>
              <a:rPr lang="cs-CZ" altLang="zh-TW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šang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fa</a:t>
            </a:r>
            <a:r>
              <a:rPr lang="en-US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赏罚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míry/měřidla (tu</a:t>
            </a:r>
            <a:r>
              <a:rPr lang="en-US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度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strategická výhoda (š‘</a:t>
            </a:r>
            <a:r>
              <a:rPr lang="en-US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势</a:t>
            </a:r>
            <a:r>
              <a:rPr lang="cs-CZ" altLang="zh-TW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2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1/1d/Chinese_plain_5c._BC-cz.svg/568px-Chinese_plain_5c._BC-cz.svg.png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910" y="1406105"/>
            <a:ext cx="6852070" cy="463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85974" y="591707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Shang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Yang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Jang) </a:t>
            </a: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390-338 př.n.l.) </a:t>
            </a:r>
            <a:endParaRPr lang="cs-CZ" altLang="zh-TW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禮法以時而定，制令各順其宜，兵甲器備各便其用。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Obřady a pravidla se stanovují v závislosti na době, sytém nařízení a příkazy se vydávají podle potřeby, zbraně, zbroj, nástroje a vybavení se řídí podle toho, k čemu jsou určeny.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非所與論於法之外也。</a:t>
            </a:r>
            <a:r>
              <a:rPr lang="en-US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…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故知者作法，而愚者制焉；賢者更禮，而不肖者拘焉。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...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ovšem nelze s nimi (s prostými lidmi) hovořit o ničem, co se vymyká pravidlům… Proto vědoucí člověk vytváří pravidla, zatímco hloupý je jimi omezován. Moudrý muž přizpůsobuje obřady, zatímco nehodný jim podléhá.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8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ca 400–337 př.n.l.) </a:t>
            </a:r>
            <a:endParaRPr lang="cs-CZ" altLang="zh-TW" sz="2400" b="1" dirty="0" smtClean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名者，天地之綱，聖人之符。張天地之綱，用聖人之符，則萬物之情無所逃之矣。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Jména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tvoří základní osnovu nebe a země, pro moudrého muže jsou něco jako vrubovky. Když máme nataženou osnovu nebe a země a vrubovky moudrého muže, není na světě nic, co by nám mohlo uniknout.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名自名也，事自定也。是以有道者因名而正之，隨事而定之也。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Jména se sama určují, úkoly se samy ustanovují. Proto ten, kdo následuje 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uspořádává jména podle toho, jak k němu přicházejí, stanovuje si úkoly podle toho, jak vyvstávají.</a:t>
            </a:r>
          </a:p>
        </p:txBody>
      </p:sp>
    </p:spTree>
    <p:extLst>
      <p:ext uri="{BB962C8B-B14F-4D97-AF65-F5344CB8AC3E}">
        <p14:creationId xmlns:p14="http://schemas.microsoft.com/office/powerpoint/2010/main" val="1325393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08917"/>
            <a:ext cx="10515600" cy="580749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昔者堯之治天下也以名。其名正，則天下治。桀之治天下也，亦以名，其名倚，而天下亂。是以聖人貴名之正也。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 dávných dobách vládl světu bájný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Jao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pomocí jmen. Jeho jména byla správná, a proto bylo podnebesí v pořádku. Tyran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Ťie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také vládl světu pomocí jmen. Ale jeho jména byla pokřivená, a proto v podnebesí zavládl chaos. Proto si moudrý muž cení správnosti jmen.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Konfucius, Hovory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子曰：「為政以德，譬如北辰，居其所而眾星共之。」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řekl: „Ten, kdo řídí podnebesí pomocí ctnosti </a:t>
            </a:r>
            <a:r>
              <a:rPr lang="cs-CZ" altLang="zh-TW" sz="24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může být přirovnán k Polárce, která zůstává na místě, zatímco se kolem ní všechny ostatní hvězdy točí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.“</a:t>
            </a: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89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Han </a:t>
            </a:r>
            <a:r>
              <a:rPr lang="cs-CZ" sz="3200" b="1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Feizi</a:t>
            </a: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sz="3200" b="1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Fej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</a:t>
            </a:r>
            <a:r>
              <a:rPr lang="cs-CZ" sz="32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‘) </a:t>
            </a:r>
            <a:r>
              <a:rPr lang="zh-TW" altLang="en-US" dirty="0"/>
              <a:t>韓非子</a:t>
            </a:r>
            <a:r>
              <a:rPr lang="cs-CZ" altLang="zh-TW" dirty="0"/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Georgia" panose="02040502050405020303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280-233 </a:t>
            </a:r>
            <a:r>
              <a:rPr lang="cs-CZ" altLang="zh-TW" sz="2400" dirty="0">
                <a:latin typeface="Georgia" panose="02040502050405020303" pitchFamily="18" charset="0"/>
              </a:rPr>
              <a:t>př.n.l.)</a:t>
            </a:r>
            <a:r>
              <a:rPr lang="cs-CZ" altLang="zh-TW" dirty="0">
                <a:latin typeface="Georgia" panose="02040502050405020303" pitchFamily="18" charset="0"/>
              </a:rPr>
              <a:t> 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Souvislý esejistický text, patrně převážně od jednoho autora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 pojmy: fa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法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(způsob, metoda, zákon),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術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(technika, dovednost), š‘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势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(strategická výhoda, moc vyplývající z postavení),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(princip, pravidelnost), 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Racionalismus: řemeslo, logika, pragmatismus, odklon od tradice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Legistický vládce a stát: jeden svrchovaný vladař, meritokracie, účinný státní aparát, tresty a odměny („dvě rukojeti“)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Zacházení s tao: 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principy/struktury/pravidelnosti </a:t>
            </a:r>
            <a:r>
              <a:rPr lang="cs-CZ" altLang="zh-TW" sz="24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 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zákony/pravidla 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fa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法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vycházejí z 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i vladař se jím 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řídí</a:t>
            </a: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hilosophy of Han Feizi. Must-see for business leaders. | AYA Oversea Life">
            <a:extLst>
              <a:ext uri="{FF2B5EF4-FFF2-40B4-BE49-F238E27FC236}">
                <a16:creationId xmlns:a16="http://schemas.microsoft.com/office/drawing/2014/main" id="{2938F38B-3571-8803-FABB-AA625085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172" y="623834"/>
            <a:ext cx="2758439" cy="223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45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809" y="384314"/>
            <a:ext cx="11410121" cy="5792650"/>
          </a:xfrm>
        </p:spPr>
        <p:txBody>
          <a:bodyPr>
            <a:noAutofit/>
          </a:bodyPr>
          <a:lstStyle/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cs-CZ" sz="22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Role struktur/pravidelností </a:t>
            </a:r>
            <a:r>
              <a:rPr lang="cs-CZ" sz="2200" i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zh-TW" altLang="en-US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2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 uchopování tao </a:t>
            </a:r>
            <a:r>
              <a:rPr lang="zh-TW" altLang="en-US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altLang="zh-TW" sz="22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29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凡物之有形者易裁也，易割也。何以論之？有形則有短長，</a:t>
            </a:r>
            <a:r>
              <a:rPr lang="en-US" altLang="zh-TW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(...)</a:t>
            </a: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。短長、大小、方圓、堅脆、輕重、白黑之謂</a:t>
            </a:r>
            <a:r>
              <a:rPr lang="zh-TW" alt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。理定而物易割也。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„Všechny věci, které mají tvar, lze snadno rozdělit, rozřezat. Jak to lze vyložit? Má-li věc tvar, má i délku, (...). Délka, velikost, hranatost či oblost, pevnost, váha, barva, tomu se říká struktura. Je-li struktura určena, je snadné věci dělit.“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b="1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HFZ 20, 25</a:t>
            </a:r>
            <a:endParaRPr lang="cs-CZ" sz="20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凡理者，方圓、短長、麤靡、堅脆之分也。故理定而後可得道也</a:t>
            </a:r>
            <a:r>
              <a:rPr lang="zh-TW" altLang="en-US" sz="2000" dirty="0" smtClean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endParaRPr lang="cs-CZ" altLang="zh-TW" sz="2000" dirty="0" smtClean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2000" dirty="0" smtClean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故</a:t>
            </a:r>
            <a:r>
              <a:rPr lang="zh-TW" altLang="en-US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定理有存亡，有死生，有盛衰。</a:t>
            </a:r>
            <a:endParaRPr lang="cs-CZ" altLang="zh-TW" sz="20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„Obecně vzato je struktura rozdíl mezi hranatým a oblým, dlouhým a krátkým, tlustým a tenkým, pevným a křehkým. Proto jakmile jsou struktury určeny, pak lze získat </a:t>
            </a:r>
            <a:r>
              <a:rPr lang="cs-CZ" sz="2000" dirty="0" err="1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dao</a:t>
            </a:r>
            <a:r>
              <a:rPr lang="cs-CZ" sz="2000" dirty="0"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Proto v určení struktur spočívá přežití a zkáza, smrt a život, vzestup a pád.“</a:t>
            </a:r>
            <a:endParaRPr lang="cs-CZ" altLang="zh-TW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16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Taoistické motivy v </a:t>
            </a:r>
            <a:r>
              <a:rPr lang="cs-CZ" i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Hanfeizi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23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道者，萬物之所然也，萬理之所稽也。理者，成物之文也；道者，萬物之所以成也。故曰：「道，理之者也。」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jakým způsobem všechny věci jsou, to, v čem se veškeré jejich struktury sbíhají. Struktury, to jsou pravidelnosti, podle nichž se veškeré věci uskutečňují;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čím se veškeré věci uskutečňují. Proto se říká: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to, co tomu dává strukturu.“</a:t>
            </a:r>
            <a:r>
              <a:rPr lang="cs-CZ" sz="1800" dirty="0"/>
              <a:t> </a:t>
            </a:r>
            <a:endParaRPr lang="cs-CZ" sz="1800" dirty="0">
              <a:latin typeface="Georgia" panose="02040502050405020303" pitchFamily="18" charset="0"/>
              <a:ea typeface="SimSun" panose="02010600030101010101" pitchFamily="2" charset="-122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20, 2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上德</a:t>
            </a:r>
            <a:r>
              <a:rPr lang="zh-TW" altLang="en-US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無為</a:t>
            </a: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而無不為。</a:t>
            </a:r>
            <a:endParaRPr lang="cs-CZ" sz="18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„Ti, kdo mají nejvyšší 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nekonají a není nic, co by nevykonali.“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5, 1</a:t>
            </a:r>
            <a:r>
              <a:rPr lang="cs-CZ" sz="18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TW" altLang="en-US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故虛靜以待，令名自命也，令事自定也。</a:t>
            </a:r>
            <a:endParaRPr lang="cs-CZ" altLang="zh-TW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„Proto když (prozíravý vládce) zůstává prázdný a klidný, nechává slova, aby se sama přiřkla, nechává úkoly, aby se samy stanovily.“</a:t>
            </a:r>
            <a:endParaRPr lang="cs-CZ" sz="1800" b="1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82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C2B47F49-8D77-4CAF-8E16-AE4E0D4A0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415" y="993775"/>
            <a:ext cx="4267199" cy="507999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9C0F5009-2B7B-4F9E-AA67-3D1EEFFFBE7E}"/>
              </a:ext>
            </a:extLst>
          </p:cNvPr>
          <p:cNvSpPr txBox="1"/>
          <p:nvPr/>
        </p:nvSpPr>
        <p:spPr>
          <a:xfrm>
            <a:off x="942974" y="668060"/>
            <a:ext cx="4933951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36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</a:t>
            </a:r>
            <a:r>
              <a:rPr lang="cs-CZ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36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wei</a:t>
            </a:r>
            <a:r>
              <a:rPr lang="cs-CZ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無為</a:t>
            </a:r>
            <a:endParaRPr lang="cs-CZ" altLang="zh-TW" sz="36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47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是以聖人不行而知，不見而名，不為而成。</a:t>
            </a:r>
            <a:endParaRPr kumimoji="0" lang="cs-CZ" altLang="zh-TW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„To je, proč moudrý ví, aniž by někam šel, má jasno, aniž by viděl, uspěje, aniž by konal.“  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HFZ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21, 18:</a:t>
            </a: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隨時以舉事，因資而立功，用萬物之能而獲利其上，故曰：「不為而成。」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„Pouští se do věcí v příhodnou dobu, staví výsledek na dostupných zdrojích a využívá potenciál všech věcí, a pak z nich má zisk. Proto se říká: Nekoná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dosahuje úspěchu.“</a:t>
            </a:r>
            <a:r>
              <a:rPr lang="cs-CZ" sz="36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</a:t>
            </a:r>
            <a:endParaRPr lang="cs-CZ" sz="36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10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4000" dirty="0">
                <a:latin typeface="Georgia" panose="02040502050405020303" pitchFamily="18" charset="0"/>
              </a:rPr>
              <a:t>Taoismus v. </a:t>
            </a:r>
            <a:r>
              <a:rPr lang="cs-CZ" sz="4000" dirty="0" err="1">
                <a:latin typeface="Georgia" panose="02040502050405020303" pitchFamily="18" charset="0"/>
              </a:rPr>
              <a:t>legismus</a:t>
            </a:r>
            <a:r>
              <a:rPr lang="cs-CZ" sz="4000" dirty="0">
                <a:latin typeface="Georgia" panose="02040502050405020303" pitchFamily="18" charset="0"/>
              </a:rPr>
              <a:t>?   </a:t>
            </a:r>
            <a:r>
              <a:rPr lang="cs-CZ" altLang="zh-TW" sz="4000" dirty="0">
                <a:latin typeface="Georgia" panose="02040502050405020303" pitchFamily="18" charset="0"/>
              </a:rPr>
              <a:t>	</a:t>
            </a:r>
            <a:r>
              <a:rPr lang="zh-TW" altLang="en-US" sz="4000" dirty="0">
                <a:latin typeface="Georgia" panose="02040502050405020303" pitchFamily="18" charset="0"/>
              </a:rPr>
              <a:t>  </a:t>
            </a:r>
            <a:r>
              <a:rPr lang="cs-CZ" altLang="zh-TW" sz="4000" dirty="0">
                <a:latin typeface="Georgia" panose="02040502050405020303" pitchFamily="18" charset="0"/>
              </a:rPr>
              <a:t>  			</a:t>
            </a:r>
            <a:endParaRPr lang="cs-CZ" sz="4000" dirty="0">
              <a:latin typeface="Georgia" panose="02040502050405020303" pitchFamily="18" charset="0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4210E2A-AF6E-4ED6-9B60-EB02DB6F89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altLang="zh-TW" sz="2400" b="1" dirty="0">
                <a:latin typeface="Georgia" panose="02040502050405020303" pitchFamily="18" charset="0"/>
              </a:rPr>
              <a:t>fa </a:t>
            </a:r>
            <a:r>
              <a:rPr lang="zh-TW" altLang="en-US" sz="2400" b="1" dirty="0">
                <a:latin typeface="Georgia" panose="02040502050405020303" pitchFamily="18" charset="0"/>
              </a:rPr>
              <a:t>法</a:t>
            </a:r>
            <a:endParaRPr lang="cs-CZ" altLang="zh-TW" sz="2400" b="1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Důraz na předvídatelnost, osvědčené postupy (</a:t>
            </a:r>
            <a:r>
              <a:rPr lang="cs-CZ" altLang="zh-TW" sz="1800" dirty="0" err="1">
                <a:latin typeface="Georgia" panose="02040502050405020303" pitchFamily="18" charset="0"/>
              </a:rPr>
              <a:t>fang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方</a:t>
            </a:r>
            <a:r>
              <a:rPr lang="cs-CZ" altLang="zh-TW" sz="1800" dirty="0">
                <a:latin typeface="Georgia" panose="02040502050405020303" pitchFamily="18" charset="0"/>
              </a:rPr>
              <a:t>), pravidla (</a:t>
            </a:r>
            <a:r>
              <a:rPr lang="zh-CN" altLang="en-US" sz="1800" dirty="0">
                <a:latin typeface="Georgia" panose="02040502050405020303" pitchFamily="18" charset="0"/>
              </a:rPr>
              <a:t>法</a:t>
            </a:r>
            <a:r>
              <a:rPr lang="cs-CZ" altLang="zh-CN" sz="1800" dirty="0">
                <a:latin typeface="Georgia" panose="02040502050405020303" pitchFamily="18" charset="0"/>
              </a:rPr>
              <a:t>), </a:t>
            </a:r>
            <a:r>
              <a:rPr lang="cs-CZ" altLang="zh-TW" sz="1800" dirty="0">
                <a:latin typeface="Georgia" panose="02040502050405020303" pitchFamily="18" charset="0"/>
              </a:rPr>
              <a:t>techniky (</a:t>
            </a:r>
            <a:r>
              <a:rPr lang="cs-CZ" altLang="zh-TW" sz="1800" dirty="0" err="1">
                <a:latin typeface="Georgia" panose="02040502050405020303" pitchFamily="18" charset="0"/>
              </a:rPr>
              <a:t>šu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術</a:t>
            </a:r>
            <a:r>
              <a:rPr lang="cs-CZ" altLang="zh-TW" sz="1800" dirty="0">
                <a:latin typeface="Georgia" panose="02040502050405020303" pitchFamily="18" charset="0"/>
              </a:rPr>
              <a:t>), měřidla (tu </a:t>
            </a:r>
            <a:r>
              <a:rPr lang="zh-TW" altLang="en-US" sz="1800" dirty="0">
                <a:latin typeface="Georgia" panose="02040502050405020303" pitchFamily="18" charset="0"/>
              </a:rPr>
              <a:t>度</a:t>
            </a:r>
            <a:r>
              <a:rPr lang="cs-CZ" altLang="zh-TW" sz="1800" dirty="0">
                <a:latin typeface="Georgia" panose="02040502050405020303" pitchFamily="18" charset="0"/>
              </a:rPr>
              <a:t>), pravidelnosti (</a:t>
            </a:r>
            <a:r>
              <a:rPr lang="cs-CZ" altLang="zh-TW" sz="1800" dirty="0" err="1">
                <a:latin typeface="Georgia" panose="02040502050405020303" pitchFamily="18" charset="0"/>
              </a:rPr>
              <a:t>li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理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Nespoléhat u lidí na vzdělání, kultivovanost, sladění, tradiční hodnoty, ale mechanicky ovládat pomocí trestů a odměn (dvě rukojeti)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Jediný skutečný subjekt je svrchovaný vládce, ostatní pouze plní úkoly (rozbití rodového systému, základ meritokracie)</a:t>
            </a:r>
          </a:p>
          <a:p>
            <a:pPr>
              <a:buFontTx/>
              <a:buChar char="-"/>
            </a:pPr>
            <a:r>
              <a:rPr lang="cs-CZ" altLang="zh-TW" sz="1800" dirty="0">
                <a:latin typeface="Georgia" panose="02040502050405020303" pitchFamily="18" charset="0"/>
              </a:rPr>
              <a:t>Vládce určuje </a:t>
            </a:r>
            <a:r>
              <a:rPr lang="cs-CZ" altLang="zh-TW" sz="1800" i="1" dirty="0">
                <a:latin typeface="Georgia" panose="02040502050405020303" pitchFamily="18" charset="0"/>
              </a:rPr>
              <a:t>tao, </a:t>
            </a:r>
            <a:r>
              <a:rPr lang="cs-CZ" altLang="zh-TW" sz="1800" dirty="0">
                <a:latin typeface="Georgia" panose="02040502050405020303" pitchFamily="18" charset="0"/>
              </a:rPr>
              <a:t>jeho </a:t>
            </a:r>
            <a:r>
              <a:rPr lang="cs-CZ" altLang="zh-TW" sz="1800" i="1" dirty="0" err="1">
                <a:latin typeface="Georgia" panose="02040502050405020303" pitchFamily="18" charset="0"/>
              </a:rPr>
              <a:t>te</a:t>
            </a:r>
            <a:r>
              <a:rPr lang="cs-CZ" altLang="zh-TW" sz="1800" dirty="0">
                <a:latin typeface="Georgia" panose="02040502050405020303" pitchFamily="18" charset="0"/>
              </a:rPr>
              <a:t> vychází ze svrchovaného postavení (strategická výhoda – š‘ </a:t>
            </a:r>
            <a:r>
              <a:rPr lang="zh-TW" altLang="en-US" sz="1800" dirty="0">
                <a:latin typeface="Georgia" panose="02040502050405020303" pitchFamily="18" charset="0"/>
              </a:rPr>
              <a:t>勢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endParaRPr lang="cs-CZ" altLang="zh-TW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65D144A8-E6F3-43FF-A625-F95FD94A25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>
                <a:latin typeface="Georgia" panose="02040502050405020303" pitchFamily="18" charset="0"/>
              </a:rPr>
              <a:t>tao </a:t>
            </a:r>
            <a:r>
              <a:rPr lang="zh-TW" altLang="en-US" sz="2400" b="1" dirty="0">
                <a:latin typeface="Georgia" panose="02040502050405020303" pitchFamily="18" charset="0"/>
              </a:rPr>
              <a:t>道</a:t>
            </a:r>
            <a:endParaRPr lang="cs-CZ" altLang="zh-TW" sz="2400" b="1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Důraz na radikální </a:t>
            </a:r>
            <a:r>
              <a:rPr lang="cs-CZ" sz="1800" dirty="0" err="1">
                <a:latin typeface="Georgia" panose="02040502050405020303" pitchFamily="18" charset="0"/>
              </a:rPr>
              <a:t>procesovost</a:t>
            </a:r>
            <a:r>
              <a:rPr lang="cs-CZ" sz="1800" dirty="0">
                <a:latin typeface="Georgia" panose="02040502050405020303" pitchFamily="18" charset="0"/>
              </a:rPr>
              <a:t> (- </a:t>
            </a:r>
            <a:r>
              <a:rPr lang="cs-CZ" sz="1800" dirty="0" err="1">
                <a:latin typeface="Georgia" panose="02040502050405020303" pitchFamily="18" charset="0"/>
              </a:rPr>
              <a:t>wu</a:t>
            </a:r>
            <a:r>
              <a:rPr lang="cs-CZ" sz="1800" dirty="0">
                <a:latin typeface="Georgia" panose="02040502050405020303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</a:rPr>
              <a:t>ming</a:t>
            </a:r>
            <a:r>
              <a:rPr lang="cs-CZ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無名</a:t>
            </a:r>
            <a:r>
              <a:rPr lang="cs-CZ" sz="1800" dirty="0">
                <a:latin typeface="Georgia" panose="02040502050405020303" pitchFamily="18" charset="0"/>
              </a:rPr>
              <a:t>, </a:t>
            </a:r>
            <a:r>
              <a:rPr lang="cs-CZ" sz="1800" dirty="0" err="1">
                <a:latin typeface="Georgia" panose="02040502050405020303" pitchFamily="18" charset="0"/>
              </a:rPr>
              <a:t>wu</a:t>
            </a:r>
            <a:r>
              <a:rPr lang="zh-TW" altLang="en-US" sz="1800" dirty="0">
                <a:latin typeface="Georgia" panose="02040502050405020303" pitchFamily="18" charset="0"/>
              </a:rPr>
              <a:t> </a:t>
            </a:r>
            <a:r>
              <a:rPr lang="cs-CZ" altLang="zh-TW" sz="1800" dirty="0" err="1">
                <a:latin typeface="Georgia" panose="02040502050405020303" pitchFamily="18" charset="0"/>
              </a:rPr>
              <a:t>jou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無有</a:t>
            </a:r>
            <a:r>
              <a:rPr lang="cs-CZ" sz="1800" dirty="0">
                <a:latin typeface="Georgia" panose="02040502050405020303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Pokud bylo v minulosti něco správně, bylo to proto, že vládci měli blíž k přirozenému běhu věcí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Subjektem je ten, kdo se rozhoduje v souladu s </a:t>
            </a:r>
            <a:r>
              <a:rPr lang="cs-CZ" sz="1800" i="1" dirty="0" err="1">
                <a:latin typeface="Georgia" panose="02040502050405020303" pitchFamily="18" charset="0"/>
              </a:rPr>
              <a:t>dao</a:t>
            </a:r>
            <a:r>
              <a:rPr lang="zh-TW" altLang="en-US" sz="1800" i="1" dirty="0">
                <a:latin typeface="Georgia" panose="02040502050405020303" pitchFamily="18" charset="0"/>
              </a:rPr>
              <a:t> </a:t>
            </a:r>
            <a:r>
              <a:rPr lang="cs-CZ" altLang="zh-TW" sz="1800" dirty="0">
                <a:latin typeface="Georgia" panose="02040502050405020303" pitchFamily="18" charset="0"/>
              </a:rPr>
              <a:t>(</a:t>
            </a:r>
            <a:r>
              <a:rPr lang="cs-CZ" altLang="zh-TW" sz="1800" dirty="0" err="1">
                <a:latin typeface="Georgia" panose="02040502050405020303" pitchFamily="18" charset="0"/>
              </a:rPr>
              <a:t>wu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cs-CZ" altLang="zh-TW" sz="1800" dirty="0" err="1">
                <a:latin typeface="Georgia" panose="02040502050405020303" pitchFamily="18" charset="0"/>
              </a:rPr>
              <a:t>wej</a:t>
            </a:r>
            <a:r>
              <a:rPr lang="cs-CZ" altLang="zh-TW" sz="1800" dirty="0">
                <a:latin typeface="Georgia" panose="02040502050405020303" pitchFamily="18" charset="0"/>
              </a:rPr>
              <a:t> </a:t>
            </a:r>
            <a:r>
              <a:rPr lang="zh-TW" altLang="en-US" sz="1800" dirty="0">
                <a:latin typeface="Georgia" panose="02040502050405020303" pitchFamily="18" charset="0"/>
              </a:rPr>
              <a:t>無為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  <a:r>
              <a:rPr lang="cs-CZ" sz="1800" dirty="0">
                <a:latin typeface="Georgia" panose="02040502050405020303" pitchFamily="18" charset="0"/>
              </a:rPr>
              <a:t>. Kdo se rozhoduje na základě parciálních zájmů (</a:t>
            </a:r>
            <a:r>
              <a:rPr lang="cs-CZ" sz="1800" dirty="0" err="1">
                <a:latin typeface="Georgia" panose="02040502050405020303" pitchFamily="18" charset="0"/>
              </a:rPr>
              <a:t>wej</a:t>
            </a:r>
            <a:r>
              <a:rPr lang="zh-TW" altLang="en-US" sz="1800" dirty="0">
                <a:latin typeface="Georgia" panose="02040502050405020303" pitchFamily="18" charset="0"/>
              </a:rPr>
              <a:t>為</a:t>
            </a:r>
            <a:r>
              <a:rPr lang="cs-CZ" altLang="zh-TW" sz="1800" dirty="0">
                <a:latin typeface="Georgia" panose="02040502050405020303" pitchFamily="18" charset="0"/>
              </a:rPr>
              <a:t>)</a:t>
            </a:r>
            <a:r>
              <a:rPr lang="cs-CZ" sz="1800" dirty="0">
                <a:latin typeface="Georgia" panose="02040502050405020303" pitchFamily="18" charset="0"/>
              </a:rPr>
              <a:t>, je pouze „věcí mezi věcmi“. Pragmatismus a účelovost „křiví </a:t>
            </a:r>
            <a:r>
              <a:rPr lang="cs-CZ" sz="1800" i="1" dirty="0">
                <a:latin typeface="Georgia" panose="02040502050405020303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</a:rPr>
              <a:t>“.</a:t>
            </a:r>
          </a:p>
          <a:p>
            <a:pPr>
              <a:buFontTx/>
              <a:buChar char="-"/>
            </a:pPr>
            <a:r>
              <a:rPr lang="cs-CZ" sz="1800" dirty="0">
                <a:latin typeface="Georgia" panose="02040502050405020303" pitchFamily="18" charset="0"/>
              </a:rPr>
              <a:t>Subjekt je „jedním“ s </a:t>
            </a:r>
            <a:r>
              <a:rPr lang="cs-CZ" sz="1800" i="1" dirty="0">
                <a:latin typeface="Georgia" panose="02040502050405020303" pitchFamily="18" charset="0"/>
              </a:rPr>
              <a:t>tao</a:t>
            </a:r>
            <a:r>
              <a:rPr lang="cs-CZ" sz="1800" dirty="0">
                <a:latin typeface="Georgia" panose="02040502050405020303" pitchFamily="18" charset="0"/>
              </a:rPr>
              <a:t>, proto je jeho </a:t>
            </a:r>
            <a:r>
              <a:rPr lang="cs-CZ" sz="1800" i="1" dirty="0" err="1">
                <a:latin typeface="Georgia" panose="02040502050405020303" pitchFamily="18" charset="0"/>
              </a:rPr>
              <a:t>te</a:t>
            </a:r>
            <a:r>
              <a:rPr lang="cs-CZ" sz="1800" i="1" dirty="0">
                <a:latin typeface="Georgia" panose="02040502050405020303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</a:rPr>
              <a:t>velká</a:t>
            </a:r>
            <a:r>
              <a:rPr lang="cs-CZ" sz="1800" i="1" dirty="0">
                <a:latin typeface="Georgia" panose="02040502050405020303" pitchFamily="18" charset="0"/>
              </a:rPr>
              <a:t> </a:t>
            </a:r>
            <a:r>
              <a:rPr lang="cs-CZ" sz="1800" dirty="0">
                <a:latin typeface="Georgia" panose="02040502050405020303" pitchFamily="18" charset="0"/>
              </a:rPr>
              <a:t>a proto může být zdrojem (spolučinitelem) světového dění</a:t>
            </a:r>
          </a:p>
        </p:txBody>
      </p:sp>
    </p:spTree>
    <p:extLst>
      <p:ext uri="{BB962C8B-B14F-4D97-AF65-F5344CB8AC3E}">
        <p14:creationId xmlns:p14="http://schemas.microsoft.com/office/powerpoint/2010/main" val="6488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0513" y="765313"/>
            <a:ext cx="6188765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莊子</a:t>
            </a:r>
            <a:r>
              <a:rPr lang="cs-CZ" altLang="zh-TW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(jádro 300 - 250 př.n.l.)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7 „vnitřních“ kapitol, </a:t>
            </a:r>
            <a:r>
              <a:rPr lang="en-US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15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„vnějších“ kapitol a 11 „různých kapitol“, 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různorodý spis (anekdoty, bajky, úvahy, eseje, logická pojednání…)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humor a nadsázka, imaginace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hra s řečí a logikou, paradox, relativita, naladění na </a:t>
            </a:r>
            <a:r>
              <a:rPr lang="cs-CZ" altLang="zh-TW" sz="24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2" y="2166405"/>
            <a:ext cx="5099970" cy="298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4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9188" y="907459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17 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situovanosti)</a:t>
            </a:r>
            <a:endParaRPr lang="cs-CZ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 žábou ve studni nelze rozprávět o moři, protože žije zavřená ve své díře. S letními brouky nelze rozprávět o ledu, neboť se nedožijí zimy.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 venkovským nedoukem nelze rozprávět o Tau, neboť je omezený tím, co se naučil.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 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relativnosti běžných kategorií)</a:t>
            </a:r>
            <a:endParaRPr lang="cs-CZ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Na světě není nic většího než koneček chloupku z podzimní srsti, zatímco hora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Tchaj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je maličká. Nikdo nedosáhl delšího věku než dítě, jež zemřelo dříve, než se projevilo, zatímco stařec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Pcheng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Cu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odešel jako mladíček. Nebe a země se zrodily zároveň se mnou, deset tisíc věcí je se mnou jedno.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Pakliže tvoříme jeden celek, cožpak je o tom možné mluvit? Ale když jsem jednou řekl, že jsme jedno, cožpak mohu říkat, že se o tom nedá mluvit? Jedno plus to, co jsem řekl, jsou dohromady dvě. Dvě a jedno jsou tři, a tak dále, že se ani obratný počtář nedopočítá, a což teprve obyčejný člověk! Nuže od ničeho došli jsme přes něco až ke třem, a co teprve začneme-li od něčeho a půjdeme k něčemu dalšímu?! Nechoďme nikam, a tím to skončeme!</a:t>
            </a:r>
          </a:p>
        </p:txBody>
      </p:sp>
    </p:spTree>
    <p:extLst>
      <p:ext uri="{BB962C8B-B14F-4D97-AF65-F5344CB8AC3E}">
        <p14:creationId xmlns:p14="http://schemas.microsoft.com/office/powerpoint/2010/main" val="371365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inese Warring States, 3rd century BCE (Philg88)">
            <a:extLst>
              <a:ext uri="{FF2B5EF4-FFF2-40B4-BE49-F238E27FC236}">
                <a16:creationId xmlns:a16="http://schemas.microsoft.com/office/drawing/2014/main" id="{9C1A8D78-B698-47DF-B385-2014385B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18" y="460161"/>
            <a:ext cx="6373838" cy="586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441" y="486941"/>
            <a:ext cx="4597879" cy="59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9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17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situačním vědění)</a:t>
            </a: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procházeli podél hráze u řeky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-c’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řekl: „Podívejte, jak se ty bělice svobodně prohánějí ve vodě! To je pro ryby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to pravé potěšení!“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na to řekl: „Ale vy přece nejste ryba, tak odkud víte, že to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ryby těší?“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-c’: „Vy přece nejste já, odkud tedy víte, že já nevím, co těší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ryby?“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Chuej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„Já nejsem vy a skutečně o vás nemohu vědět všechno.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Ale stejně tak vy nejste ryba, a nemůžete tudíž vědět, že je to těší.“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„Prosím, vezměme to znovu od začátku. Když jste řekl: ‚Odkud víte, že to ryby těší?’ již jste věděl, že to vím, a ptal jste se na to, odkud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to vím. Nuže, vím to tady odtud, z hráze nad řekou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Chao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107421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13 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roli řeči)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jež je lidmi ceněno, je obsaženo v knihách. Knihy nejsou nic jiného než řeč — to tedy znamená, že v řeči je cosi cenného. To, čím je řeč cenná, je její smysl, a to, kam smysl řeči míří, nelze slovy plně vyjádřit. Lidé však si cení pouze slov a uchovávají knihy. Já však, přestože ostatní si jich cení, nepovažuji tyto věci za vzácné, neboť lidé jim připisují cenu kvůli tomu, co není jejich pravou hodnotou.</a:t>
            </a:r>
          </a:p>
        </p:txBody>
      </p:sp>
    </p:spTree>
    <p:extLst>
      <p:ext uri="{BB962C8B-B14F-4D97-AF65-F5344CB8AC3E}">
        <p14:creationId xmlns:p14="http://schemas.microsoft.com/office/powerpoint/2010/main" val="1328664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51792"/>
            <a:ext cx="10515600" cy="5925172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b="1" dirty="0" smtClean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18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3 - ‚Bourání býčka‘ </a:t>
            </a:r>
            <a:r>
              <a:rPr lang="cs-CZ" sz="18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správném jednání)</a:t>
            </a:r>
            <a:endParaRPr lang="cs-CZ" sz="18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Kuchař Ting boural býčka pro prince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Wen-chueje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— jak se ho dotýkal rukou, opíral se o něj ramenem, šlapal na něj a přiklekával, svištění nože a praskání stahované kůže a masa odlupovaného od kostí společně vytvářely harmonii stejně dokonalou, jako je Tanec morušového háje či obřadní skladba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Ťing-šou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Princ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řekl: „Ach, to je úžasné! To je nejspíše vrcholné umění!“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Kuchař Ting odložil nůž a odpověděl: „Váš služebník 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cele následuje </a:t>
            </a:r>
            <a:r>
              <a:rPr lang="cs-CZ" sz="18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to je mnohem dokonalejší než jakékoli umění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Když jsem začal bourat býčky, neviděl jsem před sebou nic jiného, než celé zvíře. Po třech letech jsem se však přestal dívat na celé zvíře. A 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dnes již se vůbec neřídím očima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ale jen duchovním (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神</a:t>
            </a:r>
            <a:r>
              <a:rPr lang="en-US" altLang="zh-TW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zrakem. 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Duch svobodně pokračuje tam, kde smyslové poznání přestává.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Řídím se </a:t>
            </a:r>
            <a:r>
              <a:rPr lang="cs-CZ" sz="18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přirozenými liniemi 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理</a:t>
            </a:r>
            <a:r>
              <a:rPr lang="en-US" altLang="zh-TW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nůž vjíždí mezi klouby, nechává se vést hlavními spoji a jde svou přirozenou cestou. Míjí šlachy a vazy, o kostech ani nemluvě! (…) Mezi klouby jsou totiž mezery a nůž v podstatě není tlustý. Pronikat do mezer tím, co není tlusté, znamená mít dostatek místa pro pohybující se čepel. Proto je čepel mého nože stále stejně nabroušená i po devatenácti letech. (…)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Princ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Wen-chuej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zvolal: „Výborně! Poslouchal jsem slova kuchaře </a:t>
            </a:r>
            <a:r>
              <a:rPr lang="cs-CZ" sz="18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Tinga</a:t>
            </a:r>
            <a:r>
              <a:rPr lang="cs-CZ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naučil jsem se, jak pěstovat životní princip!““</a:t>
            </a:r>
          </a:p>
        </p:txBody>
      </p:sp>
    </p:spTree>
    <p:extLst>
      <p:ext uri="{BB962C8B-B14F-4D97-AF65-F5344CB8AC3E}">
        <p14:creationId xmlns:p14="http://schemas.microsoft.com/office/powerpoint/2010/main" val="2738218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2 - ‚</a:t>
            </a:r>
            <a:r>
              <a:rPr lang="cs-CZ" sz="2000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nebo motýl‘ 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 proměnlivosti vztažných rámců)</a:t>
            </a: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Kdysi se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zdálo, že je motýlem. Jak radostné a bezstarostné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je být motýlem! Měl pocit naprosté svobody, kdepak by věděl o nějakém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Čuang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! Náhle se probudil a celý zkoprněl — vždyť on je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teď neví, zdálo se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Čouovi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že je motýlem, nebo se zdá motýlovi, že je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Čouem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? Mezi </a:t>
            </a:r>
            <a:r>
              <a:rPr lang="cs-CZ" sz="18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Čouem</a:t>
            </a: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motýlem musí přece být rozdíl! Tomu se říká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proměnlivost věcí.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(…)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18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Když se nám něco zdá, nevíme, že je to sen, dokonce se můžeme pokoušet ve snu vyložit svůj vlastní sen, a teprve když se probudíme, zjistíme, že se nám to jen zdálo. A teprve ve chvílích velkého probuzení si uvědomíme, že to vše byl jen velký sen. Hlupáci se však domnívají, že bdí a vše jasně chápou. Vladaři a pastýři lidu — jak jsou zabednění!</a:t>
            </a:r>
          </a:p>
        </p:txBody>
      </p:sp>
    </p:spTree>
    <p:extLst>
      <p:ext uri="{BB962C8B-B14F-4D97-AF65-F5344CB8AC3E}">
        <p14:creationId xmlns:p14="http://schemas.microsoft.com/office/powerpoint/2010/main" val="3210520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Karyn L. Lai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 Introduction to Chinese Philosophy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Cambridge University Press, 2008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Philip J. Ivanhoe and Bryan W. Van Norden (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eds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Readings in Classical Chinese Philosophy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2006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Graham, Angus C.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Disputers of the Tao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Salle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Chicago: Open Court Publishing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1989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Goldin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Paul R.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After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Confucius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Studies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 Early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Honolulu: University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Hawai‘i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2005.</a:t>
            </a:r>
            <a:endParaRPr lang="cs-CZ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20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Autoritativní překlady Tao-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ťingu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Ames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Roger and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Hall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David.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Daodejing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“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Making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This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Life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Significant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”: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Philosophical Translation.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New York: Ballantine,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2003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Philip J. Ivanhoe.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Daodejing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of Laozi.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Indianapolis and Cambridge: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2002.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Robert G.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Henricks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 Tzu’s Tao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Ching: A Translation of the Startling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New Documents Found at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Guodian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New York: Columbia University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2000.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Lao-Tzu: </a:t>
            </a:r>
            <a:r>
              <a:rPr lang="en-US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-Tao Ching: A New Translation Based on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 Recently Discovered Ma-Wang-Tui Texts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New York: Ballantine,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1989)</a:t>
            </a: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Also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recommendable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Rudolph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Wagner, D. C.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Lau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Wing-Tsit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Victor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Mair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Michael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Lafargue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437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6591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(Buddhismus v Číně)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Moodle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UK 1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Čínská filosofie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dl1.cuni.cz/course/view.php?id=8322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katerina.gajdosova@ff.cuni.cz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3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latin typeface="Georgia" panose="02040502050405020303" pitchFamily="18" charset="0"/>
              </a:rPr>
              <a:t>Období </a:t>
            </a:r>
            <a:r>
              <a:rPr lang="cs-CZ" sz="3600" dirty="0">
                <a:latin typeface="Georgia" panose="02040502050405020303" pitchFamily="18" charset="0"/>
              </a:rPr>
              <a:t>Válčících </a:t>
            </a:r>
            <a:r>
              <a:rPr lang="cs-CZ" sz="3600" dirty="0" smtClean="0">
                <a:latin typeface="Georgia" panose="02040502050405020303" pitchFamily="18" charset="0"/>
              </a:rPr>
              <a:t>států 5.-3. st.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př.n.l.</a:t>
            </a:r>
            <a:endParaRPr lang="cs-CZ" sz="3600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(Představa „škol“ vychází ze Zápisků historikových, česky též Kniha vrchních písařů – historiografické dílo z doby dyn.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záp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Konfucianismus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儒者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Konfucius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孔子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(551-479 př.n.l.),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Mencius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孟子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371-289 př.n.l.),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/>
              <a:t>荀子</a:t>
            </a:r>
            <a:r>
              <a:rPr lang="cs-CZ" altLang="zh-TW" sz="2400" dirty="0"/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355-288 př.n.l.)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Mohismus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墨者</a:t>
            </a:r>
            <a:r>
              <a:rPr lang="cs-CZ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-ti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墨翟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479-381 př.n.l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Taoismus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道家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老子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(6.-5. stol. př.n.l.?)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莊子</a:t>
            </a:r>
            <a:r>
              <a:rPr lang="cs-CZ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369–286 př.n.l.)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Legismus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法家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</a:t>
            </a:r>
            <a:r>
              <a:rPr lang="zh-TW" altLang="en-US" sz="2400" dirty="0"/>
              <a:t> 商鞅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390-338 př.n.l.),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/>
              <a:t>申不害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c.400–337 př.n.l.),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</a:t>
            </a:r>
            <a:r>
              <a:rPr lang="zh-TW" altLang="en-US" sz="2400" dirty="0"/>
              <a:t>韓非子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280-233 př.n.l.)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Škola jmen, škola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škola umění válečného, …</a:t>
            </a:r>
          </a:p>
        </p:txBody>
      </p:sp>
    </p:spTree>
    <p:extLst>
      <p:ext uri="{BB962C8B-B14F-4D97-AF65-F5344CB8AC3E}">
        <p14:creationId xmlns:p14="http://schemas.microsoft.com/office/powerpoint/2010/main" val="15682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7628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Shiji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130, 4 (Sima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Tan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夫陰陽、儒、墨、名、法、道德，此務為治者也</a:t>
            </a:r>
            <a:r>
              <a:rPr lang="en-US" altLang="zh-TW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Vždyť zastánci učení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yin-yang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konfuciánci,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mohisté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nominalisté, legisté i taoisté, ti všichni se věnují otázce vládnutí.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法家嚴而少恩；然其正君臣上下之分，不可改矣。</a:t>
            </a:r>
            <a:endParaRPr lang="cs-CZ" altLang="zh-TW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Legisté jsou přísní a nemilosrdní. Lze u nich souhlasit s tím, že rozdělení vládce - poddaný, nadřízený - podřízený je dané a nelze na něm nic měnit.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道家使人精神專一，動合無形，贍足萬物。其為術也，因陰陽之大順，采儒墨之善，撮名法之要，與時遷移，應物變化，立俗施事，無所不宜，</a:t>
            </a:r>
            <a:r>
              <a:rPr lang="en-US" altLang="zh-TW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...</a:t>
            </a:r>
            <a:r>
              <a:rPr lang="zh-TW" alt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，事少而功多。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Taoisté učí, aby se lidé duchem obrátili k jednomu, jednali v souladu s tím, co nemá zjevnou podobu, podporovali a uspokojovali veškerenstvo. Pokud jde o jejich metody, z učení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yin-yang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přebírají myšlenku všeobecného řádu, přebírají to lepší z konfuciánů a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mohistů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vybírají to klíčové ze školy jmen a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legismu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pohybují se s dobou, proměňují se spolu s věcmi. Vzhledem k nastoleným zvykům a uloženým úkolům se nechovají nijak nenáležitě.  ... podnikají toho málo, avšak účinek je velký.</a:t>
            </a:r>
          </a:p>
        </p:txBody>
      </p:sp>
    </p:spTree>
    <p:extLst>
      <p:ext uri="{BB962C8B-B14F-4D97-AF65-F5344CB8AC3E}">
        <p14:creationId xmlns:p14="http://schemas.microsoft.com/office/powerpoint/2010/main" val="34050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0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Georgia" panose="02040502050405020303" pitchFamily="18" charset="0"/>
              </a:rPr>
              <a:t>Taoismus a </a:t>
            </a:r>
            <a:r>
              <a:rPr lang="cs-CZ" dirty="0" err="1">
                <a:latin typeface="Georgia" panose="02040502050405020303" pitchFamily="18" charset="0"/>
              </a:rPr>
              <a:t>legismus</a:t>
            </a:r>
            <a:r>
              <a:rPr lang="cs-CZ" dirty="0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026" name="Picture 2" descr="Související obrázek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109" y="2671590"/>
            <a:ext cx="4477310" cy="32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">
            <a:extLst>
              <a:ext uri="{FF2B5EF4-FFF2-40B4-BE49-F238E27FC236}">
                <a16:creationId xmlns:a16="http://schemas.microsoft.com/office/drawing/2014/main" id="{5CB887C7-44FD-43E1-B59D-2604D8C11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63" y="2671591"/>
            <a:ext cx="5195045" cy="32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35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4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Shiji</a:t>
            </a:r>
            <a:r>
              <a:rPr lang="cs-CZ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63 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Han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Fei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lie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</a:t>
            </a:r>
            <a:r>
              <a:rPr lang="cs-CZ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):</a:t>
            </a:r>
            <a:endParaRPr lang="cs-CZ" sz="2400" dirty="0">
              <a:effectLst/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太史公曰：老子所貴道，虛無，因應變化於無為，故著書辭稱微妙難識。莊子散道德，放論，要亦歸之自然。申子卑卑，施之於名實。韓子引繩墨，切事情，明是非，其極慘礉少恩。皆原於道德之意，而老子深遠矣。</a:t>
            </a:r>
            <a:endParaRPr lang="cs-CZ" altLang="zh-TW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Velký historik praví: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uznával cestu (</a:t>
            </a:r>
            <a:r>
              <a:rPr lang="cs-CZ" sz="20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nenaplněnost, vycházení vstříc proměnám a nekonání. Proto se tomu, co napsal, říká jemné a těžko poznatelné.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Zhuangzi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rozešel s </a:t>
            </a:r>
            <a:r>
              <a:rPr lang="cs-CZ" sz="20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rezignoval na výklady, za hlavní měl návrat k tomu, co je samo od sebe.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Buhai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byl pokorný, věnoval se jen pojmenováním a jejich náplni. Han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Feizi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se řídil podle provazu a míry, vymezoval úkoly a situace, objasňoval správné a špatné, v důsledku byl ale krutý a bez soucitu. Všichni původně vycházeli z </a:t>
            </a:r>
            <a:r>
              <a:rPr lang="cs-CZ" sz="20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ale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Laozi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 tom šel zdaleka nejdále. </a:t>
            </a:r>
          </a:p>
        </p:txBody>
      </p:sp>
    </p:spTree>
    <p:extLst>
      <p:ext uri="{BB962C8B-B14F-4D97-AF65-F5344CB8AC3E}">
        <p14:creationId xmlns:p14="http://schemas.microsoft.com/office/powerpoint/2010/main" val="294095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o Te Ching I Ching Taiji Yin and yang Tai chi, others, monochrome,  material, eye png | PNGWing">
            <a:extLst>
              <a:ext uri="{FF2B5EF4-FFF2-40B4-BE49-F238E27FC236}">
                <a16:creationId xmlns:a16="http://schemas.microsoft.com/office/drawing/2014/main" id="{8E884E5A-697E-496D-9282-EF91D7BFB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2" r="26734" b="4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5908503" y="996995"/>
            <a:ext cx="6116548" cy="5969875"/>
          </a:xfrm>
        </p:spPr>
        <p:txBody>
          <a:bodyPr>
            <a:noAutofit/>
          </a:bodyPr>
          <a:lstStyle/>
          <a:p>
            <a:pPr marL="221615" marR="539750" indent="0">
              <a:spcAft>
                <a:spcPts val="800"/>
              </a:spcAft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Raná čínská kosmologie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Svět je jeden, nerozdělený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(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Jedno, velké Jedno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 (i </a:t>
            </a:r>
            <a:r>
              <a:rPr lang="zh-CN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一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, </a:t>
            </a:r>
            <a:r>
              <a:rPr lang="cs-CZ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tchaj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i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zh-CN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太一</a:t>
            </a:r>
            <a:r>
              <a:rPr lang="cs-CZ" altLang="zh-CN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Jeho různé projevy spolu navzájem 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souvisejí (</a:t>
            </a:r>
            <a:r>
              <a:rPr lang="cs-CZ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tchaj-ťi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zh-CN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太極</a:t>
            </a:r>
            <a:r>
              <a:rPr lang="cs-CZ" altLang="zh-CN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</a:t>
            </a:r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Všechna rozdělení jsou výsledkem vnitřních kontrastů; protiklady se navzájem podmiňují</a:t>
            </a: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Svět je v neustálém pohybu, procesu proměny (</a:t>
            </a:r>
            <a:r>
              <a:rPr lang="cs-CZ" sz="2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tao</a:t>
            </a:r>
            <a:r>
              <a:rPr lang="cs-CZ" sz="2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zh-CN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道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</a:t>
            </a:r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Tento proces je cyklický – ačkoli se děje stále novým způsobem, vykazuje určité 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pravidelnosti</a:t>
            </a:r>
          </a:p>
          <a:p>
            <a:pPr marL="678815" marR="539750" indent="-4572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Všechny 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jednotlivé 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věci (</a:t>
            </a:r>
            <a:r>
              <a:rPr lang="cs-CZ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wu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物</a:t>
            </a:r>
            <a:r>
              <a:rPr lang="cs-CZ" altLang="zh-CN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jsou projevem celku, jsou dočasné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0937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</a:t>
            </a:r>
            <a:r>
              <a:rPr lang="zh-TW" altLang="en-US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老子</a:t>
            </a:r>
            <a:r>
              <a:rPr lang="cs-CZ" altLang="zh-TW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Tao-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lang="cs-CZ" sz="32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道德經</a:t>
            </a:r>
            <a:r>
              <a:rPr lang="cs-CZ" altLang="zh-TW" sz="3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(6.-4. st. př.n.l.)</a:t>
            </a:r>
            <a:endParaRPr lang="cs-CZ" altLang="zh-TW" sz="24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postava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Lao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 (Starý mistr/pan Starý) je legendární, nikoli autor; spis vznikal v průběhu několika staletí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 knihy, 81 kapitol (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Tao </a:t>
            </a:r>
            <a:r>
              <a:rPr lang="cs-CZ" altLang="zh-TW" sz="24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1-37, 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 </a:t>
            </a:r>
            <a:r>
              <a:rPr lang="cs-CZ" altLang="zh-TW" sz="2400" i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altLang="zh-TW" sz="24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38-81), částečně ve verších (vykopané verze jsou hodně jiné)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vedle Bible jedna z nejpřekládanějších knih na světě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vykopané texty ze 4. st. a z 2.st. př.n.l. (na jihu Číny, území státu </a:t>
            </a:r>
            <a:r>
              <a:rPr lang="cs-CZ" altLang="zh-TW" sz="24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Čchu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stala se kanonickou knihou pozdějšího „náboženského“ taoismu 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(směr 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vzniklý až ve 2</a:t>
            </a:r>
            <a:r>
              <a:rPr lang="cs-CZ" altLang="zh-TW" sz="24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st</a:t>
            </a:r>
            <a:r>
              <a:rPr lang="cs-CZ" altLang="zh-TW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n.l., orientovaný mj. na dosažení osobní nesmrtelnosti)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3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10129</TotalTime>
  <Words>4235</Words>
  <Application>Microsoft Office PowerPoint</Application>
  <PresentationFormat>Širokoúhlá obrazovka</PresentationFormat>
  <Paragraphs>245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8" baseType="lpstr">
      <vt:lpstr>PMingLiU</vt:lpstr>
      <vt:lpstr>PMingLiU</vt:lpstr>
      <vt:lpstr>SimSun</vt:lpstr>
      <vt:lpstr>SimSun</vt:lpstr>
      <vt:lpstr>Arial</vt:lpstr>
      <vt:lpstr>Calibri</vt:lpstr>
      <vt:lpstr>Century Gothic</vt:lpstr>
      <vt:lpstr>Georgia</vt:lpstr>
      <vt:lpstr>Times New Roman</vt:lpstr>
      <vt:lpstr>Wingdings</vt:lpstr>
      <vt:lpstr>Wingdings 3</vt:lpstr>
      <vt:lpstr>Ion</vt:lpstr>
      <vt:lpstr>Myšlení Válčících států II Anti-tradicionalismus</vt:lpstr>
      <vt:lpstr>Prezentace aplikace PowerPoint</vt:lpstr>
      <vt:lpstr>Prezentace aplikace PowerPoint</vt:lpstr>
      <vt:lpstr>Období Válčících států 5.-3. st. př.n.l.</vt:lpstr>
      <vt:lpstr>Prezentace aplikace PowerPoint</vt:lpstr>
      <vt:lpstr>Taoismus a legismus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Tao-te-ťing  - problém překladu</vt:lpstr>
      <vt:lpstr>Legismus  法家 (Fa ťia)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Taoismus v. legismus?     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(Buddhismus v Číně) Moodle UK 1 Čínská filosofie https://dl1.cuni.cz/course/view.php?id=8322 katerina.gajdosova@ff.cuni.cz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Myslet Jedno</dc:title>
  <dc:creator>Katka Gajdošová</dc:creator>
  <cp:lastModifiedBy>Gajdošová, Kateřina</cp:lastModifiedBy>
  <cp:revision>200</cp:revision>
  <dcterms:created xsi:type="dcterms:W3CDTF">2016-11-23T12:18:42Z</dcterms:created>
  <dcterms:modified xsi:type="dcterms:W3CDTF">2025-11-27T15:24:41Z</dcterms:modified>
</cp:coreProperties>
</file>