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302" r:id="rId3"/>
    <p:sldId id="334" r:id="rId4"/>
    <p:sldId id="343" r:id="rId5"/>
    <p:sldId id="394" r:id="rId6"/>
    <p:sldId id="400" r:id="rId7"/>
    <p:sldId id="398" r:id="rId8"/>
    <p:sldId id="341" r:id="rId9"/>
    <p:sldId id="395" r:id="rId10"/>
    <p:sldId id="338" r:id="rId11"/>
    <p:sldId id="396" r:id="rId12"/>
    <p:sldId id="397" r:id="rId13"/>
    <p:sldId id="304" r:id="rId14"/>
    <p:sldId id="399" r:id="rId15"/>
    <p:sldId id="387" r:id="rId16"/>
    <p:sldId id="386" r:id="rId17"/>
    <p:sldId id="388" r:id="rId18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Výchozí oddíl" id="{60DFEBCA-5B81-4B22-B736-9CC308543587}">
          <p14:sldIdLst>
            <p14:sldId id="256"/>
            <p14:sldId id="302"/>
            <p14:sldId id="334"/>
            <p14:sldId id="343"/>
            <p14:sldId id="394"/>
            <p14:sldId id="400"/>
            <p14:sldId id="398"/>
            <p14:sldId id="341"/>
            <p14:sldId id="395"/>
            <p14:sldId id="338"/>
            <p14:sldId id="396"/>
            <p14:sldId id="397"/>
            <p14:sldId id="304"/>
            <p14:sldId id="399"/>
          </p14:sldIdLst>
        </p14:section>
        <p14:section name="Oddíl bez názvu" id="{0816E72E-E12E-4354-A0F7-4B6E87B841AC}">
          <p14:sldIdLst>
            <p14:sldId id="387"/>
            <p14:sldId id="386"/>
            <p14:sldId id="388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uzivatel" initials="u" lastIdx="10" clrIdx="0">
    <p:extLst/>
  </p:cmAuthor>
  <p:cmAuthor id="2" name="Smetackova" initials="S" lastIdx="1" clrIdx="1">
    <p:extLst>
      <p:ext uri="{19B8F6BF-5375-455C-9EA6-DF929625EA0E}">
        <p15:presenceInfo xmlns:p15="http://schemas.microsoft.com/office/powerpoint/2012/main" userId="Smetackova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FFFF"/>
    <a:srgbClr val="66FFFF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0A1B5D5-9B99-4C35-A422-299274C87663}" styleName="Medium Style 1 - Accent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6">
              <a:tint val="20000"/>
            </a:schemeClr>
          </a:solidFill>
        </a:fill>
      </a:tcStyle>
    </a:band1H>
    <a:band1V>
      <a:tcStyle>
        <a:tcBdr/>
        <a:fill>
          <a:solidFill>
            <a:schemeClr val="accent6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93296810-A885-4BE3-A3E7-6D5BEEA58F35}" styleName="Medium Style 2 - Accent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7975" autoAdjust="0"/>
    <p:restoredTop sz="85765" autoAdjust="0"/>
  </p:normalViewPr>
  <p:slideViewPr>
    <p:cSldViewPr>
      <p:cViewPr varScale="1">
        <p:scale>
          <a:sx n="100" d="100"/>
          <a:sy n="100" d="100"/>
        </p:scale>
        <p:origin x="1782" y="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0AA4DF-CF75-4498-B53F-60AAD4F1A3B7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2EAF79-6A92-40DC-B994-F26F778C7221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2185893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697171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807413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284660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02EAF79-6A92-40DC-B994-F26F778C7221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901461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Klepnutím lze upravit styl předlohy podnadpisů.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2" name="Straight Connector 1"/>
          <p:cNvCxnSpPr/>
          <p:nvPr userDrawn="1"/>
        </p:nvCxnSpPr>
        <p:spPr>
          <a:xfrm>
            <a:off x="352425" y="431800"/>
            <a:ext cx="0" cy="685800"/>
          </a:xfrm>
          <a:prstGeom prst="line">
            <a:avLst/>
          </a:prstGeom>
          <a:ln w="63500">
            <a:solidFill>
              <a:srgbClr val="2BC3E1"/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Straight Connector 4"/>
          <p:cNvCxnSpPr/>
          <p:nvPr userDrawn="1"/>
        </p:nvCxnSpPr>
        <p:spPr>
          <a:xfrm>
            <a:off x="352425" y="6286500"/>
            <a:ext cx="0" cy="393700"/>
          </a:xfrm>
          <a:prstGeom prst="line">
            <a:avLst/>
          </a:prstGeom>
          <a:ln w="63500">
            <a:solidFill>
              <a:schemeClr val="bg2">
                <a:lumMod val="85000"/>
              </a:schemeClr>
            </a:solidFill>
            <a:headEnd type="none"/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Title 7"/>
          <p:cNvSpPr>
            <a:spLocks noGrp="1"/>
          </p:cNvSpPr>
          <p:nvPr>
            <p:ph type="title" hasCustomPrompt="1"/>
          </p:nvPr>
        </p:nvSpPr>
        <p:spPr>
          <a:xfrm>
            <a:off x="471561" y="551561"/>
            <a:ext cx="8253339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lvl1pPr>
              <a:defRPr lang="uk-UA" sz="2000" b="1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defRPr>
            </a:lvl1pPr>
          </a:lstStyle>
          <a:p>
            <a:pPr marL="0" lvl="0"/>
            <a:r>
              <a:rPr lang="en-US" dirty="0"/>
              <a:t>click to edit master title style</a:t>
            </a:r>
            <a:endParaRPr lang="uk-UA" dirty="0"/>
          </a:p>
        </p:txBody>
      </p:sp>
    </p:spTree>
    <p:extLst>
      <p:ext uri="{BB962C8B-B14F-4D97-AF65-F5344CB8AC3E}">
        <p14:creationId xmlns:p14="http://schemas.microsoft.com/office/powerpoint/2010/main" val="17521364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  <p:hf hdr="0" ftr="0" dt="0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pattFill prst="pct5">
          <a:fgClr>
            <a:schemeClr val="bg1">
              <a:lumMod val="85000"/>
            </a:schemeClr>
          </a:fgClr>
          <a:bgClr>
            <a:schemeClr val="bg1"/>
          </a:bgClr>
        </a:patt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Klepnutím lze upravit styl předlohy nadpisů.</a:t>
            </a:r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Klepnutím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C4C198A-96D8-4C68-AE9D-CDE9C93ACFC0}" type="datetimeFigureOut">
              <a:rPr lang="cs-CZ" smtClean="0"/>
              <a:t>28. 11. 2019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7DB3E4-6D4F-4871-B15C-0F7A25AE7C31}" type="slidenum">
              <a:rPr lang="cs-CZ" smtClean="0"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hyperlink" Target="http://www.bozpinfo.cz/" TargetMode="External"/><Relationship Id="rId1" Type="http://schemas.openxmlformats.org/officeDocument/2006/relationships/slideLayout" Target="../slideLayouts/slideLayout1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51521" y="620688"/>
            <a:ext cx="8784975" cy="2952328"/>
          </a:xfrm>
        </p:spPr>
        <p:txBody>
          <a:bodyPr>
            <a:noAutofit/>
          </a:bodyPr>
          <a:lstStyle/>
          <a:p>
            <a: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Pracovní stres</a:t>
            </a:r>
            <a:b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Strategie zvládání stresu </a:t>
            </a:r>
            <a:b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Syndrom vyhoření </a:t>
            </a:r>
            <a:b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Prevence syndromu vyhoření </a:t>
            </a:r>
            <a:b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cs-CZ" sz="3800" b="1" dirty="0" err="1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Well-being</a:t>
            </a:r>
            <a: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  <a:br>
              <a:rPr lang="cs-CZ" sz="38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sz="4000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403648" y="3573016"/>
            <a:ext cx="6400800" cy="2256656"/>
          </a:xfrm>
        </p:spPr>
        <p:txBody>
          <a:bodyPr>
            <a:noAutofit/>
          </a:bodyPr>
          <a:lstStyle/>
          <a:p>
            <a:r>
              <a:rPr lang="cs-CZ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Irena Smetáčková</a:t>
            </a:r>
          </a:p>
          <a:p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Katedra psychologie</a:t>
            </a:r>
          </a:p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Pedagogická fakulta </a:t>
            </a:r>
          </a:p>
          <a:p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Univerzita Karlova v Praze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1521" y="5342210"/>
            <a:ext cx="1368152" cy="1368152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2806" y="138944"/>
            <a:ext cx="8820472" cy="6719056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v učitelství </a:t>
            </a:r>
            <a:b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pomáhající profese</a:t>
            </a: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cs-CZ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„nemožné povolání“ </a:t>
            </a: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endParaRPr lang="cs-CZ" sz="30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30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vysoká míra stresu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učitelství 2. nejhorší ve fyzickém zdraví i </a:t>
            </a:r>
            <a:r>
              <a:rPr lang="cs-CZ" sz="2400" dirty="0" err="1"/>
              <a:t>well-beingu</a:t>
            </a:r>
            <a:r>
              <a:rPr lang="cs-CZ" sz="2400" dirty="0"/>
              <a:t> </a:t>
            </a:r>
            <a:br>
              <a:rPr lang="cs-CZ" sz="2400" dirty="0"/>
            </a:br>
            <a:r>
              <a:rPr lang="cs-CZ" sz="2400" dirty="0"/>
              <a:t>a 6. v pracovní spokojenosti z 26 povolání </a:t>
            </a:r>
            <a:r>
              <a:rPr lang="cs-CZ" sz="1800" dirty="0"/>
              <a:t>(Johnson et al. 2005)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72 % vyučujících zažívá mírný a 23 % silný stres </a:t>
            </a:r>
            <a:r>
              <a:rPr lang="cs-CZ" sz="1800" dirty="0"/>
              <a:t>(</a:t>
            </a:r>
            <a:r>
              <a:rPr lang="cs-CZ" sz="1800" dirty="0" err="1"/>
              <a:t>Fontana</a:t>
            </a:r>
            <a:r>
              <a:rPr lang="cs-CZ" sz="1800" dirty="0"/>
              <a:t>, 1993) 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42 % vyučujících se cítí pravidelně stresováno </a:t>
            </a:r>
            <a:r>
              <a:rPr lang="cs-CZ" sz="1800" dirty="0"/>
              <a:t>(</a:t>
            </a:r>
            <a:r>
              <a:rPr lang="cs-CZ" sz="1800" dirty="0" err="1"/>
              <a:t>Lens</a:t>
            </a:r>
            <a:r>
              <a:rPr lang="cs-CZ" sz="1800" dirty="0"/>
              <a:t>, 1991)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60 % vyučujících pociťuje nadměrný stres </a:t>
            </a:r>
            <a:r>
              <a:rPr lang="cs-CZ" sz="1800" dirty="0"/>
              <a:t>(SZÚ, 2002)</a:t>
            </a:r>
          </a:p>
          <a:p>
            <a:pPr marL="800100" lvl="1" indent="-34290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Font typeface="Arial" panose="020B0604020202020204" pitchFamily="34" charset="0"/>
              <a:buChar char="•"/>
            </a:pPr>
            <a:r>
              <a:rPr lang="cs-CZ" sz="2400" dirty="0"/>
              <a:t>65 % vyučujících prožívá vážný stres ze žáků </a:t>
            </a:r>
            <a:r>
              <a:rPr lang="cs-CZ" sz="1800" dirty="0"/>
              <a:t>(Kohoutek, 2009)</a:t>
            </a:r>
            <a:endParaRPr lang="cs-CZ" sz="1800" dirty="0">
              <a:solidFill>
                <a:schemeClr val="bg1">
                  <a:lumMod val="50000"/>
                </a:schemeClr>
              </a:solidFill>
            </a:endParaRPr>
          </a:p>
          <a:p>
            <a:pPr algn="l">
              <a:buClr>
                <a:schemeClr val="accent6">
                  <a:lumMod val="75000"/>
                </a:schemeClr>
              </a:buClr>
              <a:buSzPct val="150000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xmlns="" id="{3AC7D0D6-EDE0-4D21-A3E9-8078D8AD8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33042" y="332656"/>
            <a:ext cx="3959750" cy="2965990"/>
          </a:xfrm>
          <a:prstGeom prst="rect">
            <a:avLst/>
          </a:prstGeom>
          <a:effectLst>
            <a:softEdge rad="31750"/>
          </a:effectLst>
        </p:spPr>
      </p:pic>
    </p:spTree>
    <p:extLst>
      <p:ext uri="{BB962C8B-B14F-4D97-AF65-F5344CB8AC3E}">
        <p14:creationId xmlns:p14="http://schemas.microsoft.com/office/powerpoint/2010/main" val="4134411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2806" y="138944"/>
            <a:ext cx="8820472" cy="6719056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Typologie stresorů</a:t>
            </a:r>
            <a: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/>
            </a:r>
            <a:b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sz="2800" dirty="0" smtClean="0"/>
          </a:p>
          <a:p>
            <a:pPr algn="l">
              <a:spcBef>
                <a:spcPts val="0"/>
              </a:spcBef>
            </a:pPr>
            <a:r>
              <a:rPr lang="cs-CZ" sz="2800" b="1" dirty="0"/>
              <a:t>fyzikální </a:t>
            </a:r>
            <a:r>
              <a:rPr lang="cs-CZ" sz="2800" b="1" dirty="0" smtClean="0"/>
              <a:t>faktory </a:t>
            </a:r>
          </a:p>
          <a:p>
            <a:pPr algn="l">
              <a:spcBef>
                <a:spcPts val="0"/>
              </a:spcBef>
            </a:pPr>
            <a:r>
              <a:rPr lang="cs-CZ" sz="2800" dirty="0" smtClean="0"/>
              <a:t>prudké </a:t>
            </a:r>
            <a:r>
              <a:rPr lang="cs-CZ" sz="2800" dirty="0"/>
              <a:t>světlo, nadměrný hluk, nízká nebo vysoká </a:t>
            </a:r>
            <a:r>
              <a:rPr lang="cs-CZ" sz="2800" dirty="0" smtClean="0"/>
              <a:t>teplota</a:t>
            </a:r>
          </a:p>
          <a:p>
            <a:pPr algn="l">
              <a:spcBef>
                <a:spcPts val="0"/>
              </a:spcBef>
            </a:pPr>
            <a:endParaRPr lang="cs-CZ" sz="2800" b="1" dirty="0" smtClean="0"/>
          </a:p>
          <a:p>
            <a:pPr algn="l">
              <a:spcBef>
                <a:spcPts val="0"/>
              </a:spcBef>
            </a:pPr>
            <a:r>
              <a:rPr lang="cs-CZ" sz="2800" b="1" dirty="0" smtClean="0"/>
              <a:t>psychické faktory</a:t>
            </a:r>
            <a:endParaRPr lang="cs-CZ" sz="2800" dirty="0"/>
          </a:p>
          <a:p>
            <a:pPr algn="l">
              <a:spcBef>
                <a:spcPts val="0"/>
              </a:spcBef>
            </a:pPr>
            <a:r>
              <a:rPr lang="cs-CZ" sz="2800" dirty="0" smtClean="0"/>
              <a:t>pracovní povinnosti, časový tlak, nesplněná očekávání</a:t>
            </a:r>
            <a:endParaRPr lang="cs-CZ" sz="2800" b="1" dirty="0"/>
          </a:p>
          <a:p>
            <a:pPr algn="l">
              <a:spcBef>
                <a:spcPts val="0"/>
              </a:spcBef>
            </a:pPr>
            <a:endParaRPr lang="cs-CZ" sz="2800" b="1" dirty="0" smtClean="0"/>
          </a:p>
          <a:p>
            <a:pPr algn="l">
              <a:spcBef>
                <a:spcPts val="0"/>
              </a:spcBef>
            </a:pPr>
            <a:r>
              <a:rPr lang="cs-CZ" sz="2800" b="1" dirty="0" smtClean="0"/>
              <a:t>sociální faktory</a:t>
            </a:r>
            <a:endParaRPr lang="cs-CZ" sz="2800" dirty="0"/>
          </a:p>
          <a:p>
            <a:pPr algn="l">
              <a:spcBef>
                <a:spcPts val="0"/>
              </a:spcBef>
            </a:pPr>
            <a:r>
              <a:rPr lang="cs-CZ" sz="2800" dirty="0"/>
              <a:t>n</a:t>
            </a:r>
            <a:r>
              <a:rPr lang="cs-CZ" sz="2800" dirty="0" smtClean="0"/>
              <a:t>efunkční vztahy, </a:t>
            </a:r>
            <a:r>
              <a:rPr lang="cs-CZ" sz="2800" dirty="0"/>
              <a:t>životní </a:t>
            </a:r>
            <a:r>
              <a:rPr lang="cs-CZ" sz="2800" dirty="0" smtClean="0"/>
              <a:t>styl</a:t>
            </a:r>
            <a:endParaRPr lang="cs-CZ" sz="2800" dirty="0"/>
          </a:p>
          <a:p>
            <a:pPr algn="l">
              <a:spcBef>
                <a:spcPts val="0"/>
              </a:spcBef>
            </a:pPr>
            <a:endParaRPr lang="cs-CZ" sz="2800" b="1" dirty="0" smtClean="0"/>
          </a:p>
          <a:p>
            <a:pPr algn="l">
              <a:spcBef>
                <a:spcPts val="0"/>
              </a:spcBef>
            </a:pPr>
            <a:r>
              <a:rPr lang="cs-CZ" sz="2800" b="1" dirty="0" smtClean="0"/>
              <a:t>traumatické faktory</a:t>
            </a:r>
            <a:r>
              <a:rPr lang="cs-CZ" sz="2800" dirty="0" smtClean="0"/>
              <a:t> </a:t>
            </a:r>
          </a:p>
          <a:p>
            <a:pPr algn="l">
              <a:spcBef>
                <a:spcPts val="0"/>
              </a:spcBef>
            </a:pPr>
            <a:r>
              <a:rPr lang="cs-CZ" sz="2800" dirty="0" smtClean="0"/>
              <a:t>mimořádné zátěžové situace</a:t>
            </a:r>
            <a:endParaRPr lang="cs-CZ" sz="2800" dirty="0"/>
          </a:p>
          <a:p>
            <a:endParaRPr lang="cs-CZ" sz="2800" dirty="0"/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2392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22806" y="138944"/>
            <a:ext cx="8820472" cy="6719056"/>
          </a:xfrm>
        </p:spPr>
        <p:txBody>
          <a:bodyPr>
            <a:noAutofit/>
          </a:bodyPr>
          <a:lstStyle/>
          <a:p>
            <a:pPr algn="l">
              <a:spcBef>
                <a:spcPct val="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Stresory </a:t>
            </a:r>
            <a: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v učitelství </a:t>
            </a:r>
            <a:br>
              <a:rPr lang="cs-CZ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endParaRPr lang="cs-CZ" b="1" dirty="0">
              <a:solidFill>
                <a:srgbClr val="2BC3E1"/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</a:pPr>
            <a:r>
              <a:rPr lang="cs-CZ" sz="2800" dirty="0" smtClean="0"/>
              <a:t>Holeček </a:t>
            </a:r>
            <a:r>
              <a:rPr lang="cs-CZ" sz="2800" dirty="0"/>
              <a:t>(2001) </a:t>
            </a:r>
            <a:endParaRPr lang="cs-CZ" sz="2800" dirty="0" smtClean="0"/>
          </a:p>
          <a:p>
            <a:pPr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</a:pPr>
            <a:endParaRPr lang="cs-CZ" sz="2800" dirty="0" smtClean="0"/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pracovní </a:t>
            </a:r>
            <a:r>
              <a:rPr lang="cs-CZ" sz="2800" dirty="0"/>
              <a:t>přetížení učitelů a </a:t>
            </a:r>
            <a:r>
              <a:rPr lang="cs-CZ" sz="2800" dirty="0" smtClean="0"/>
              <a:t>učitelek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vedení </a:t>
            </a:r>
            <a:r>
              <a:rPr lang="cs-CZ" sz="2800" dirty="0"/>
              <a:t>školy nadřízenými </a:t>
            </a:r>
            <a:r>
              <a:rPr lang="cs-CZ" sz="2800" dirty="0" smtClean="0"/>
              <a:t>orgány 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problémoví žáci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neuspokojená </a:t>
            </a:r>
            <a:r>
              <a:rPr lang="cs-CZ" sz="2800" dirty="0"/>
              <a:t>potřeba seberealizace – „</a:t>
            </a:r>
            <a:r>
              <a:rPr lang="cs-CZ" sz="2800" dirty="0" smtClean="0"/>
              <a:t>frustrace“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problémoví rodiče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nevyhovující </a:t>
            </a:r>
            <a:r>
              <a:rPr lang="cs-CZ" sz="2800" dirty="0"/>
              <a:t>pracovní prostředí </a:t>
            </a:r>
            <a:r>
              <a:rPr lang="cs-CZ" sz="2800" dirty="0" smtClean="0"/>
              <a:t>školy</a:t>
            </a:r>
          </a:p>
          <a:p>
            <a:pPr marL="514350" indent="-514350" algn="l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00000"/>
              <a:buAutoNum type="arabicPeriod"/>
            </a:pPr>
            <a:r>
              <a:rPr lang="cs-CZ" sz="2800" dirty="0" smtClean="0"/>
              <a:t>problémoví kolegové</a:t>
            </a:r>
            <a:endParaRPr lang="cs-CZ" sz="2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342900" indent="-342900" algn="l">
              <a:buFontTx/>
              <a:buChar char="-"/>
            </a:pPr>
            <a:endParaRPr lang="cs-CZ" sz="2400" dirty="0"/>
          </a:p>
          <a:p>
            <a:pPr marL="342900" indent="-342900" algn="l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28365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88640"/>
            <a:ext cx="8229600" cy="706090"/>
          </a:xfrm>
        </p:spPr>
        <p:txBody>
          <a:bodyPr>
            <a:normAutofit fontScale="90000"/>
          </a:bodyPr>
          <a:lstStyle/>
          <a:p>
            <a:pPr algn="l"/>
            <a:r>
              <a:rPr lang="cs-CZ" b="1" dirty="0">
                <a:solidFill>
                  <a:schemeClr val="accent6">
                    <a:lumMod val="75000"/>
                  </a:schemeClr>
                </a:solidFill>
              </a:rPr>
              <a:t>Stresory v učitelství 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7053204" y="6150038"/>
            <a:ext cx="8229600" cy="1224136"/>
          </a:xfrm>
        </p:spPr>
        <p:txBody>
          <a:bodyPr>
            <a:normAutofit/>
          </a:bodyPr>
          <a:lstStyle/>
          <a:p>
            <a:pPr marL="0" indent="0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1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Brackett</a:t>
            </a: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et al. (2010)</a:t>
            </a:r>
          </a:p>
          <a:p>
            <a:pPr marL="0" indent="0">
              <a:spcBef>
                <a:spcPts val="600"/>
              </a:spcBef>
              <a:buClr>
                <a:schemeClr val="accent6">
                  <a:lumMod val="75000"/>
                </a:schemeClr>
              </a:buClr>
              <a:buSzPct val="150000"/>
              <a:buNone/>
            </a:pPr>
            <a:r>
              <a:rPr lang="cs-CZ" sz="1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Holeček (2001)</a:t>
            </a:r>
          </a:p>
        </p:txBody>
      </p:sp>
      <p:sp>
        <p:nvSpPr>
          <p:cNvPr id="4" name="TextovéPole 3">
            <a:extLst>
              <a:ext uri="{FF2B5EF4-FFF2-40B4-BE49-F238E27FC236}">
                <a16:creationId xmlns:a16="http://schemas.microsoft.com/office/drawing/2014/main" xmlns="" id="{6DC8FC98-0D52-42CB-98F0-6674AB6DF4E4}"/>
              </a:ext>
            </a:extLst>
          </p:cNvPr>
          <p:cNvSpPr txBox="1"/>
          <p:nvPr/>
        </p:nvSpPr>
        <p:spPr>
          <a:xfrm>
            <a:off x="683568" y="1270782"/>
            <a:ext cx="3744416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Vztahy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 studujícími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rodiči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 učitelském sboru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 vedením školy </a:t>
            </a:r>
          </a:p>
        </p:txBody>
      </p:sp>
      <p:sp>
        <p:nvSpPr>
          <p:cNvPr id="5" name="TextovéPole 4">
            <a:extLst>
              <a:ext uri="{FF2B5EF4-FFF2-40B4-BE49-F238E27FC236}">
                <a16:creationId xmlns:a16="http://schemas.microsoft.com/office/drawing/2014/main" xmlns="" id="{B0C3905A-9402-48EC-8B68-7743624A0E84}"/>
              </a:ext>
            </a:extLst>
          </p:cNvPr>
          <p:cNvSpPr txBox="1"/>
          <p:nvPr/>
        </p:nvSpPr>
        <p:spPr>
          <a:xfrm>
            <a:off x="4891005" y="1198165"/>
            <a:ext cx="3960440" cy="236988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Pracovní podmínky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heterogenita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čas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hluk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zodpovědnost</a:t>
            </a: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6" name="TextovéPole 5">
            <a:extLst>
              <a:ext uri="{FF2B5EF4-FFF2-40B4-BE49-F238E27FC236}">
                <a16:creationId xmlns:a16="http://schemas.microsoft.com/office/drawing/2014/main" xmlns="" id="{F8CAD17E-73FD-4D15-8B3A-AD4F8D3118F1}"/>
              </a:ext>
            </a:extLst>
          </p:cNvPr>
          <p:cNvSpPr txBox="1"/>
          <p:nvPr/>
        </p:nvSpPr>
        <p:spPr>
          <a:xfrm>
            <a:off x="2288708" y="4377323"/>
            <a:ext cx="4997858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36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Postavení ve společnosti 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prestiž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finance</a:t>
            </a:r>
          </a:p>
          <a:p>
            <a:pPr marL="285750" indent="-285750">
              <a:buFontTx/>
              <a:buChar char="-"/>
            </a:pPr>
            <a:r>
              <a:rPr lang="cs-CZ" sz="28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politická podpora</a:t>
            </a:r>
            <a:endParaRPr lang="cs-CZ" sz="3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sp>
        <p:nvSpPr>
          <p:cNvPr id="7" name="Ovál 6">
            <a:extLst>
              <a:ext uri="{FF2B5EF4-FFF2-40B4-BE49-F238E27FC236}">
                <a16:creationId xmlns:a16="http://schemas.microsoft.com/office/drawing/2014/main" xmlns="" id="{1F539E19-9172-4C79-BB81-CEE6D79AD3D9}"/>
              </a:ext>
            </a:extLst>
          </p:cNvPr>
          <p:cNvSpPr/>
          <p:nvPr/>
        </p:nvSpPr>
        <p:spPr>
          <a:xfrm>
            <a:off x="0" y="1024748"/>
            <a:ext cx="4427983" cy="3018688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Ovál 7">
            <a:extLst>
              <a:ext uri="{FF2B5EF4-FFF2-40B4-BE49-F238E27FC236}">
                <a16:creationId xmlns:a16="http://schemas.microsoft.com/office/drawing/2014/main" xmlns="" id="{BDA3CAFD-AA32-46CC-BB64-D5E018DB8784}"/>
              </a:ext>
            </a:extLst>
          </p:cNvPr>
          <p:cNvSpPr/>
          <p:nvPr/>
        </p:nvSpPr>
        <p:spPr>
          <a:xfrm>
            <a:off x="4401036" y="597449"/>
            <a:ext cx="4662407" cy="3442322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9" name="Ovál 8">
            <a:extLst>
              <a:ext uri="{FF2B5EF4-FFF2-40B4-BE49-F238E27FC236}">
                <a16:creationId xmlns:a16="http://schemas.microsoft.com/office/drawing/2014/main" xmlns="" id="{52FAFA2D-AAC7-4F83-8183-A6C6BACCF762}"/>
              </a:ext>
            </a:extLst>
          </p:cNvPr>
          <p:cNvSpPr/>
          <p:nvPr/>
        </p:nvSpPr>
        <p:spPr>
          <a:xfrm>
            <a:off x="1619672" y="3770679"/>
            <a:ext cx="5904656" cy="2995091"/>
          </a:xfrm>
          <a:prstGeom prst="ellipse">
            <a:avLst/>
          </a:prstGeom>
          <a:noFill/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642356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 animBg="1"/>
      <p:bldP spid="8" grpId="0" animBg="1"/>
      <p:bldP spid="9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16632"/>
            <a:ext cx="8229600" cy="490066"/>
          </a:xfrm>
        </p:spPr>
        <p:txBody>
          <a:bodyPr>
            <a:noAutofit/>
          </a:bodyPr>
          <a:lstStyle/>
          <a:p>
            <a:pPr algn="l"/>
            <a:r>
              <a:rPr lang="cs-CZ" sz="40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</a:t>
            </a:r>
            <a:r>
              <a:rPr lang="cs-CZ" sz="40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v učitelských výpovědích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692696"/>
            <a:ext cx="8784976" cy="6165304"/>
          </a:xfrm>
        </p:spPr>
        <p:txBody>
          <a:bodyPr>
            <a:noAutofit/>
          </a:bodyPr>
          <a:lstStyle/>
          <a:p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Myslím, že to je opravdu v důsledku toho, že člověk se rozdává větší skupině lidí, který na něm nějakým způsobem, dá se říct, až visí. Interagují s ním velice úzce, takže člověk si tu energii hodně těžko uhlídá. Často se může stát, že opravdu jako rozdá víc, než potom je schopný doplnit. </a:t>
            </a:r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Kolegyně, která vloni vypadala na to, že se zhroutí, měla vyloženě problémovou třídu, se kterou se táhly výchovné problémy už od prvního stupně. </a:t>
            </a:r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Loni </a:t>
            </a:r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jsme tady měli kolegyňku. Ta skončila na lécích a odešla na jinou školu a je tam naprosto v pohodě…. Tady dostala prostě neřešitelnou třídu, neřešitelnou situaci a prostě po ní byly vedením chtěny takové výkony, který by prostě nezvládnul nikdo</a:t>
            </a:r>
            <a:r>
              <a:rPr lang="cs-CZ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Když si to chcete takhle plnit, tak jste ve stresu. Pak jsou úžasné povahy, které si prostě řeknou „ne“ a ty potom možná tak rychle nevyhoří… Kdo to dokáže jako stopnout... A co si budeme povídat, někdy je to věc povahy, že se to nestopne s ohledem třeba na své duševní zdraví, ale prostě to má tak nastavené, že se tím vůbec nějak nestresuje</a:t>
            </a:r>
            <a:r>
              <a:rPr lang="cs-CZ" sz="1800" i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.</a:t>
            </a:r>
          </a:p>
          <a:p>
            <a:endParaRPr lang="cs-CZ" sz="1800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Já si myslím, že to je, jako z mého pohledu, že je důležité, aby člověk, když dělá ve školství nebo v </a:t>
            </a:r>
            <a:r>
              <a:rPr lang="cs-CZ" sz="1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těhle</a:t>
            </a:r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</a:t>
            </a:r>
            <a:r>
              <a:rPr lang="cs-CZ" sz="1800" i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pracech</a:t>
            </a:r>
            <a:r>
              <a:rPr lang="cs-CZ" sz="1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náročných po téhle stránce, tak aby měl dobrý rodinný zázemí, prostě od toho se to odvíjí. Že mám spokojený osobní život, který funguje normálně.</a:t>
            </a:r>
            <a:endParaRPr lang="cs-CZ" sz="1800" i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cs-CZ" sz="1400" dirty="0"/>
          </a:p>
        </p:txBody>
      </p:sp>
    </p:spTree>
    <p:extLst>
      <p:ext uri="{BB962C8B-B14F-4D97-AF65-F5344CB8AC3E}">
        <p14:creationId xmlns:p14="http://schemas.microsoft.com/office/powerpoint/2010/main" val="228220338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493183" y="1287244"/>
            <a:ext cx="8031920" cy="5570756"/>
          </a:xfrm>
          <a:prstGeom prst="rect">
            <a:avLst/>
          </a:prstGeom>
          <a:noFill/>
        </p:spPr>
        <p:txBody>
          <a:bodyPr vert="horz"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Hermochová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S. (2009). Jak být dobrý třídní učitel.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Dostupne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́ [online] na www: http://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clanky.rvp.cz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wp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content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upload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prilohy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/9869/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jak_byt_dobry_tridni_ucitel.pdf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Holeček, V. (2001). Aplikovaná psychologie pro učitele. Plzeň: ZČU.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Janke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W., &amp;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Erdmann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G. (2003). Strategie zvládání stresu: Příručka. Praha: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Testcentrum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Jenaro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C.,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Flores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N., &amp;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Arias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B. (2007).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Burnout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coping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human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service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practitioners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Professional Psychology: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Research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Practice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38, 80–87.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Židková, Z. &amp; Martinková, J. (2004) [online]. Psychická zátěž učitelů základních škol. Zdravotní ústav se sídlem v Brně. Dostupné z: 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  <a:hlinkClick r:id="rId2"/>
              </a:rPr>
              <a:t>http://www.bozpinfo.cz/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knihovna-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bozp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citarna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clanky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clanky_skolstvi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/sters_ucitelu040910.html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Křivohlavý, J. (1994). Jak zvládat stres. Praha: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Grada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Avicenum.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Křivohlavý, J.(2012). Hořet, ale nevyhořet. Kostelní Vydří: Karmelitánské  nakladatelství.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endParaRPr lang="en-US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83430" y="600365"/>
            <a:ext cx="8253339" cy="584775"/>
          </a:xfrm>
        </p:spPr>
        <p:txBody>
          <a:bodyPr/>
          <a:lstStyle/>
          <a:p>
            <a:pPr algn="l"/>
            <a:r>
              <a:rPr lang="cs-CZ" sz="3200" dirty="0"/>
              <a:t>Literatura a zdroje</a:t>
            </a:r>
          </a:p>
        </p:txBody>
      </p:sp>
    </p:spTree>
    <p:extLst>
      <p:ext uri="{BB962C8B-B14F-4D97-AF65-F5344CB8AC3E}">
        <p14:creationId xmlns:p14="http://schemas.microsoft.com/office/powerpoint/2010/main" val="909199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539552" y="620688"/>
            <a:ext cx="8424936" cy="5940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Jeklová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Reitmayerová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Syndrom vyhoření. Dostupné on-line.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Kohoutek, R., &amp; Řehulka, E. (2011). Stresory učitelů základních a středních škol v České republice (zejména stresory způsobené učitelům žáky).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Škola a zdraví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21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105-117.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Smetáčková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I. a kol. (2019). Syndrom vyhoření mezi učiteli a učitelkami ZŠ.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Československá psychologie, 46 (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3), 86-99.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Smetáčková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I.,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Topková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P., &amp; Vozková, A. (2007). Vývoj a pilotáž škály učitelské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self-efficacy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-long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Learning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, 10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(1), 59–75.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Šolcová, I., &amp;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Tomanek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P. (1994).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Daily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stress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coping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strategies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An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effect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hardiness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Studia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psychologica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cs-CZ" sz="20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Šolcová, I.,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Kebza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V., Kodl, M., &amp;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Kernová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V. (2017).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Self-reported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status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predicting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resilience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and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burnout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in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longitudinal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study.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Central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European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journal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of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public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health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, 25(3), 222-227.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Halada, M. Syndrom vyhoření se zaměřením na vyhoření u učitelů [online]. Praha: Univerzita Karlova v Praze, 2009. </a:t>
            </a:r>
          </a:p>
          <a:p>
            <a:pPr marL="228600" indent="-228600">
              <a:buFont typeface="Arial" panose="020B0604020202020204" pitchFamily="34" charset="0"/>
              <a:buChar char="•"/>
            </a:pP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Hart, A.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Depressed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Stressed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, and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Burned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Out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What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́s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going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 on in my </a:t>
            </a:r>
            <a:r>
              <a:rPr lang="cs-CZ" sz="2000" i="1" dirty="0" err="1">
                <a:latin typeface="Arial" panose="020B0604020202020204" pitchFamily="34" charset="0"/>
                <a:cs typeface="Arial" panose="020B0604020202020204" pitchFamily="34" charset="0"/>
              </a:rPr>
              <a:t>life</a:t>
            </a:r>
            <a:r>
              <a:rPr lang="cs-CZ" sz="2000" i="1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 Dostupné: 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www:http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://</a:t>
            </a:r>
            <a:r>
              <a:rPr lang="cs-CZ" sz="2000" dirty="0" err="1">
                <a:latin typeface="Arial" panose="020B0604020202020204" pitchFamily="34" charset="0"/>
                <a:cs typeface="Arial" panose="020B0604020202020204" pitchFamily="34" charset="0"/>
              </a:rPr>
              <a:t>enrichmentjournal.ag.org</a:t>
            </a:r>
            <a:r>
              <a:rPr lang="cs-CZ" sz="2000" dirty="0">
                <a:latin typeface="Arial" panose="020B0604020202020204" pitchFamily="34" charset="0"/>
                <a:cs typeface="Arial" panose="020B0604020202020204" pitchFamily="34" charset="0"/>
              </a:rPr>
              <a:t>/200603/200603_020_burnout.cfm </a:t>
            </a:r>
          </a:p>
          <a:p>
            <a:endParaRPr lang="cs-CZ" sz="20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52776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23"/>
          <p:cNvSpPr txBox="1"/>
          <p:nvPr/>
        </p:nvSpPr>
        <p:spPr>
          <a:xfrm>
            <a:off x="475090" y="3275426"/>
            <a:ext cx="7810500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cs-CZ" sz="1600" b="1" dirty="0">
              <a:solidFill>
                <a:srgbClr val="2BC3E1"/>
              </a:solidFill>
              <a:latin typeface="Arial" panose="020B0604020202020204" pitchFamily="34" charset="0"/>
            </a:endParaRPr>
          </a:p>
          <a:p>
            <a:endParaRPr lang="cs-CZ" sz="1600" dirty="0">
              <a:solidFill>
                <a:schemeClr val="tx2">
                  <a:lumMod val="75000"/>
                </a:schemeClr>
              </a:solidFill>
              <a:latin typeface="Arial" panose="020B0604020202020204" pitchFamily="34" charset="0"/>
            </a:endParaRPr>
          </a:p>
          <a:p>
            <a:pPr algn="ctr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</a:rPr>
              <a:t>Irena </a:t>
            </a:r>
            <a:r>
              <a:rPr lang="cs-CZ" sz="2400" dirty="0" err="1">
                <a:latin typeface="Arial" panose="020B0604020202020204" pitchFamily="34" charset="0"/>
                <a:cs typeface="Arial" panose="020B0604020202020204" pitchFamily="34" charset="0"/>
              </a:rPr>
              <a:t>Smetáčková</a:t>
            </a:r>
            <a:endParaRPr lang="cs-CZ" sz="24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cs-CZ" sz="1600" dirty="0">
                <a:latin typeface="Arial" panose="020B0604020202020204" pitchFamily="34" charset="0"/>
                <a:cs typeface="Arial" panose="020B0604020202020204" pitchFamily="34" charset="0"/>
              </a:rPr>
              <a:t>Irena.Smetackova@pedf.cuni.cz</a:t>
            </a:r>
          </a:p>
          <a:p>
            <a:pPr algn="ctr"/>
            <a:endParaRPr lang="cs-CZ" sz="1600" dirty="0">
              <a:latin typeface="Arial" panose="020B0604020202020204" pitchFamily="34" charset="0"/>
              <a:cs typeface="Arial" panose="020B0604020202020204" pitchFamily="34" charset="0"/>
              <a:sym typeface="Wingdings" pitchFamily="2" charset="2"/>
            </a:endParaRPr>
          </a:p>
          <a:p>
            <a:pPr algn="ctr"/>
            <a:r>
              <a:rPr lang="cs-CZ" sz="2400" dirty="0">
                <a:latin typeface="Arial" panose="020B0604020202020204" pitchFamily="34" charset="0"/>
                <a:cs typeface="Arial" panose="020B0604020202020204" pitchFamily="34" charset="0"/>
                <a:sym typeface="Wingdings" pitchFamily="2" charset="2"/>
              </a:rPr>
              <a:t></a:t>
            </a:r>
          </a:p>
          <a:p>
            <a:endParaRPr lang="cs-CZ" sz="1600" dirty="0">
              <a:solidFill>
                <a:srgbClr val="FF0000"/>
              </a:solidFill>
              <a:latin typeface="Arial" panose="020B0604020202020204" pitchFamily="34" charset="0"/>
            </a:endParaRPr>
          </a:p>
        </p:txBody>
      </p:sp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475090" y="642755"/>
            <a:ext cx="8253339" cy="2308324"/>
          </a:xfrm>
        </p:spPr>
        <p:txBody>
          <a:bodyPr/>
          <a:lstStyle/>
          <a:p>
            <a:r>
              <a:rPr lang="cs-CZ" sz="3600" dirty="0"/>
              <a:t>Děkuji za pozornost!</a:t>
            </a:r>
            <a:br>
              <a:rPr lang="cs-CZ" sz="3600" dirty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>
                <a:solidFill>
                  <a:schemeClr val="accent6">
                    <a:lumMod val="75000"/>
                  </a:schemeClr>
                </a:solidFill>
              </a:rPr>
              <a:t>Hodně </a:t>
            </a:r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  <a:t>síly v odolávání </a:t>
            </a:r>
            <a:b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</a:br>
            <a:r>
              <a:rPr lang="cs-CZ" sz="3600" dirty="0" smtClean="0">
                <a:solidFill>
                  <a:schemeClr val="accent6">
                    <a:lumMod val="75000"/>
                  </a:schemeClr>
                </a:solidFill>
              </a:rPr>
              <a:t>syndromu vyhoření.</a:t>
            </a:r>
            <a:endParaRPr lang="cs-CZ" sz="3600" dirty="0">
              <a:solidFill>
                <a:schemeClr val="accent6">
                  <a:lumMod val="7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023864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683568" y="16288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cs-CZ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Vstávej synku, musíš do školy!</a:t>
            </a:r>
          </a:p>
          <a:p>
            <a:pPr marL="0" indent="0">
              <a:buNone/>
            </a:pPr>
            <a:endParaRPr lang="cs-CZ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Maminko, já tam nechci. Já to tam nemám rád. Opravdu tam musím jít?</a:t>
            </a:r>
          </a:p>
          <a:p>
            <a:pPr marL="0" indent="0">
              <a:buNone/>
            </a:pPr>
            <a:endParaRPr lang="cs-CZ" i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marL="0" indent="0">
              <a:buNone/>
            </a:pPr>
            <a:r>
              <a:rPr lang="cs-CZ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Musíš, musíš, vždyť jsi učitel.</a:t>
            </a:r>
          </a:p>
          <a:p>
            <a:endParaRPr lang="cs-CZ" dirty="0"/>
          </a:p>
        </p:txBody>
      </p:sp>
      <p:sp>
        <p:nvSpPr>
          <p:cNvPr id="4" name="AutoShape 2" descr="Výsledek obrázku pro teacher stress"/>
          <p:cNvSpPr>
            <a:spLocks noChangeAspect="1" noChangeArrowheads="1"/>
          </p:cNvSpPr>
          <p:nvPr/>
        </p:nvSpPr>
        <p:spPr bwMode="auto">
          <a:xfrm>
            <a:off x="6372200" y="495734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6" name="AutoShape 4" descr="Výsledek obrázku pro teacher stress"/>
          <p:cNvSpPr>
            <a:spLocks noChangeAspect="1" noChangeArrowheads="1"/>
          </p:cNvSpPr>
          <p:nvPr/>
        </p:nvSpPr>
        <p:spPr bwMode="auto">
          <a:xfrm>
            <a:off x="2555776" y="4839209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xmlns="" id="{42B9056F-59A1-47E7-BBD7-D26F3609CB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1784" y="1196752"/>
            <a:ext cx="8460432" cy="475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05983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Nadpis 2"/>
          <p:cNvSpPr>
            <a:spLocks noGrp="1"/>
          </p:cNvSpPr>
          <p:nvPr>
            <p:ph type="title"/>
          </p:nvPr>
        </p:nvSpPr>
        <p:spPr>
          <a:xfrm>
            <a:off x="611560" y="692115"/>
            <a:ext cx="8496944" cy="5201424"/>
          </a:xfrm>
        </p:spPr>
        <p:txBody>
          <a:bodyPr/>
          <a:lstStyle/>
          <a:p>
            <a:pPr algn="l"/>
            <a:r>
              <a:rPr lang="cs-CZ" sz="4000" dirty="0" smtClean="0"/>
              <a:t>V posledním měsíci…</a:t>
            </a:r>
            <a:br>
              <a:rPr lang="cs-CZ" sz="4000" dirty="0" smtClean="0"/>
            </a:br>
            <a:r>
              <a:rPr lang="cs-CZ" sz="4000" dirty="0"/>
              <a:t/>
            </a:r>
            <a:br>
              <a:rPr lang="cs-CZ" sz="4000" dirty="0"/>
            </a:br>
            <a:r>
              <a:rPr lang="cs-CZ" sz="3600" dirty="0" smtClean="0"/>
              <a:t>… byl/a jste ve stresu? 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… jaké situace ve vás vyvolaly stres? </a:t>
            </a:r>
            <a:br>
              <a:rPr lang="cs-CZ" sz="3600" dirty="0" smtClean="0"/>
            </a:br>
            <a:r>
              <a:rPr lang="cs-CZ" sz="3600" dirty="0"/>
              <a:t/>
            </a:r>
            <a:br>
              <a:rPr lang="cs-CZ" sz="3600" dirty="0"/>
            </a:br>
            <a:r>
              <a:rPr lang="cs-CZ" sz="3600" dirty="0" smtClean="0"/>
              <a:t>… jak jste poznal/a, že jste ve stresu? </a:t>
            </a:r>
            <a:endParaRPr lang="cs-CZ" sz="3600" b="0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208087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561" y="459230"/>
            <a:ext cx="8253339" cy="584775"/>
          </a:xfrm>
        </p:spPr>
        <p:txBody>
          <a:bodyPr/>
          <a:lstStyle/>
          <a:p>
            <a:pPr algn="l"/>
            <a:r>
              <a:rPr lang="cs-CZ" sz="3200" dirty="0"/>
              <a:t>Co je stres? </a:t>
            </a:r>
          </a:p>
        </p:txBody>
      </p:sp>
      <p:sp>
        <p:nvSpPr>
          <p:cNvPr id="3" name="Obdélník 2"/>
          <p:cNvSpPr/>
          <p:nvPr/>
        </p:nvSpPr>
        <p:spPr>
          <a:xfrm>
            <a:off x="449857" y="1069554"/>
            <a:ext cx="8820471" cy="637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vnitřní stav člověka, který je něčím přímo ohrožován nebo takové ohrožení očekává a současně se domnívá, že jeho obrana proti nepříznivým vlivům není dostatečná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(Křivohlavý, 1994)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funkční stav živého organismu, kdy je tento organismus vystaven mimořádným podmínkám, a jeho následné obranné reakce, které mají za cíl zachování rovnováhy a zabránit poškození </a:t>
            </a:r>
            <a:r>
              <a:rPr lang="cs-CZ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organismu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i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souhrn </a:t>
            </a:r>
            <a:r>
              <a:rPr lang="cs-CZ" sz="24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reakcí na vychýlení jedince z rovnováhy mezi přijímanou a vydávanou energií </a:t>
            </a:r>
            <a:r>
              <a:rPr lang="cs-CZ" sz="1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(Fink, 2010)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i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= nesoulad mezi vnějšími požadavky a možnostmi jedince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007821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561" y="459230"/>
            <a:ext cx="8253339" cy="584775"/>
          </a:xfrm>
        </p:spPr>
        <p:txBody>
          <a:bodyPr/>
          <a:lstStyle/>
          <a:p>
            <a:pPr algn="l"/>
            <a:r>
              <a:rPr lang="cs-CZ" sz="3200" dirty="0"/>
              <a:t>Co je stres? </a:t>
            </a:r>
          </a:p>
        </p:txBody>
      </p:sp>
      <p:sp>
        <p:nvSpPr>
          <p:cNvPr id="3" name="Obdélník 2"/>
          <p:cNvSpPr/>
          <p:nvPr/>
        </p:nvSpPr>
        <p:spPr>
          <a:xfrm>
            <a:off x="323529" y="1818080"/>
            <a:ext cx="8820471" cy="427809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Hobfoll</a:t>
            </a:r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 (2002)</a:t>
            </a:r>
            <a:b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</a:br>
            <a:r>
              <a:rPr lang="cs-CZ" sz="3200" b="1" dirty="0" smtClean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TEORIE </a:t>
            </a:r>
            <a:r>
              <a:rPr lang="cs-CZ" sz="32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ZACHOVÁNÍ ZDROJŮ</a:t>
            </a:r>
            <a:r>
              <a:rPr lang="cs-CZ" sz="2400" b="1" dirty="0" smtClean="0">
                <a:solidFill>
                  <a:srgbClr val="00B0F0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člověk dlouhodobě vydává velké množství energie, ale přijímá příliš málo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energie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rovnováha, </a:t>
            </a:r>
            <a:r>
              <a:rPr lang="cs-CZ" sz="24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ekvilibrium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STRES = důsledek nerovnováhy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562049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561" y="490007"/>
            <a:ext cx="8253339" cy="523220"/>
          </a:xfrm>
        </p:spPr>
        <p:txBody>
          <a:bodyPr/>
          <a:lstStyle/>
          <a:p>
            <a:pPr algn="l"/>
            <a:r>
              <a:rPr lang="cs-CZ" dirty="0" smtClean="0"/>
              <a:t> </a:t>
            </a:r>
            <a:r>
              <a:rPr lang="cs-CZ" sz="2800" dirty="0" smtClean="0"/>
              <a:t>PROJEVY STRESU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700808"/>
            <a:ext cx="853244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FYZICKÉ </a:t>
            </a:r>
          </a:p>
          <a:p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nervové</a:t>
            </a:r>
          </a:p>
          <a:p>
            <a:pPr marL="342900" indent="-342900">
              <a:buFontTx/>
              <a:buChar char="-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h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ormonální </a:t>
            </a:r>
          </a:p>
          <a:p>
            <a:endParaRPr lang="cs-CZ" sz="24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cs-CZ" sz="2400" b="1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PSYCHICKÉ</a:t>
            </a:r>
          </a:p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emoce</a:t>
            </a:r>
          </a:p>
          <a:p>
            <a:pPr marL="342900" indent="-34290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kognice </a:t>
            </a:r>
          </a:p>
          <a:p>
            <a:pPr marL="342900" indent="-342900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734638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cs-CZ" dirty="0" smtClean="0"/>
              <a:t> ADAPTAČNÍ SYNDROM (Hans </a:t>
            </a:r>
            <a:r>
              <a:rPr lang="cs-CZ" dirty="0" err="1" smtClean="0"/>
              <a:t>Selye</a:t>
            </a:r>
            <a:r>
              <a:rPr lang="cs-CZ" dirty="0" smtClean="0"/>
              <a:t>)</a:t>
            </a:r>
            <a:endParaRPr lang="cs-CZ" dirty="0"/>
          </a:p>
        </p:txBody>
      </p:sp>
      <p:sp>
        <p:nvSpPr>
          <p:cNvPr id="3" name="Obdélník 2"/>
          <p:cNvSpPr/>
          <p:nvPr/>
        </p:nvSpPr>
        <p:spPr>
          <a:xfrm>
            <a:off x="611560" y="1268760"/>
            <a:ext cx="8532440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cs-CZ" sz="24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Třístupňová reakce na stres: </a:t>
            </a:r>
          </a:p>
          <a:p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 poplachová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reakce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 šoku 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obranné mechanismy, snaha stres zvládnout</a:t>
            </a:r>
          </a:p>
          <a:p>
            <a:pPr marL="285750" indent="-285750">
              <a:buFontTx/>
              <a:buChar char="-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2.  adaptace na stres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ústup školu, přivyknutí situaci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úspěšné zvládání, funkční obranné mechanismy</a:t>
            </a:r>
          </a:p>
          <a:p>
            <a:endParaRPr lang="cs-CZ" sz="24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3.  vyčerpání 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důsledek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dlouhodobého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stresu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adaptivní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reakce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selhává, krize</a:t>
            </a:r>
          </a:p>
          <a:p>
            <a:pPr marL="285750" indent="-285750">
              <a:buFontTx/>
              <a:buChar char="-"/>
            </a:pP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záložní </a:t>
            </a: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zdroje energie </a:t>
            </a:r>
            <a:r>
              <a:rPr lang="cs-CZ" sz="24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využívány na běžné tělesné procesy</a:t>
            </a: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848925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561" y="459230"/>
            <a:ext cx="8253339" cy="584775"/>
          </a:xfrm>
        </p:spPr>
        <p:txBody>
          <a:bodyPr/>
          <a:lstStyle/>
          <a:p>
            <a:pPr algn="l"/>
            <a:r>
              <a:rPr lang="cs-CZ" sz="3200" dirty="0"/>
              <a:t>Je stres vždy špatný? </a:t>
            </a:r>
          </a:p>
        </p:txBody>
      </p:sp>
      <p:sp>
        <p:nvSpPr>
          <p:cNvPr id="3" name="Obdélník 2"/>
          <p:cNvSpPr/>
          <p:nvPr/>
        </p:nvSpPr>
        <p:spPr>
          <a:xfrm>
            <a:off x="471561" y="1536174"/>
            <a:ext cx="8820471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pozitivní stres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náročné a motivující úkoly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přiměřenost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vyšší koncentrace pozornosti na řešený úkol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lepší výkonnost </a:t>
            </a: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příliš silný a dlouhodobý stres 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osobní pohody </a:t>
            </a:r>
          </a:p>
          <a:p>
            <a:pPr marL="914400" lvl="1" indent="-457200">
              <a:buClr>
                <a:schemeClr val="accent6">
                  <a:lumMod val="75000"/>
                </a:schemeClr>
              </a:buClr>
              <a:buFont typeface="Arial" panose="020B0604020202020204" pitchFamily="34" charset="0"/>
              <a:buChar char="•"/>
            </a:pPr>
            <a:r>
              <a:rPr lang="cs-CZ" sz="24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snížení výkonnosti </a:t>
            </a:r>
            <a:endParaRPr lang="cs-CZ" sz="1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Clr>
                <a:schemeClr val="accent6">
                  <a:lumMod val="75000"/>
                </a:schemeClr>
              </a:buClr>
            </a:pPr>
            <a:endParaRPr lang="cs-CZ" sz="2400" dirty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Roboto Condensed" panose="02000000000000000000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97721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71561" y="428452"/>
            <a:ext cx="8253339" cy="646331"/>
          </a:xfrm>
        </p:spPr>
        <p:txBody>
          <a:bodyPr/>
          <a:lstStyle/>
          <a:p>
            <a:pPr algn="l"/>
            <a:r>
              <a:rPr lang="cs-CZ" sz="3600" dirty="0" smtClean="0"/>
              <a:t>Pojetí stresu v psychologii </a:t>
            </a:r>
            <a:endParaRPr lang="cs-CZ" sz="3600" dirty="0"/>
          </a:p>
        </p:txBody>
      </p:sp>
      <p:sp>
        <p:nvSpPr>
          <p:cNvPr id="3" name="Obdélník 2"/>
          <p:cNvSpPr/>
          <p:nvPr/>
        </p:nvSpPr>
        <p:spPr>
          <a:xfrm>
            <a:off x="443980" y="1268760"/>
            <a:ext cx="8280920" cy="54476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cs-CZ" sz="2400" b="1" dirty="0">
                <a:solidFill>
                  <a:srgbClr val="2BC3E1"/>
                </a:solidFill>
                <a:latin typeface="Arial" panose="020B0604020202020204" pitchFamily="34" charset="0"/>
                <a:ea typeface="Roboto Condensed" panose="02000000000000000000" pitchFamily="2" charset="0"/>
                <a:cs typeface="Arial" panose="020B0604020202020204" pitchFamily="34" charset="0"/>
              </a:rPr>
              <a:t>Kam při definování stresu umisťujeme těžiště na pomyslné ose vnější prostředí – jedinec? </a:t>
            </a:r>
          </a:p>
          <a:p>
            <a:pPr algn="just"/>
            <a:endParaRPr lang="cs-CZ" sz="2000" dirty="0" smtClean="0"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342900" indent="-342900" algn="just">
              <a:buAutoNum type="arabicParenR"/>
            </a:pP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Stres jako stresor </a:t>
            </a:r>
          </a:p>
          <a:p>
            <a:pPr marL="285750" indent="-285750" algn="just">
              <a:buFontTx/>
              <a:buChar char="-"/>
            </a:pP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vnější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příčiny </a:t>
            </a: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Schreiber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(1992, s. 12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): stres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jako „jakýkoli vliv životního prostředí (fyzikální, chemický, sociální, politický), který ohrožuje zdraví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“</a:t>
            </a:r>
          </a:p>
          <a:p>
            <a:pPr marL="285750" indent="-285750" algn="just">
              <a:buFontTx/>
              <a:buChar char="-"/>
            </a:pP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2) stres </a:t>
            </a:r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jako 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reakce </a:t>
            </a:r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na </a:t>
            </a:r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stresor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</a:t>
            </a:r>
          </a:p>
          <a:p>
            <a:pPr marL="285750" indent="-285750" algn="just">
              <a:buFontTx/>
              <a:buChar char="-"/>
            </a:pP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stav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který vzniká v důsledku působení zátěžových faktorů, a to jako komplexní odpověď zahrnující fyzické i psychické projevy </a:t>
            </a: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endParaRPr lang="cs-CZ" sz="2000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algn="just"/>
            <a:r>
              <a:rPr lang="cs-CZ" sz="2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3) stres jako vzájemná interakce </a:t>
            </a:r>
            <a:r>
              <a:rPr lang="cs-CZ" sz="20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mezi prostředím a jedincem </a:t>
            </a:r>
            <a:endParaRPr lang="cs-CZ" sz="2000" b="1" dirty="0" smtClean="0">
              <a:solidFill>
                <a:schemeClr val="tx1">
                  <a:lumMod val="65000"/>
                  <a:lumOff val="35000"/>
                </a:schemeClr>
              </a:solidFill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  <a:p>
            <a:pPr marL="285750" indent="-285750" algn="just">
              <a:buFontTx/>
              <a:buChar char="-"/>
            </a:pP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potřeba adaptace</a:t>
            </a:r>
          </a:p>
          <a:p>
            <a:pPr marL="285750" indent="-285750" algn="just">
              <a:buFontTx/>
              <a:buChar char="-"/>
            </a:pP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důsledek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nesouladu mezi vnějšími požadavky a možnostmi 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jedince 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(</a:t>
            </a:r>
            <a:r>
              <a:rPr lang="cs-CZ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Lazarus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 &amp; </a:t>
            </a:r>
            <a:r>
              <a:rPr lang="cs-CZ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Folkman</a:t>
            </a: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, 1984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)</a:t>
            </a:r>
          </a:p>
          <a:p>
            <a:pPr marL="285750" indent="-285750" algn="just">
              <a:buFontTx/>
              <a:buChar char="-"/>
            </a:pPr>
            <a:r>
              <a:rPr lang="cs-CZ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t</a:t>
            </a:r>
            <a:r>
              <a:rPr lang="cs-CZ" sz="2000" dirty="0" smtClean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anose="020B0604020202020204" pitchFamily="34" charset="0"/>
                <a:ea typeface="Calibri" panose="020F0502020204030204" pitchFamily="34" charset="0"/>
                <a:cs typeface="Arial" panose="020B0604020202020204" pitchFamily="34" charset="0"/>
              </a:rPr>
              <a:t>ransakční pojetí </a:t>
            </a:r>
            <a:endParaRPr lang="cs-CZ" sz="2000" dirty="0">
              <a:solidFill>
                <a:schemeClr val="tx1">
                  <a:lumMod val="65000"/>
                  <a:lumOff val="35000"/>
                </a:schemeClr>
              </a:solidFill>
              <a:effectLst/>
              <a:latin typeface="Arial" panose="020B0604020202020204" pitchFamily="34" charset="0"/>
              <a:ea typeface="Calibri" panose="020F050202020403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80733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750">
        <p14:flip dir="r"/>
      </p:transition>
    </mc:Choice>
    <mc:Fallback xmlns="">
      <p:transition spd="slow">
        <p:fade/>
      </p:transition>
    </mc:Fallback>
  </mc:AlternateContent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10100</TotalTime>
  <Words>767</Words>
  <Application>Microsoft Office PowerPoint</Application>
  <PresentationFormat>Předvádění na obrazovce (4:3)</PresentationFormat>
  <Paragraphs>167</Paragraphs>
  <Slides>17</Slides>
  <Notes>4</Notes>
  <HiddenSlides>0</HiddenSlides>
  <MMClips>0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17</vt:i4>
      </vt:variant>
    </vt:vector>
  </HeadingPairs>
  <TitlesOfParts>
    <vt:vector size="22" baseType="lpstr">
      <vt:lpstr>Arial</vt:lpstr>
      <vt:lpstr>Calibri</vt:lpstr>
      <vt:lpstr>Roboto Condensed</vt:lpstr>
      <vt:lpstr>Wingdings</vt:lpstr>
      <vt:lpstr>Motiv sady Office</vt:lpstr>
      <vt:lpstr>Pracovní stres Strategie zvládání stresu  Syndrom vyhoření  Prevence syndromu vyhoření  Well-being  </vt:lpstr>
      <vt:lpstr>Prezentace aplikace PowerPoint</vt:lpstr>
      <vt:lpstr>V posledním měsíci…  … byl/a jste ve stresu?   … jaké situace ve vás vyvolaly stres?   … jak jste poznal/a, že jste ve stresu? </vt:lpstr>
      <vt:lpstr>Co je stres? </vt:lpstr>
      <vt:lpstr>Co je stres? </vt:lpstr>
      <vt:lpstr> PROJEVY STRESU</vt:lpstr>
      <vt:lpstr> ADAPTAČNÍ SYNDROM (Hans Selye)</vt:lpstr>
      <vt:lpstr>Je stres vždy špatný? </vt:lpstr>
      <vt:lpstr>Pojetí stresu v psychologii </vt:lpstr>
      <vt:lpstr>Prezentace aplikace PowerPoint</vt:lpstr>
      <vt:lpstr>Prezentace aplikace PowerPoint</vt:lpstr>
      <vt:lpstr>Prezentace aplikace PowerPoint</vt:lpstr>
      <vt:lpstr>Stresory v učitelství </vt:lpstr>
      <vt:lpstr>Stres v učitelských výpovědích</vt:lpstr>
      <vt:lpstr>Literatura a zdroje</vt:lpstr>
      <vt:lpstr>Prezentace aplikace PowerPoint</vt:lpstr>
      <vt:lpstr>Děkuji za pozornost!  Hodně síly v odolávání  syndromu vyhoření.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Self-efficacy a syndrom vyhoření u vyučujících ZŠ</dc:title>
  <dc:creator>Petra Topková</dc:creator>
  <cp:lastModifiedBy>Petr Pavlik</cp:lastModifiedBy>
  <cp:revision>154</cp:revision>
  <dcterms:created xsi:type="dcterms:W3CDTF">2015-10-18T22:20:14Z</dcterms:created>
  <dcterms:modified xsi:type="dcterms:W3CDTF">2019-11-28T20:14:03Z</dcterms:modified>
</cp:coreProperties>
</file>