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28" r:id="rId3"/>
    <p:sldId id="267" r:id="rId4"/>
    <p:sldId id="268" r:id="rId5"/>
    <p:sldId id="269" r:id="rId6"/>
    <p:sldId id="329" r:id="rId7"/>
    <p:sldId id="270" r:id="rId8"/>
    <p:sldId id="271" r:id="rId9"/>
    <p:sldId id="272" r:id="rId10"/>
    <p:sldId id="330" r:id="rId11"/>
    <p:sldId id="274" r:id="rId12"/>
    <p:sldId id="275" r:id="rId13"/>
    <p:sldId id="32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000"/>
  </p:normalViewPr>
  <p:slideViewPr>
    <p:cSldViewPr snapToGrid="0">
      <p:cViewPr varScale="1">
        <p:scale>
          <a:sx n="86" d="100"/>
          <a:sy n="86" d="100"/>
        </p:scale>
        <p:origin x="1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3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425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 vícejazyčnosti se váže další typ jazykové situace, a to tzv. diglosie. Což je termín, se kterým přišel v 50. let americký lingvista Charles Ferguson.</a:t>
            </a:r>
          </a:p>
          <a:p>
            <a:r>
              <a:rPr lang="cs-CZ"/>
              <a:t>Jak slovo bilingvismus, tak slovo diglosie znamenají totéž – dvojjazyčnost, v prvním případě latinsky, v druhém řecky. Jaký je tedy rozdíl mezi těmito dvěma termíny?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07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 tato hierarchizace variet je založena na existence tzv. „</a:t>
            </a:r>
            <a:r>
              <a:rPr lang="cs-CZ" sz="1200"/>
              <a:t>vysoké“ tedy prestižní (H) a „nízké“ (L) tedy méně prestižní variety</a:t>
            </a:r>
          </a:p>
          <a:p>
            <a:r>
              <a:rPr lang="cs-CZ" sz="1200"/>
              <a:t>čím se tyto variety liší?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643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83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64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Nunito" panose="00000500000000000000" pitchFamily="2" charset="-18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/>
              <a:t>Kliknutím vložíte text.</a:t>
            </a:r>
          </a:p>
          <a:p>
            <a:pPr lvl="1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 marL="457200" indent="0">
              <a:buNone/>
              <a:defRPr>
                <a:latin typeface="Nunito" panose="00000500000000000000" pitchFamily="2" charset="-18"/>
                <a:cs typeface="Calibri" panose="020F050202020403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Nunito" panose="00000500000000000000" pitchFamily="2" charset="-18"/>
                <a:cs typeface="Calibri" panose="020F050202020403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Nunito" panose="00000500000000000000" pitchFamily="2" charset="-18"/>
                <a:cs typeface="Calibri" panose="020F050202020403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název základní součásti.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49" r:id="rId8"/>
    <p:sldLayoutId id="2147483660" r:id="rId9"/>
    <p:sldLayoutId id="2147483650" r:id="rId10"/>
    <p:sldLayoutId id="2147483661" r:id="rId11"/>
    <p:sldLayoutId id="2147483652" r:id="rId12"/>
    <p:sldLayoutId id="2147483653" r:id="rId13"/>
    <p:sldLayoutId id="2147483654" r:id="rId14"/>
    <p:sldLayoutId id="2147483655" r:id="rId15"/>
    <p:sldLayoutId id="2147483669" r:id="rId16"/>
    <p:sldLayoutId id="2147483670" r:id="rId17"/>
    <p:sldLayoutId id="2147483656" r:id="rId18"/>
    <p:sldLayoutId id="214748365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806" y="2743200"/>
            <a:ext cx="8437659" cy="2637519"/>
          </a:xfrm>
        </p:spPr>
        <p:txBody>
          <a:bodyPr lIns="91440" tIns="45720" rIns="91440" bIns="45720" anchor="t"/>
          <a:lstStyle/>
          <a:p>
            <a:r>
              <a:rPr lang="cs-CZ" dirty="0">
                <a:ea typeface="Tahoma"/>
                <a:cs typeface="Arial"/>
              </a:rPr>
              <a:t>Úvod do sociolingvistiky</a:t>
            </a:r>
            <a:br>
              <a:rPr lang="cs-CZ" dirty="0"/>
            </a:br>
            <a:br>
              <a:rPr lang="cs-CZ" dirty="0"/>
            </a:br>
            <a:r>
              <a:rPr lang="cs-CZ" dirty="0">
                <a:ea typeface="Tahoma"/>
                <a:cs typeface="Arial"/>
              </a:rPr>
              <a:t>hodina VI:	jazykový kontakt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4806" y="5567533"/>
            <a:ext cx="6218237" cy="974725"/>
          </a:xfrm>
        </p:spPr>
        <p:txBody>
          <a:bodyPr lIns="91440" tIns="45720" rIns="91440" bIns="45720" anchor="t"/>
          <a:lstStyle/>
          <a:p>
            <a:r>
              <a:rPr lang="cs-CZ">
                <a:cs typeface="Arial"/>
              </a:rPr>
              <a:t>21. </a:t>
            </a:r>
            <a:r>
              <a:rPr lang="cs-CZ" err="1">
                <a:cs typeface="Arial"/>
              </a:rPr>
              <a:t>březn</a:t>
            </a:r>
            <a:r>
              <a:rPr lang="cs-CZ" noProof="1">
                <a:cs typeface="Arial"/>
              </a:rPr>
              <a:t>a</a:t>
            </a:r>
            <a:r>
              <a:rPr lang="cs-CZ">
                <a:cs typeface="Arial"/>
              </a:rPr>
              <a:t> 2023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2"/>
    </mc:Choice>
    <mc:Fallback xmlns="">
      <p:transition spd="slow" advTm="63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Úkol: </a:t>
            </a:r>
            <a:r>
              <a:rPr lang="cs-CZ" dirty="0" err="1">
                <a:cs typeface="Arial"/>
              </a:rPr>
              <a:t>diglosie</a:t>
            </a:r>
            <a:r>
              <a:rPr lang="cs-CZ" dirty="0">
                <a:cs typeface="Arial"/>
              </a:rPr>
              <a:t> a ČR?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cs-CZ" sz="2400" dirty="0">
                <a:cs typeface="Arial"/>
              </a:rPr>
              <a:t>Rozdělte se do skupin (max. 3 osoby) podle toho, odkud pocházíte. Srovnejte svůj rodný dialekt se spisovnou češtinou a zkuste rozhodnout, zda na daném místě panuje </a:t>
            </a:r>
            <a:r>
              <a:rPr lang="cs-CZ" sz="2400" dirty="0" err="1">
                <a:cs typeface="Arial"/>
              </a:rPr>
              <a:t>diglosie</a:t>
            </a:r>
            <a:r>
              <a:rPr lang="cs-CZ" sz="2400" dirty="0">
                <a:cs typeface="Arial"/>
              </a:rPr>
              <a:t>. K určení specifických rysů vašeho dialektu vám může pomoct aplikace Mapka.</a:t>
            </a:r>
          </a:p>
          <a:p>
            <a:r>
              <a:rPr lang="cs-CZ" dirty="0">
                <a:cs typeface="Arial"/>
              </a:rPr>
              <a:t>kritéria</a:t>
            </a:r>
            <a:endParaRPr lang="cs-CZ" sz="3600" dirty="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literárnost (vysoká varieta je jazykem psané tradice)</a:t>
            </a:r>
            <a:endParaRPr lang="en-GB" dirty="0">
              <a:latin typeface="Gentium Plus"/>
              <a:cs typeface="Arial"/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osvojování (nízká varieta je mateřský jazyk, vysoká se osvojuje ve škole apod.)</a:t>
            </a:r>
            <a:endParaRPr lang="en-GB" dirty="0">
              <a:latin typeface="Gentium Plus"/>
              <a:cs typeface="Arial"/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standardizace (vysoká varieta kodifikována)</a:t>
            </a:r>
            <a:endParaRPr lang="en-GB" dirty="0">
              <a:latin typeface="Gentium Plus"/>
              <a:cs typeface="Arial"/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komplexita (vysoká varieta je komplexnější)</a:t>
            </a:r>
            <a:endParaRPr lang="en-GB" dirty="0">
              <a:latin typeface="Gentium Plus"/>
              <a:cs typeface="Arial"/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lexikon (homonyma lišící se pouze příslušností k té či oné varietě)</a:t>
            </a:r>
            <a:endParaRPr lang="en-GB" dirty="0">
              <a:latin typeface="Gentium Plus"/>
              <a:cs typeface="Arial"/>
            </a:endParaRP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fonologie (vysoká varieta může mít větší repertoár fonémů, nebo bez rozdílu)</a:t>
            </a:r>
          </a:p>
          <a:p>
            <a:pPr marL="914400" lvl="2" indent="0">
              <a:buNone/>
            </a:pPr>
            <a:r>
              <a:rPr lang="cs-CZ" sz="1200" dirty="0"/>
              <a:t>	</a:t>
            </a:r>
            <a:endParaRPr lang="en-GB" sz="1200" dirty="0"/>
          </a:p>
          <a:p>
            <a:pPr marL="0" indent="0">
              <a:buNone/>
            </a:pPr>
            <a:endParaRPr lang="en-GB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3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459"/>
    </mc:Choice>
    <mc:Fallback xmlns="">
      <p:transition spd="slow" advTm="18145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diglosie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/>
              <a:t>Příklady:</a:t>
            </a:r>
          </a:p>
          <a:p>
            <a:r>
              <a:rPr lang="cs-CZ" sz="2000"/>
              <a:t>Klasická </a:t>
            </a:r>
            <a:r>
              <a:rPr lang="cs-CZ" sz="2000" err="1"/>
              <a:t>diglosie</a:t>
            </a:r>
            <a:r>
              <a:rPr lang="cs-CZ" sz="2000"/>
              <a:t> – H a L variety v rámci národního jazyka: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Řecko: </a:t>
            </a:r>
            <a:r>
              <a:rPr lang="cs-CZ" sz="1800" err="1"/>
              <a:t>katharevusa</a:t>
            </a:r>
            <a:r>
              <a:rPr lang="cs-CZ" sz="1800"/>
              <a:t> vs. </a:t>
            </a:r>
            <a:r>
              <a:rPr lang="cs-CZ" sz="1800" err="1"/>
              <a:t>démotiké</a:t>
            </a:r>
            <a:endParaRPr lang="cs-CZ" sz="1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Švýcarsko: </a:t>
            </a:r>
            <a:r>
              <a:rPr lang="cs-CZ" sz="1800" err="1"/>
              <a:t>Hochdeutsch</a:t>
            </a:r>
            <a:r>
              <a:rPr lang="cs-CZ" sz="1800"/>
              <a:t> vs. </a:t>
            </a:r>
            <a:r>
              <a:rPr lang="cs-CZ" sz="1800" err="1"/>
              <a:t>Schwiizerdütsch</a:t>
            </a:r>
            <a:endParaRPr lang="cs-CZ" sz="1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ČR: spisovná vs. obecná čeština (? – záleží na úhlu pohledu… zahraniční lingvisté se spíše kloní k </a:t>
            </a:r>
            <a:r>
              <a:rPr lang="cs-CZ" sz="1800" err="1"/>
              <a:t>diglosii</a:t>
            </a:r>
            <a:r>
              <a:rPr lang="cs-CZ" sz="1800"/>
              <a:t>, domácí spíše 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Arabské země: místní dialekt arabštiny vs. standardní arabština</a:t>
            </a:r>
          </a:p>
          <a:p>
            <a:r>
              <a:rPr lang="cs-CZ" sz="2000" err="1"/>
              <a:t>Diglosie</a:t>
            </a:r>
            <a:r>
              <a:rPr lang="cs-CZ" sz="2000"/>
              <a:t> – 2 jazyky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Kanada: angličtina a quebecká francouzština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Paraguay: španělština a guaraní 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Haiti: haitská kreolština a francouzština</a:t>
            </a:r>
            <a:endParaRPr lang="cs-CZ" sz="20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…</a:t>
            </a:r>
            <a:endParaRPr lang="en-GB" sz="1800"/>
          </a:p>
          <a:p>
            <a:pPr marL="0" indent="0">
              <a:buNone/>
            </a:pPr>
            <a:endParaRPr lang="en-GB" sz="2000"/>
          </a:p>
          <a:p>
            <a:endParaRPr lang="cs-CZ"/>
          </a:p>
          <a:p>
            <a:endParaRPr lang="cs-CZ"/>
          </a:p>
          <a:p>
            <a:endParaRPr lang="cs-CZ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212"/>
    </mc:Choice>
    <mc:Fallback xmlns="">
      <p:transition spd="slow" advTm="10021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diglosie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Příklady:</a:t>
            </a:r>
          </a:p>
          <a:p>
            <a:r>
              <a:rPr lang="cs-CZ" sz="2000"/>
              <a:t>Klasická </a:t>
            </a:r>
            <a:r>
              <a:rPr lang="cs-CZ" sz="2000" err="1"/>
              <a:t>diglosie</a:t>
            </a:r>
            <a:r>
              <a:rPr lang="cs-CZ" sz="2000"/>
              <a:t> – H a L variety v rámci národního jazyka: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Řecko: </a:t>
            </a:r>
            <a:r>
              <a:rPr lang="cs-CZ" sz="1800" err="1"/>
              <a:t>katharevusa</a:t>
            </a:r>
            <a:r>
              <a:rPr lang="cs-CZ" sz="1800"/>
              <a:t> vs. </a:t>
            </a:r>
            <a:r>
              <a:rPr lang="cs-CZ" sz="1800" err="1"/>
              <a:t>démotiké</a:t>
            </a:r>
            <a:endParaRPr lang="cs-CZ" sz="1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Švýcarsko: </a:t>
            </a:r>
            <a:r>
              <a:rPr lang="cs-CZ" sz="1800" err="1"/>
              <a:t>Hochdeutsch</a:t>
            </a:r>
            <a:r>
              <a:rPr lang="cs-CZ" sz="1800"/>
              <a:t> vs. </a:t>
            </a:r>
            <a:r>
              <a:rPr lang="cs-CZ" sz="1800" err="1"/>
              <a:t>Schwiizerdütsch</a:t>
            </a:r>
            <a:endParaRPr lang="cs-CZ" sz="1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ČR: spisovná vs. obecná čeština (? – záleží na úhlu pohledu… zahraniční lingvisté se spíše kloní k </a:t>
            </a:r>
            <a:r>
              <a:rPr lang="cs-CZ" sz="1800" err="1"/>
              <a:t>diglosii</a:t>
            </a:r>
            <a:r>
              <a:rPr lang="cs-CZ" sz="1800"/>
              <a:t>, domácí spíše 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Arabské země: místní dialekt arabštiny vs. standardní arabština</a:t>
            </a:r>
          </a:p>
          <a:p>
            <a:r>
              <a:rPr lang="cs-CZ" sz="2000" err="1"/>
              <a:t>Diglosie</a:t>
            </a:r>
            <a:r>
              <a:rPr lang="cs-CZ" sz="2000"/>
              <a:t> – 2 jazyky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Kanada: angličtina a quebecká francouzština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Paraguay: španělština a guaraní 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Haiti: haitská kreolština a francouzština</a:t>
            </a:r>
            <a:endParaRPr lang="cs-CZ" sz="20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ASL vs. znakovaná angličtina (</a:t>
            </a:r>
            <a:r>
              <a:rPr lang="cs-CZ" sz="1800" err="1"/>
              <a:t>Stokoe</a:t>
            </a:r>
            <a:r>
              <a:rPr lang="cs-CZ" sz="1800"/>
              <a:t>, 1969) – analogická situace v mnoha dalších nesl. komunitách</a:t>
            </a:r>
            <a:endParaRPr lang="en-GB" sz="1800"/>
          </a:p>
          <a:p>
            <a:pPr marL="0" indent="0">
              <a:buNone/>
            </a:pPr>
            <a:endParaRPr lang="en-GB" sz="2000"/>
          </a:p>
          <a:p>
            <a:endParaRPr lang="cs-CZ"/>
          </a:p>
          <a:p>
            <a:endParaRPr lang="cs-CZ"/>
          </a:p>
          <a:p>
            <a:endParaRPr lang="cs-CZ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0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179"/>
    </mc:Choice>
    <mc:Fallback xmlns="">
      <p:transition spd="slow" advTm="7817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AA8B1-9695-4417-BA79-4F59788C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091"/>
            <a:ext cx="10515600" cy="1325563"/>
          </a:xfrm>
        </p:spPr>
        <p:txBody>
          <a:bodyPr lIns="91440" tIns="45720" rIns="91440" bIns="45720" anchor="t"/>
          <a:lstStyle/>
          <a:p>
            <a:pPr algn="ctr"/>
            <a:r>
              <a:rPr lang="cs-CZ" sz="8800" i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Konec</a:t>
            </a:r>
            <a:br>
              <a:rPr lang="cs-CZ" sz="8800" i="1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br>
              <a:rPr lang="cs-CZ" sz="8800" i="1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endParaRPr lang="cs-CZ" sz="1200">
              <a:solidFill>
                <a:srgbClr val="000000"/>
              </a:solidFill>
              <a:latin typeface="Gentium Book Plus" panose="02000503060000020004" pitchFamily="2" charset="0"/>
              <a:ea typeface="Gentium Book Plus" panose="02000503060000020004" pitchFamily="2" charset="0"/>
              <a:cs typeface="Gentium Book Plus" panose="02000503060000020004" pitchFamily="2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16CED72-4C89-79E7-B21D-DB1549C1633E}"/>
              </a:ext>
            </a:extLst>
          </p:cNvPr>
          <p:cNvSpPr txBox="1">
            <a:spLocks/>
          </p:cNvSpPr>
          <p:nvPr/>
        </p:nvSpPr>
        <p:spPr>
          <a:xfrm>
            <a:off x="838200" y="4648127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ntium Plus" panose="0200050306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/>
            <a:r>
              <a:rPr lang="en-GB" sz="1800" dirty="0">
                <a:solidFill>
                  <a:schemeClr val="bg1"/>
                </a:solidFill>
              </a:rPr>
              <a:t>Ferguson, C. A. (1959). Diglossia. </a:t>
            </a:r>
            <a:r>
              <a:rPr lang="en-GB" sz="1800" i="1" dirty="0">
                <a:solidFill>
                  <a:schemeClr val="bg1"/>
                </a:solidFill>
              </a:rPr>
              <a:t>word</a:t>
            </a:r>
            <a:r>
              <a:rPr lang="en-GB" sz="1800" dirty="0">
                <a:solidFill>
                  <a:schemeClr val="bg1"/>
                </a:solidFill>
              </a:rPr>
              <a:t>, </a:t>
            </a:r>
            <a:r>
              <a:rPr lang="en-GB" sz="1800" i="1" dirty="0">
                <a:solidFill>
                  <a:schemeClr val="bg1"/>
                </a:solidFill>
              </a:rPr>
              <a:t>15</a:t>
            </a:r>
            <a:r>
              <a:rPr lang="en-GB" sz="1800" dirty="0">
                <a:solidFill>
                  <a:schemeClr val="bg1"/>
                </a:solidFill>
              </a:rPr>
              <a:t>(2), 325-340.</a:t>
            </a:r>
          </a:p>
          <a:p>
            <a:r>
              <a:rPr lang="en-GB" sz="1800" dirty="0" err="1">
                <a:solidFill>
                  <a:schemeClr val="bg1"/>
                </a:solidFill>
              </a:rPr>
              <a:t>Stokoe</a:t>
            </a:r>
            <a:r>
              <a:rPr lang="en-GB" sz="1800" dirty="0">
                <a:solidFill>
                  <a:schemeClr val="bg1"/>
                </a:solidFill>
              </a:rPr>
              <a:t> Jr, W. C. (1969). Sign Language Diglossia.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 err="1">
                <a:solidFill>
                  <a:schemeClr val="bg1"/>
                </a:solidFill>
              </a:rPr>
              <a:t>Ethnologue</a:t>
            </a:r>
            <a:r>
              <a:rPr lang="en-GB" sz="1800" dirty="0">
                <a:solidFill>
                  <a:schemeClr val="bg1"/>
                </a:solidFill>
              </a:rPr>
              <a:t>: https://</a:t>
            </a:r>
            <a:r>
              <a:rPr lang="en-GB" sz="1800" dirty="0" err="1">
                <a:solidFill>
                  <a:schemeClr val="bg1"/>
                </a:solidFill>
              </a:rPr>
              <a:t>www.ethnologue.com</a:t>
            </a:r>
            <a:r>
              <a:rPr lang="en-GB" sz="1800" dirty="0">
                <a:solidFill>
                  <a:schemeClr val="bg1"/>
                </a:solidFill>
              </a:rPr>
              <a:t>/</a:t>
            </a:r>
          </a:p>
          <a:p>
            <a:pPr indent="-457200"/>
            <a:endParaRPr lang="cs-CZ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81"/>
    </mc:Choice>
    <mc:Fallback xmlns="">
      <p:transition spd="slow" advTm="483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E9BDE-AC25-5E15-211D-189EAF5D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>
                <a:cs typeface="Arial"/>
              </a:rPr>
              <a:t>opakování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9AECF-BCB5-5C43-F8A3-9A7F884B7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cs-CZ">
                <a:cs typeface="Arial"/>
              </a:rPr>
              <a:t>jazyková situace</a:t>
            </a:r>
          </a:p>
          <a:p>
            <a:r>
              <a:rPr lang="cs-CZ" err="1">
                <a:cs typeface="Arial"/>
              </a:rPr>
              <a:t>multilingvismus</a:t>
            </a:r>
            <a:endParaRPr lang="cs-CZ" err="1"/>
          </a:p>
        </p:txBody>
      </p:sp>
    </p:spTree>
    <p:extLst>
      <p:ext uri="{BB962C8B-B14F-4D97-AF65-F5344CB8AC3E}">
        <p14:creationId xmlns:p14="http://schemas.microsoft.com/office/powerpoint/2010/main" val="427897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C4DD3-4193-4133-B28C-0795B827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multilingvní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4794C-A1CF-40C5-8053-B4AD08744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situace 1: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celé společenství ovládá dva a více jazyků jazyky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př. Paraguay (španělština + guaraní), části bývalé britské Indie (hindština + angličtina), Gibraltar (angličtina + španělština)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× 2+ oficiální jazyky (např. Finsko [finština, švédština, </a:t>
            </a:r>
            <a:r>
              <a:rPr lang="cs-CZ" dirty="0" err="1">
                <a:solidFill>
                  <a:schemeClr val="bg2">
                    <a:lumMod val="90000"/>
                  </a:schemeClr>
                </a:solidFill>
              </a:rPr>
              <a:t>sámština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cs-CZ" dirty="0" err="1">
                <a:solidFill>
                  <a:schemeClr val="bg2">
                    <a:lumMod val="90000"/>
                  </a:schemeClr>
                </a:solidFill>
              </a:rPr>
              <a:t>FinSL</a:t>
            </a:r>
            <a:r>
              <a:rPr lang="cs-CZ" dirty="0"/>
              <a:t>] – společenský bilingvismus ne vždy odpovídá oficiálním jazykům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6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115"/>
    </mc:Choice>
    <mc:Fallback xmlns="">
      <p:transition spd="slow" advTm="18111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C4DD3-4193-4133-B28C-0795B827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multilingvní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4794C-A1CF-40C5-8053-B4AD08744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634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situace 2: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část společenství ovládá 2 jazyky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Gentium Plus" panose="02000503060000020004" pitchFamily="2" charset="0"/>
              </a:rPr>
              <a:t>Typ A: etnické minority – Švédové ve Finsku, Vietnamci v ČR, Romové na Slovensku, Rusové v Pobaltí,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Gentium Plus" panose="02000503060000020004" pitchFamily="2" charset="0"/>
              </a:rPr>
              <a:t>Typ B: majorita i minorita ovládá oba jazyky, ale jen na části území: jižní Slovensko (slovenština + maďarština), andské oblasti Peru (španělština + kečuánština), Kanada (francouzština + angličtina)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latin typeface="Gentium Plus" panose="02000503060000020004" pitchFamily="2" charset="0"/>
              </a:rPr>
              <a:t>Typ C: </a:t>
            </a:r>
            <a:r>
              <a:rPr lang="cs-CZ" dirty="0" err="1">
                <a:latin typeface="Gentium Plus" panose="02000503060000020004" pitchFamily="2" charset="0"/>
              </a:rPr>
              <a:t>monoetnická</a:t>
            </a:r>
            <a:r>
              <a:rPr lang="cs-CZ" dirty="0">
                <a:latin typeface="Gentium Plus" panose="02000503060000020004" pitchFamily="2" charset="0"/>
              </a:rPr>
              <a:t> společnost procházející jazykovou směnou – typicky starší generace ovládá 2 jazyky, mladší už jen 1 (př. Irsko: angličtina + irština)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81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673"/>
    </mc:Choice>
    <mc:Fallback xmlns="">
      <p:transition spd="slow" advTm="16667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C4DD3-4193-4133-B28C-0795B827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multilingvní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4794C-A1CF-40C5-8053-B4AD08744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634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situace 3: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 err="1"/>
              <a:t>monolingvně</a:t>
            </a:r>
            <a:r>
              <a:rPr lang="cs-CZ" dirty="0"/>
              <a:t>-bilingvní společnost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2 jazyky s oddělenými skupinami mluvčích (tj. společenský bilingvismus bez individuálního bilingvismu)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dříve poměrně rozšířený, dnes vzácný jev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cs-CZ" dirty="0"/>
              <a:t>př. Rusko v 19. století (francouzština vs. ruština), dnes (hypoteticky) jazyky např. izolovaných indiánských kmenů vs. </a:t>
            </a:r>
            <a:r>
              <a:rPr lang="cs-CZ" dirty="0" err="1"/>
              <a:t>portugalšina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5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02"/>
    </mc:Choice>
    <mc:Fallback xmlns="">
      <p:transition spd="slow" advTm="12760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22442-A1B9-EC87-C7B0-316813C5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úkol: </a:t>
            </a:r>
            <a:r>
              <a:rPr lang="cs-CZ" dirty="0" err="1">
                <a:cs typeface="Arial"/>
              </a:rPr>
              <a:t>multilingvní</a:t>
            </a:r>
            <a:r>
              <a:rPr lang="cs-CZ" dirty="0">
                <a:cs typeface="Arial"/>
              </a:rPr>
              <a:t> jazykové situace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48736-9DA6-0687-9F7B-47799854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cs-CZ" dirty="0">
                <a:cs typeface="Arial"/>
              </a:rPr>
              <a:t>Rozdělte se do tří skupin a každá si vyberte jednu z následujících zemí.</a:t>
            </a:r>
          </a:p>
          <a:p>
            <a:pPr lvl="1"/>
            <a:r>
              <a:rPr lang="cs-CZ" dirty="0">
                <a:cs typeface="Arial"/>
              </a:rPr>
              <a:t>a) Španělsko</a:t>
            </a:r>
          </a:p>
          <a:p>
            <a:pPr lvl="1"/>
            <a:r>
              <a:rPr lang="cs-CZ" dirty="0">
                <a:cs typeface="Arial"/>
              </a:rPr>
              <a:t>b) Nový Zéland</a:t>
            </a:r>
          </a:p>
          <a:p>
            <a:pPr lvl="1"/>
            <a:r>
              <a:rPr lang="cs-CZ" dirty="0">
                <a:cs typeface="Arial"/>
              </a:rPr>
              <a:t>c) Ghana</a:t>
            </a:r>
          </a:p>
          <a:p>
            <a:r>
              <a:rPr lang="cs-CZ" dirty="0">
                <a:cs typeface="Arial"/>
              </a:rPr>
              <a:t>Popište jazykovou situaci v dané zemi.</a:t>
            </a:r>
          </a:p>
          <a:p>
            <a:pPr lvl="1"/>
            <a:r>
              <a:rPr lang="cs-CZ" dirty="0">
                <a:cs typeface="Arial"/>
              </a:rPr>
              <a:t>jazyky: oficiální, majoritní, minoritní, etnické, lingua franca</a:t>
            </a:r>
          </a:p>
          <a:p>
            <a:pPr lvl="1"/>
            <a:r>
              <a:rPr lang="cs-CZ" dirty="0">
                <a:cs typeface="Arial"/>
              </a:rPr>
              <a:t>jazyky z hlediska osvojování</a:t>
            </a:r>
          </a:p>
          <a:p>
            <a:pPr lvl="1"/>
            <a:r>
              <a:rPr lang="cs-CZ" dirty="0">
                <a:cs typeface="Arial"/>
              </a:rPr>
              <a:t>typ </a:t>
            </a:r>
            <a:r>
              <a:rPr lang="cs-CZ" dirty="0" err="1">
                <a:cs typeface="Arial"/>
              </a:rPr>
              <a:t>multilingvní</a:t>
            </a:r>
            <a:r>
              <a:rPr lang="cs-CZ" dirty="0">
                <a:cs typeface="Arial"/>
              </a:rPr>
              <a:t> jazykové situace</a:t>
            </a:r>
          </a:p>
          <a:p>
            <a:r>
              <a:rPr lang="cs-CZ" dirty="0">
                <a:cs typeface="Arial"/>
              </a:rPr>
              <a:t>zdroje: </a:t>
            </a:r>
            <a:r>
              <a:rPr lang="cs-CZ" dirty="0" err="1">
                <a:cs typeface="Arial"/>
              </a:rPr>
              <a:t>Ethnologue</a:t>
            </a:r>
            <a:r>
              <a:rPr lang="cs-CZ" dirty="0">
                <a:cs typeface="Arial"/>
              </a:rPr>
              <a:t>, Wikipedia, další</a:t>
            </a:r>
          </a:p>
          <a:p>
            <a:pPr marL="0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37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diglosie</a:t>
            </a:r>
            <a:br>
              <a:rPr lang="cs-CZ"/>
            </a:br>
            <a:r>
              <a:rPr lang="cs-CZ" sz="3200"/>
              <a:t>(</a:t>
            </a:r>
            <a:r>
              <a:rPr lang="cs-CZ" sz="3200" err="1"/>
              <a:t>Ferguson</a:t>
            </a:r>
            <a:r>
              <a:rPr lang="cs-CZ" sz="3200"/>
              <a:t>, 1959)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…různé jazyky v multilingvních společnostech si však</a:t>
            </a:r>
            <a:br>
              <a:rPr lang="cs-CZ"/>
            </a:br>
            <a:r>
              <a:rPr lang="cs-CZ"/>
              <a:t>nemusejí být rovny z hlediska funkce a soc. prestiže:</a:t>
            </a:r>
          </a:p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cs-CZ" b="1"/>
              <a:t>bilingvismus</a:t>
            </a:r>
            <a:r>
              <a:rPr lang="cs-CZ"/>
              <a:t> vs. </a:t>
            </a:r>
            <a:r>
              <a:rPr lang="cs-CZ" b="1" err="1"/>
              <a:t>diglosie</a:t>
            </a:r>
            <a:endParaRPr lang="cs-CZ" b="1"/>
          </a:p>
          <a:p>
            <a:endParaRPr lang="cs-CZ"/>
          </a:p>
          <a:p>
            <a:endParaRPr lang="cs-CZ"/>
          </a:p>
          <a:p>
            <a:endParaRPr lang="cs-CZ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926C1C7-567A-4120-BC02-FC5F16745820}"/>
              </a:ext>
            </a:extLst>
          </p:cNvPr>
          <p:cNvCxnSpPr/>
          <p:nvPr/>
        </p:nvCxnSpPr>
        <p:spPr>
          <a:xfrm flipH="1">
            <a:off x="2949677" y="3785419"/>
            <a:ext cx="1789471" cy="717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F1F28474-058A-4404-AB7B-482911745FB3}"/>
              </a:ext>
            </a:extLst>
          </p:cNvPr>
          <p:cNvCxnSpPr>
            <a:cxnSpLocks/>
          </p:cNvCxnSpPr>
          <p:nvPr/>
        </p:nvCxnSpPr>
        <p:spPr>
          <a:xfrm>
            <a:off x="7624917" y="3785419"/>
            <a:ext cx="1056967" cy="80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1DAD24D8-218C-4208-9D61-F85B2AF7DCF3}"/>
              </a:ext>
            </a:extLst>
          </p:cNvPr>
          <p:cNvSpPr txBox="1"/>
          <p:nvPr/>
        </p:nvSpPr>
        <p:spPr>
          <a:xfrm>
            <a:off x="1465005" y="4621162"/>
            <a:ext cx="292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Gentium Plus" panose="02000503060000020004" pitchFamily="2" charset="0"/>
              </a:rPr>
              <a:t>Používání více jazyků v rámci jedné společnosti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FB056A7-DFA3-49AE-A201-D91F24265D55}"/>
              </a:ext>
            </a:extLst>
          </p:cNvPr>
          <p:cNvSpPr txBox="1"/>
          <p:nvPr/>
        </p:nvSpPr>
        <p:spPr>
          <a:xfrm>
            <a:off x="7506928" y="4626079"/>
            <a:ext cx="3672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Gentium Plus" panose="02000503060000020004" pitchFamily="2" charset="0"/>
              </a:rPr>
              <a:t>Hierarchizace variet národního jazyka (nebo i různých jazyků) v rámci jedné společnosti podle funkce a prestiže  </a:t>
            </a:r>
          </a:p>
        </p:txBody>
      </p:sp>
      <p:pic>
        <p:nvPicPr>
          <p:cNvPr id="11" name="Obrázek 10" descr="Obsah obrázku muž, osoba, vázanka, nošení&#10;&#10;Popis byl vytvořen automaticky">
            <a:extLst>
              <a:ext uri="{FF2B5EF4-FFF2-40B4-BE49-F238E27FC236}">
                <a16:creationId xmlns:a16="http://schemas.microsoft.com/office/drawing/2014/main" id="{CFFE6897-CB4D-401B-87F5-DADC350EA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0"/>
            <a:ext cx="1828800" cy="2730500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56483258-3D7F-4263-9329-46006F4910FE}"/>
              </a:ext>
            </a:extLst>
          </p:cNvPr>
          <p:cNvSpPr txBox="1"/>
          <p:nvPr/>
        </p:nvSpPr>
        <p:spPr>
          <a:xfrm>
            <a:off x="8071556" y="231504"/>
            <a:ext cx="229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>
                <a:latin typeface="Gentium Plus" panose="02000503060000020004" pitchFamily="2" charset="0"/>
              </a:rPr>
              <a:t>Charles A. Ferguson</a:t>
            </a:r>
          </a:p>
          <a:p>
            <a:r>
              <a:rPr lang="cs-CZ" i="1">
                <a:latin typeface="Gentium Plus" panose="02000503060000020004" pitchFamily="2" charset="0"/>
              </a:rPr>
              <a:t>1921–1988</a:t>
            </a:r>
          </a:p>
        </p:txBody>
      </p:sp>
    </p:spTree>
    <p:extLst>
      <p:ext uri="{BB962C8B-B14F-4D97-AF65-F5344CB8AC3E}">
        <p14:creationId xmlns:p14="http://schemas.microsoft.com/office/powerpoint/2010/main" val="67192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58"/>
    </mc:Choice>
    <mc:Fallback xmlns="">
      <p:transition spd="slow" advTm="5115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diglosie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hierarchizace variet (nebo i jazyků používaných ve vícejazyčných prostředích) na základě rozdílných funkcí a sociální prestiže</a:t>
            </a:r>
          </a:p>
          <a:p>
            <a:r>
              <a:rPr lang="cs-CZ" sz="2400"/>
              <a:t>„vysoká“ (H) a „nízká“ (L) varieta</a:t>
            </a:r>
          </a:p>
          <a:p>
            <a:r>
              <a:rPr lang="cs-CZ" sz="2400"/>
              <a:t>distinktivní rysy H a L:</a:t>
            </a:r>
            <a:endParaRPr lang="en-GB" sz="24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literárnost (vysoká varieta je jazykem psané tradice)</a:t>
            </a:r>
            <a:endParaRPr lang="en-GB" sz="20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osvojování (nízká varieta je mateřský jazyk, vysoká se osvojuje ve škole apod.)</a:t>
            </a:r>
            <a:endParaRPr lang="en-GB" sz="20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standardizace (vysoká varieta kodifikována)</a:t>
            </a:r>
            <a:endParaRPr lang="en-GB" sz="20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komplexita (vysoká varieta je komplexnější)</a:t>
            </a:r>
            <a:endParaRPr lang="en-GB" sz="20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lexikon (homonyma lišící se pouze příslušností k té či oné varietě)</a:t>
            </a:r>
            <a:endParaRPr lang="en-GB" sz="2000"/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cs-CZ" sz="2000"/>
              <a:t>fonologie (vysoká varieta může mít větší repertoár fonémů, nebo bez rozdílu)</a:t>
            </a:r>
          </a:p>
          <a:p>
            <a:pPr marL="0"/>
            <a:r>
              <a:rPr lang="cs-CZ" sz="2400" err="1"/>
              <a:t>diglosie</a:t>
            </a:r>
            <a:r>
              <a:rPr lang="cs-CZ" sz="2400"/>
              <a:t> je dále definována jako stabilní stav</a:t>
            </a:r>
            <a:endParaRPr lang="en-GB" sz="2400"/>
          </a:p>
          <a:p>
            <a:pPr marL="228600" lvl="1"/>
            <a:endParaRPr lang="en-GB" sz="2000"/>
          </a:p>
          <a:p>
            <a:endParaRPr lang="cs-CZ"/>
          </a:p>
          <a:p>
            <a:endParaRPr lang="cs-CZ"/>
          </a:p>
          <a:p>
            <a:endParaRPr lang="cs-CZ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05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13"/>
    </mc:Choice>
    <mc:Fallback xmlns="">
      <p:transition spd="slow" advTm="140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5746-87B5-4359-984B-9CD461E5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diglosie</a:t>
            </a:r>
            <a:br>
              <a:rPr lang="cs-CZ"/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FACC8-EC39-475F-84FE-C455575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cs-CZ" sz="2400">
                <a:cs typeface="Arial"/>
              </a:rPr>
              <a:t>Příklady:</a:t>
            </a:r>
            <a:endParaRPr lang="cs-CZ"/>
          </a:p>
          <a:p>
            <a:r>
              <a:rPr lang="cs-CZ" sz="2000">
                <a:cs typeface="Arial"/>
              </a:rPr>
              <a:t>Klasická </a:t>
            </a:r>
            <a:r>
              <a:rPr lang="cs-CZ" sz="2000" err="1">
                <a:cs typeface="Arial"/>
              </a:rPr>
              <a:t>diglosie</a:t>
            </a:r>
            <a:r>
              <a:rPr lang="cs-CZ" sz="2000">
                <a:cs typeface="Arial"/>
              </a:rPr>
              <a:t> – H a L variety v rámci národního jazyka:</a:t>
            </a:r>
            <a:endParaRPr lang="cs-CZ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cs typeface="Arial"/>
              </a:rPr>
              <a:t>Řecko: </a:t>
            </a:r>
            <a:r>
              <a:rPr lang="cs-CZ" sz="1800" err="1">
                <a:cs typeface="Arial"/>
              </a:rPr>
              <a:t>katharevusa</a:t>
            </a:r>
            <a:r>
              <a:rPr lang="cs-CZ" sz="1800">
                <a:cs typeface="Arial"/>
              </a:rPr>
              <a:t> vs. </a:t>
            </a:r>
            <a:r>
              <a:rPr lang="cs-CZ" sz="1800" err="1">
                <a:cs typeface="Arial"/>
              </a:rPr>
              <a:t>démotiké</a:t>
            </a:r>
            <a:endParaRPr lang="cs-CZ" sz="180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cs typeface="Arial"/>
              </a:rPr>
              <a:t>Švýcarsko: </a:t>
            </a:r>
            <a:r>
              <a:rPr lang="cs-CZ" sz="1800" err="1">
                <a:cs typeface="Arial"/>
              </a:rPr>
              <a:t>Hochdeutsch</a:t>
            </a:r>
            <a:r>
              <a:rPr lang="cs-CZ" sz="1800">
                <a:cs typeface="Arial"/>
              </a:rPr>
              <a:t> vs. </a:t>
            </a:r>
            <a:r>
              <a:rPr lang="cs-CZ" sz="1800" err="1">
                <a:cs typeface="Arial"/>
              </a:rPr>
              <a:t>Schwiizerdütsch</a:t>
            </a:r>
            <a:endParaRPr lang="cs-CZ" sz="1800"/>
          </a:p>
          <a:p>
            <a:pPr lvl="1"/>
            <a:r>
              <a:rPr lang="cs-CZ" sz="1200">
                <a:cs typeface="Arial"/>
              </a:rPr>
              <a:t>	</a:t>
            </a:r>
            <a:endParaRPr lang="en-GB" sz="1200">
              <a:latin typeface="Gentium Plus"/>
              <a:cs typeface="Arial"/>
            </a:endParaRPr>
          </a:p>
          <a:p>
            <a:pPr marL="0" indent="0">
              <a:buNone/>
            </a:pPr>
            <a:endParaRPr lang="en-GB" sz="2000"/>
          </a:p>
          <a:p>
            <a:endParaRPr lang="cs-CZ"/>
          </a:p>
          <a:p>
            <a:endParaRPr lang="cs-CZ"/>
          </a:p>
          <a:p>
            <a:endParaRPr lang="cs-CZ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cs-CZ" sz="1600" noProof="1">
              <a:solidFill>
                <a:srgbClr val="F2F2F2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4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459"/>
    </mc:Choice>
    <mc:Fallback xmlns="">
      <p:transition spd="slow" advTm="181459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256</TotalTime>
  <Words>963</Words>
  <Application>Microsoft Macintosh PowerPoint</Application>
  <PresentationFormat>Widescreen</PresentationFormat>
  <Paragraphs>133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Schoolbook</vt:lpstr>
      <vt:lpstr>Gentium Book Plus</vt:lpstr>
      <vt:lpstr>Gentium Plus</vt:lpstr>
      <vt:lpstr>Nunito</vt:lpstr>
      <vt:lpstr>Wingdings</vt:lpstr>
      <vt:lpstr>Motiv Office</vt:lpstr>
      <vt:lpstr>Úvod do sociolingvistiky  hodina VI: jazykový kontakt</vt:lpstr>
      <vt:lpstr>opakování</vt:lpstr>
      <vt:lpstr>multilingvní společnost</vt:lpstr>
      <vt:lpstr>multilingvní společnost</vt:lpstr>
      <vt:lpstr>multilingvní společnost</vt:lpstr>
      <vt:lpstr>úkol: multilingvní jazykové situace </vt:lpstr>
      <vt:lpstr>diglosie (Ferguson, 1959) </vt:lpstr>
      <vt:lpstr>diglosie  </vt:lpstr>
      <vt:lpstr>diglosie  </vt:lpstr>
      <vt:lpstr>Úkol: diglosie a ČR?</vt:lpstr>
      <vt:lpstr>diglosie  </vt:lpstr>
      <vt:lpstr>diglosie  </vt:lpstr>
      <vt:lpstr>Konec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PsyLing01</dc:title>
  <dc:creator>Jakub Jehlička</dc:creator>
  <cp:lastModifiedBy>Preininger, Mikuláš</cp:lastModifiedBy>
  <cp:revision>124</cp:revision>
  <dcterms:created xsi:type="dcterms:W3CDTF">2017-09-17T17:37:04Z</dcterms:created>
  <dcterms:modified xsi:type="dcterms:W3CDTF">2023-03-24T08:13:50Z</dcterms:modified>
</cp:coreProperties>
</file>