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328" r:id="rId3"/>
    <p:sldId id="267" r:id="rId4"/>
    <p:sldId id="268" r:id="rId5"/>
    <p:sldId id="269" r:id="rId6"/>
    <p:sldId id="329" r:id="rId7"/>
    <p:sldId id="270" r:id="rId8"/>
    <p:sldId id="271" r:id="rId9"/>
    <p:sldId id="272" r:id="rId10"/>
    <p:sldId id="330" r:id="rId11"/>
    <p:sldId id="274" r:id="rId12"/>
    <p:sldId id="275" r:id="rId13"/>
    <p:sldId id="327" r:id="rId1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2D40"/>
    <a:srgbClr val="D22C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0A15C55-8517-42AA-B614-E9B94910E393}" styleName="Střední styl 2 – zvýraznění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Tmavý styl 2 – zvýraznění 5/zvýraznění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7CE84F3-28C3-443E-9E96-99CF82512B78}" styleName="Tmavý styl 1 – zvýraznění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82000"/>
  </p:normalViewPr>
  <p:slideViewPr>
    <p:cSldViewPr snapToGrid="0">
      <p:cViewPr varScale="1">
        <p:scale>
          <a:sx n="86" d="100"/>
          <a:sy n="86" d="100"/>
        </p:scale>
        <p:origin x="149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831DF7F-5B52-46CD-820F-1CE6CD7FD90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32F890D-32D6-4E2A-B6B9-74D5E366DC1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6F9EB6-9053-45F0-AED7-F50AF58B8EA0}" type="datetimeFigureOut">
              <a:rPr lang="en-GB" smtClean="0"/>
              <a:t>24/03/2023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BAE0FB-FA3D-4133-96EB-B11DD89622E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11A3E-1037-405F-9670-7B8644C73BB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958EFD-CC93-4BF6-8593-B704348261F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72113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8EF687-8659-44A5-B987-DB47E3AA8D81}" type="datetimeFigureOut">
              <a:rPr lang="cs-CZ" smtClean="0"/>
              <a:t>24.03.2023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DBC47E-BD00-42F4-B95C-2B987241CB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49090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51333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336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54259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99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K vícejazyčnosti se váže další typ jazykové situace, a to tzv. diglosie. Což je termín, se kterým přišel v 50. let americký lingvista Charles Ferguson.</a:t>
            </a:r>
          </a:p>
          <a:p>
            <a:r>
              <a:rPr lang="cs-CZ"/>
              <a:t>Jak slovo bilingvismus, tak slovo diglosie znamenají totéž – dvojjazyčnost, v prvním případě latinsky, v druhém řecky. Jaký je tedy rozdíl mezi těmito dvěma termíny?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2071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A tato hierarchizace variet je založena na existence tzv. „</a:t>
            </a:r>
            <a:r>
              <a:rPr lang="cs-CZ" sz="1200"/>
              <a:t>vysoké“ tedy prestižní (H) a „nízké“ (L) tedy méně prestižní variety</a:t>
            </a:r>
          </a:p>
          <a:p>
            <a:r>
              <a:rPr lang="cs-CZ" sz="1200"/>
              <a:t>čím se tyto variety liší?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06439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42839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6771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6DBC47E-BD00-42F4-B95C-2B987241CB05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2643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Nunito" panose="00000500000000000000" pitchFamily="2" charset="-18"/>
                <a:ea typeface="Tahoma" panose="020B0604030504040204" pitchFamily="34" charset="0"/>
                <a:cs typeface="Calibri" panose="020F050202020403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7" y="4987429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pPr lvl="0"/>
            <a:r>
              <a:rPr lang="cs-CZ" dirty="0"/>
              <a:t>Kliknutím vložíte název základní součásti.</a:t>
            </a:r>
          </a:p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2pPr>
          </a:lstStyle>
          <a:p>
            <a:pPr lvl="0"/>
            <a:r>
              <a:rPr lang="cs-CZ"/>
              <a:t>Kliknutím vložíte text.</a:t>
            </a:r>
          </a:p>
          <a:p>
            <a:pPr lvl="1"/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41474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Nunito" panose="00000500000000000000" pitchFamily="2" charset="-18"/>
                <a:cs typeface="Calibri" panose="020F050202020403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Nunito" panose="00000500000000000000" pitchFamily="2" charset="-18"/>
                <a:cs typeface="Calibri" panose="020F050202020403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Nunito" panose="00000500000000000000" pitchFamily="2" charset="-18"/>
                <a:cs typeface="Calibri" panose="020F050202020403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356F0D-8BFD-494A-8220-002D1C5E335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E0BA097-ED2B-4036-B097-8C187A6622E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067300" y="457200"/>
            <a:ext cx="6172200" cy="5411788"/>
          </a:xfrm>
          <a:prstGeom prst="rect">
            <a:avLst/>
          </a:prstGeom>
        </p:spPr>
        <p:txBody>
          <a:bodyPr/>
          <a:lstStyle>
            <a:lvl1pPr marL="457200" indent="-457200">
              <a:buClr>
                <a:srgbClr val="D22D40"/>
              </a:buClr>
              <a:buFont typeface="Wingdings" panose="05000000000000000000" pitchFamily="2" charset="2"/>
              <a:buChar char="§"/>
              <a:defRPr sz="320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vložíte text.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C587ECA-5355-4449-8467-B73118C0A2B9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7051C28-CB18-4E15-84A8-0937D20E8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08677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555FAB65-B0A7-4575-8846-11158687D38E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2881948" y="30924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Gentium Plus" panose="02000503060000020004" pitchFamily="2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vložíte obrázek.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224AE90-7605-4DC5-9CC0-F95158D6C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text 4">
            <a:extLst>
              <a:ext uri="{FF2B5EF4-FFF2-40B4-BE49-F238E27FC236}">
                <a16:creationId xmlns:a16="http://schemas.microsoft.com/office/drawing/2014/main" id="{276D1917-8BCB-4A56-9BA7-03075193B53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81948" y="5298620"/>
            <a:ext cx="6172200" cy="56878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Clr>
                <a:srgbClr val="D22C40"/>
              </a:buClr>
              <a:buFont typeface="Wingdings" panose="05000000000000000000" pitchFamily="2" charset="2"/>
              <a:buNone/>
              <a:defRPr sz="1800">
                <a:solidFill>
                  <a:schemeClr val="tx1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2618544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2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7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7" y="3906326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pPr lvl="0"/>
            <a:r>
              <a:rPr lang="cs-CZ" dirty="0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3586122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4D34E2D-EE31-4DC0-9247-4DBF2ED796C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ln>
            <a:noFill/>
          </a:ln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Nunito" panose="00000500000000000000" pitchFamily="2" charset="-18"/>
                <a:cs typeface="Calibri" panose="020F0502020204030204" pitchFamily="34" charset="0"/>
              </a:defRPr>
            </a:lvl1pPr>
            <a:lvl2pPr marL="457200" indent="0">
              <a:buNone/>
              <a:defRPr>
                <a:latin typeface="Nunito" panose="00000500000000000000" pitchFamily="2" charset="-18"/>
                <a:cs typeface="Calibri" panose="020F0502020204030204" pitchFamily="34" charset="0"/>
              </a:defRPr>
            </a:lvl2pPr>
          </a:lstStyle>
          <a:p>
            <a:pPr lvl="0"/>
            <a:r>
              <a:rPr lang="cs-CZ" dirty="0"/>
              <a:t>Kliknutím vložíte text.</a:t>
            </a:r>
          </a:p>
          <a:p>
            <a:pPr lvl="1"/>
            <a:endParaRPr lang="cs-CZ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83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1DF5AC-44B8-4E3E-8B0A-4EDD76AF99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14A8E963-122F-4D71-8C04-B01D8F9A5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1" name="Přímá spojnice 10">
            <a:extLst>
              <a:ext uri="{FF2B5EF4-FFF2-40B4-BE49-F238E27FC236}">
                <a16:creationId xmlns:a16="http://schemas.microsoft.com/office/drawing/2014/main" id="{63CC5780-97A7-4892-810D-637664206204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36F267A-BE8F-4FE3-A8F2-A3A14D7F58D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8200" y="1836738"/>
            <a:ext cx="10515600" cy="43053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C40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</p:spTree>
    <p:extLst>
      <p:ext uri="{BB962C8B-B14F-4D97-AF65-F5344CB8AC3E}">
        <p14:creationId xmlns:p14="http://schemas.microsoft.com/office/powerpoint/2010/main" val="63724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602828-E203-4BCF-A5B0-CB2FC2EC16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DBEC2-CBC0-4C1C-88E7-DC2EDCA58E0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2F575050-708C-4714-B50C-D679D7CC414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2EA612F-A0C2-4C25-85F3-1AD024CA6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8" name="Přímá spojnice 7">
            <a:extLst>
              <a:ext uri="{FF2B5EF4-FFF2-40B4-BE49-F238E27FC236}">
                <a16:creationId xmlns:a16="http://schemas.microsoft.com/office/drawing/2014/main" id="{1F61B0A8-8F34-4579-959E-67B3416A9699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9909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E9FBEE-EED9-440B-B6A2-0370D421D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1493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BC1BE52-8A40-4C07-BD57-49A31749FCC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Nunito" panose="00000500000000000000" pitchFamily="2" charset="-18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9C8B1659-79F4-4765-8610-2F273D4750E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071A42BE-7C37-4E5F-A5C7-DE3988B8FE87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2800" b="0">
                <a:latin typeface="Nunito" panose="00000500000000000000" pitchFamily="2" charset="-18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3252F095-D907-45FC-9209-CE575CF9B532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>
              <a:buClr>
                <a:srgbClr val="D22D40"/>
              </a:buClr>
              <a:buFont typeface="Wingdings" panose="05000000000000000000" pitchFamily="2" charset="2"/>
              <a:buChar char="§"/>
              <a:defRPr sz="2400">
                <a:latin typeface="Nunito" panose="00000500000000000000" pitchFamily="2" charset="-18"/>
                <a:cs typeface="Calibri" panose="020F0502020204030204" pitchFamily="34" charset="0"/>
              </a:defRPr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cs-CZ" dirty="0"/>
              <a:t>Kliknutím vložíte text.</a:t>
            </a:r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3AF3188-F662-42FA-942C-C3BA18BE5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10" name="Přímá spojnice 9">
            <a:extLst>
              <a:ext uri="{FF2B5EF4-FFF2-40B4-BE49-F238E27FC236}">
                <a16:creationId xmlns:a16="http://schemas.microsoft.com/office/drawing/2014/main" id="{80D3BDEC-7BDF-49D8-818D-67B015274AAF}"/>
              </a:ext>
            </a:extLst>
          </p:cNvPr>
          <p:cNvCxnSpPr/>
          <p:nvPr userDrawn="1"/>
        </p:nvCxnSpPr>
        <p:spPr>
          <a:xfrm>
            <a:off x="838200" y="160686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90792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1B72C8-7D3F-4C74-90F8-8DA326D5DF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C40"/>
                </a:solidFill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r>
              <a:rPr lang="cs-CZ" dirty="0"/>
              <a:t>Kliknutím vložíte nadpis.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C5A6722-54AF-4AAD-A2E6-780E1205B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D22D40"/>
                </a:solidFill>
                <a:latin typeface="Nunito" panose="00000500000000000000" pitchFamily="2" charset="-18"/>
                <a:cs typeface="Calibri" panose="020F0502020204030204" pitchFamily="34" charset="0"/>
              </a:defRPr>
            </a:lvl1pPr>
          </a:lstStyle>
          <a:p>
            <a:fld id="{609E0D19-CE3D-446D-A820-F362435AD289}" type="slidenum">
              <a:rPr lang="cs-CZ" smtClean="0"/>
              <a:pPr/>
              <a:t>‹#›</a:t>
            </a:fld>
            <a:endParaRPr lang="cs-CZ" dirty="0"/>
          </a:p>
        </p:txBody>
      </p:sp>
      <p:cxnSp>
        <p:nvCxnSpPr>
          <p:cNvPr id="6" name="Přímá spojnice 5">
            <a:extLst>
              <a:ext uri="{FF2B5EF4-FFF2-40B4-BE49-F238E27FC236}">
                <a16:creationId xmlns:a16="http://schemas.microsoft.com/office/drawing/2014/main" id="{19713418-A7EB-478E-BEED-F2EBCA77CFFE}"/>
              </a:ext>
            </a:extLst>
          </p:cNvPr>
          <p:cNvCxnSpPr/>
          <p:nvPr userDrawn="1"/>
        </p:nvCxnSpPr>
        <p:spPr>
          <a:xfrm>
            <a:off x="838200" y="1751648"/>
            <a:ext cx="10515600" cy="0"/>
          </a:xfrm>
          <a:prstGeom prst="line">
            <a:avLst/>
          </a:prstGeom>
          <a:ln w="9525">
            <a:solidFill>
              <a:srgbClr val="D22D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8502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 -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35829"/>
            <a:ext cx="6408162" cy="1981120"/>
          </a:xfrm>
          <a:prstGeom prst="rect">
            <a:avLst/>
          </a:prstGeom>
        </p:spPr>
      </p:pic>
      <p:sp>
        <p:nvSpPr>
          <p:cNvPr id="9" name="Nadpis 8">
            <a:extLst>
              <a:ext uri="{FF2B5EF4-FFF2-40B4-BE49-F238E27FC236}">
                <a16:creationId xmlns:a16="http://schemas.microsoft.com/office/drawing/2014/main" id="{9C465973-12C9-4E7E-B3E7-339819B8DE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54807" y="3468467"/>
            <a:ext cx="6232376" cy="1518962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ea typeface="Tahoma" panose="020B060403050404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</a:p>
        </p:txBody>
      </p:sp>
      <p:sp>
        <p:nvSpPr>
          <p:cNvPr id="6" name="Zástupný symbol pro text 14">
            <a:extLst>
              <a:ext uri="{FF2B5EF4-FFF2-40B4-BE49-F238E27FC236}">
                <a16:creationId xmlns:a16="http://schemas.microsoft.com/office/drawing/2014/main" id="{6D621A1B-64B8-4E2C-9F7C-619F6D16DF8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54807" y="4987429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Kliknutím vložíte podnadpis.</a:t>
            </a:r>
          </a:p>
        </p:txBody>
      </p:sp>
      <p:sp>
        <p:nvSpPr>
          <p:cNvPr id="7" name="Zástupný symbol pro text 14">
            <a:extLst>
              <a:ext uri="{FF2B5EF4-FFF2-40B4-BE49-F238E27FC236}">
                <a16:creationId xmlns:a16="http://schemas.microsoft.com/office/drawing/2014/main" id="{3CBD455F-1540-428D-A023-C87A83F6C53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554806" y="2805732"/>
            <a:ext cx="6218237" cy="52144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D22D40"/>
                </a:solidFill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Kliknutím vložíte název základní součásti.</a:t>
            </a:r>
          </a:p>
          <a:p>
            <a:pPr lvl="0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894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Úvodní snímek -  bez základní sou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>
            <a:extLst>
              <a:ext uri="{FF2B5EF4-FFF2-40B4-BE49-F238E27FC236}">
                <a16:creationId xmlns:a16="http://schemas.microsoft.com/office/drawing/2014/main" id="{0551C6D1-EC0E-4BE1-8EEE-AD0BFE03FC5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23" y="450943"/>
            <a:ext cx="6408162" cy="1981120"/>
          </a:xfrm>
          <a:prstGeom prst="rect">
            <a:avLst/>
          </a:prstGeom>
        </p:spPr>
      </p:pic>
      <p:sp>
        <p:nvSpPr>
          <p:cNvPr id="10" name="Nadpis 9">
            <a:extLst>
              <a:ext uri="{FF2B5EF4-FFF2-40B4-BE49-F238E27FC236}">
                <a16:creationId xmlns:a16="http://schemas.microsoft.com/office/drawing/2014/main" id="{1FAEE400-C3C4-4524-978A-6626FFC80CE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30487" y="2962276"/>
            <a:ext cx="6218789" cy="778452"/>
          </a:xfrm>
          <a:prstGeom prst="rect">
            <a:avLst/>
          </a:prstGeom>
        </p:spPr>
        <p:txBody>
          <a:bodyPr/>
          <a:lstStyle>
            <a:lvl1pPr>
              <a:defRPr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vložíte nadpis.</a:t>
            </a:r>
          </a:p>
        </p:txBody>
      </p:sp>
      <p:sp>
        <p:nvSpPr>
          <p:cNvPr id="15" name="Zástupný symbol pro text 14">
            <a:extLst>
              <a:ext uri="{FF2B5EF4-FFF2-40B4-BE49-F238E27FC236}">
                <a16:creationId xmlns:a16="http://schemas.microsoft.com/office/drawing/2014/main" id="{6D164CCE-6D73-466D-BEB5-04B11A83900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30487" y="3906326"/>
            <a:ext cx="6218237" cy="9747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Gentium Plus" panose="02000503060000020004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cs-CZ"/>
              <a:t>Kliknutím vložíte podnadpis.</a:t>
            </a:r>
          </a:p>
        </p:txBody>
      </p:sp>
    </p:spTree>
    <p:extLst>
      <p:ext uri="{BB962C8B-B14F-4D97-AF65-F5344CB8AC3E}">
        <p14:creationId xmlns:p14="http://schemas.microsoft.com/office/powerpoint/2010/main" val="358612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022149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49" r:id="rId8"/>
    <p:sldLayoutId id="2147483660" r:id="rId9"/>
    <p:sldLayoutId id="2147483650" r:id="rId10"/>
    <p:sldLayoutId id="2147483661" r:id="rId11"/>
    <p:sldLayoutId id="2147483652" r:id="rId12"/>
    <p:sldLayoutId id="2147483653" r:id="rId13"/>
    <p:sldLayoutId id="2147483654" r:id="rId14"/>
    <p:sldLayoutId id="2147483655" r:id="rId15"/>
    <p:sldLayoutId id="2147483669" r:id="rId16"/>
    <p:sldLayoutId id="2147483670" r:id="rId17"/>
    <p:sldLayoutId id="2147483656" r:id="rId18"/>
    <p:sldLayoutId id="2147483657" r:id="rId1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644E5260-5AD8-478A-B5F5-E1D82BA04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4806" y="2743200"/>
            <a:ext cx="8437659" cy="2637519"/>
          </a:xfrm>
        </p:spPr>
        <p:txBody>
          <a:bodyPr lIns="91440" tIns="45720" rIns="91440" bIns="45720" anchor="t"/>
          <a:lstStyle/>
          <a:p>
            <a:r>
              <a:rPr lang="cs-CZ" dirty="0">
                <a:ea typeface="Tahoma"/>
                <a:cs typeface="Arial"/>
              </a:rPr>
              <a:t>Úvod do sociolingvistiky</a:t>
            </a:r>
            <a:br>
              <a:rPr lang="cs-CZ" dirty="0"/>
            </a:br>
            <a:br>
              <a:rPr lang="cs-CZ" dirty="0"/>
            </a:br>
            <a:r>
              <a:rPr lang="cs-CZ" dirty="0">
                <a:ea typeface="Tahoma"/>
                <a:cs typeface="Arial"/>
              </a:rPr>
              <a:t>hodina VI:	jazykový kontakt</a:t>
            </a:r>
          </a:p>
        </p:txBody>
      </p:sp>
      <p:sp>
        <p:nvSpPr>
          <p:cNvPr id="10" name="Zástupný symbol pro text 9">
            <a:extLst>
              <a:ext uri="{FF2B5EF4-FFF2-40B4-BE49-F238E27FC236}">
                <a16:creationId xmlns:a16="http://schemas.microsoft.com/office/drawing/2014/main" id="{7E45BA4A-0F70-4A6D-AA8A-41F5B14EAA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554806" y="5567533"/>
            <a:ext cx="6218237" cy="974725"/>
          </a:xfrm>
        </p:spPr>
        <p:txBody>
          <a:bodyPr lIns="91440" tIns="45720" rIns="91440" bIns="45720" anchor="t"/>
          <a:lstStyle/>
          <a:p>
            <a:r>
              <a:rPr lang="cs-CZ">
                <a:cs typeface="Arial"/>
              </a:rPr>
              <a:t>21. </a:t>
            </a:r>
            <a:r>
              <a:rPr lang="cs-CZ" err="1">
                <a:cs typeface="Arial"/>
              </a:rPr>
              <a:t>březn</a:t>
            </a:r>
            <a:r>
              <a:rPr lang="cs-CZ" noProof="1">
                <a:cs typeface="Arial"/>
              </a:rPr>
              <a:t>a</a:t>
            </a:r>
            <a:r>
              <a:rPr lang="cs-CZ">
                <a:cs typeface="Arial"/>
              </a:rPr>
              <a:t> 2023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808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02"/>
    </mc:Choice>
    <mc:Fallback xmlns="">
      <p:transition spd="slow" advTm="630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45746-87B5-4359-984B-9CD461E5D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cs typeface="Arial"/>
              </a:rPr>
              <a:t>Úkol: </a:t>
            </a:r>
            <a:r>
              <a:rPr lang="cs-CZ" dirty="0" err="1">
                <a:cs typeface="Arial"/>
              </a:rPr>
              <a:t>diglosie</a:t>
            </a:r>
            <a:r>
              <a:rPr lang="cs-CZ" dirty="0">
                <a:cs typeface="Arial"/>
              </a:rPr>
              <a:t> a ČR?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5FACC8-EC39-475F-84FE-C45557574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r>
              <a:rPr lang="cs-CZ" sz="2400" dirty="0">
                <a:cs typeface="Arial"/>
              </a:rPr>
              <a:t>Rozdělte se do skupin (max. 3 osoby) podle toho, odkud pocházíte. Srovnejte svůj rodný dialekt se spisovnou češtinou a zkuste rozhodnout, zda na daném místě panuje </a:t>
            </a:r>
            <a:r>
              <a:rPr lang="cs-CZ" sz="2400" dirty="0" err="1">
                <a:cs typeface="Arial"/>
              </a:rPr>
              <a:t>diglosie</a:t>
            </a:r>
            <a:r>
              <a:rPr lang="cs-CZ" sz="2400" dirty="0">
                <a:cs typeface="Arial"/>
              </a:rPr>
              <a:t>. K určení specifických rysů vašeho dialektu vám může pomoct aplikace Mapka.</a:t>
            </a:r>
          </a:p>
          <a:p>
            <a:r>
              <a:rPr lang="cs-CZ" dirty="0">
                <a:cs typeface="Arial"/>
              </a:rPr>
              <a:t>kritéria</a:t>
            </a:r>
            <a:endParaRPr lang="cs-CZ" sz="3600" dirty="0"/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dirty="0">
                <a:cs typeface="Arial"/>
              </a:rPr>
              <a:t>literárnost (vysoká varieta je jazykem psané tradice)</a:t>
            </a:r>
            <a:endParaRPr lang="en-GB" dirty="0">
              <a:latin typeface="Gentium Plus"/>
              <a:cs typeface="Arial"/>
            </a:endParaRP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dirty="0">
                <a:cs typeface="Arial"/>
              </a:rPr>
              <a:t>osvojování (nízká varieta je mateřský jazyk, vysoká se osvojuje ve škole apod.)</a:t>
            </a:r>
            <a:endParaRPr lang="en-GB" dirty="0">
              <a:latin typeface="Gentium Plus"/>
              <a:cs typeface="Arial"/>
            </a:endParaRP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dirty="0">
                <a:cs typeface="Arial"/>
              </a:rPr>
              <a:t>standardizace (vysoká varieta kodifikována)</a:t>
            </a:r>
            <a:endParaRPr lang="en-GB" dirty="0">
              <a:latin typeface="Gentium Plus"/>
              <a:cs typeface="Arial"/>
            </a:endParaRP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dirty="0">
                <a:cs typeface="Arial"/>
              </a:rPr>
              <a:t>komplexita (vysoká varieta je komplexnější)</a:t>
            </a:r>
            <a:endParaRPr lang="en-GB" dirty="0">
              <a:latin typeface="Gentium Plus"/>
              <a:cs typeface="Arial"/>
            </a:endParaRP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dirty="0">
                <a:cs typeface="Arial"/>
              </a:rPr>
              <a:t>lexikon (homonyma lišící se pouze příslušností k té či oné varietě)</a:t>
            </a:r>
            <a:endParaRPr lang="en-GB" dirty="0">
              <a:latin typeface="Gentium Plus"/>
              <a:cs typeface="Arial"/>
            </a:endParaRPr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dirty="0">
                <a:cs typeface="Arial"/>
              </a:rPr>
              <a:t>fonologie (vysoká varieta může mít větší repertoár fonémů, nebo bez rozdílu)</a:t>
            </a:r>
          </a:p>
          <a:p>
            <a:pPr marL="914400" lvl="2" indent="0">
              <a:buNone/>
            </a:pPr>
            <a:r>
              <a:rPr lang="cs-CZ" sz="1200" dirty="0"/>
              <a:t>	</a:t>
            </a:r>
            <a:endParaRPr lang="en-GB" sz="1200" dirty="0"/>
          </a:p>
          <a:p>
            <a:pPr marL="0" indent="0">
              <a:buNone/>
            </a:pPr>
            <a:endParaRPr lang="en-GB" sz="2000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cs-CZ" sz="1600" noProof="1">
              <a:solidFill>
                <a:srgbClr val="F2F2F2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2301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1459"/>
    </mc:Choice>
    <mc:Fallback xmlns="">
      <p:transition spd="slow" advTm="18145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45746-87B5-4359-984B-9CD461E5D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diglosie</a:t>
            </a:r>
            <a:br>
              <a:rPr lang="cs-CZ"/>
            </a:br>
            <a:br>
              <a:rPr lang="cs-CZ"/>
            </a:b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5FACC8-EC39-475F-84FE-C45557574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400"/>
              <a:t>Příklady:</a:t>
            </a:r>
          </a:p>
          <a:p>
            <a:r>
              <a:rPr lang="cs-CZ" sz="2000"/>
              <a:t>Klasická </a:t>
            </a:r>
            <a:r>
              <a:rPr lang="cs-CZ" sz="2000" err="1"/>
              <a:t>diglosie</a:t>
            </a:r>
            <a:r>
              <a:rPr lang="cs-CZ" sz="2000"/>
              <a:t> – H a L variety v rámci národního jazyka: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Řecko: </a:t>
            </a:r>
            <a:r>
              <a:rPr lang="cs-CZ" sz="1800" err="1"/>
              <a:t>katharevusa</a:t>
            </a:r>
            <a:r>
              <a:rPr lang="cs-CZ" sz="1800"/>
              <a:t> vs. </a:t>
            </a:r>
            <a:r>
              <a:rPr lang="cs-CZ" sz="1800" err="1"/>
              <a:t>démotiké</a:t>
            </a:r>
            <a:endParaRPr lang="cs-CZ" sz="180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Švýcarsko: </a:t>
            </a:r>
            <a:r>
              <a:rPr lang="cs-CZ" sz="1800" err="1"/>
              <a:t>Hochdeutsch</a:t>
            </a:r>
            <a:r>
              <a:rPr lang="cs-CZ" sz="1800"/>
              <a:t> vs. </a:t>
            </a:r>
            <a:r>
              <a:rPr lang="cs-CZ" sz="1800" err="1"/>
              <a:t>Schwiizerdütsch</a:t>
            </a:r>
            <a:endParaRPr lang="cs-CZ" sz="180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ČR: spisovná vs. obecná čeština (? – záleží na úhlu pohledu… zahraniční lingvisté se spíše kloní k </a:t>
            </a:r>
            <a:r>
              <a:rPr lang="cs-CZ" sz="1800" err="1"/>
              <a:t>diglosii</a:t>
            </a:r>
            <a:r>
              <a:rPr lang="cs-CZ" sz="1800"/>
              <a:t>, domácí spíše ne)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Arabské země: místní dialekt arabštiny vs. standardní arabština</a:t>
            </a:r>
          </a:p>
          <a:p>
            <a:r>
              <a:rPr lang="cs-CZ" sz="2000" err="1"/>
              <a:t>Diglosie</a:t>
            </a:r>
            <a:r>
              <a:rPr lang="cs-CZ" sz="2000"/>
              <a:t> – 2 jazyky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Kanada: angličtina a quebecká francouzština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Paraguay: španělština a guaraní 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Haiti: haitská kreolština a francouzština</a:t>
            </a:r>
            <a:endParaRPr lang="cs-CZ" sz="200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…</a:t>
            </a:r>
            <a:endParaRPr lang="en-GB" sz="1800"/>
          </a:p>
          <a:p>
            <a:pPr marL="0" indent="0">
              <a:buNone/>
            </a:pPr>
            <a:endParaRPr lang="en-GB" sz="2000"/>
          </a:p>
          <a:p>
            <a:endParaRPr lang="cs-CZ"/>
          </a:p>
          <a:p>
            <a:endParaRPr lang="cs-CZ"/>
          </a:p>
          <a:p>
            <a:endParaRPr lang="cs-CZ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cs-CZ" sz="1600" noProof="1">
              <a:solidFill>
                <a:srgbClr val="F2F2F2"/>
              </a:solidFill>
            </a:endParaRP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9265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212"/>
    </mc:Choice>
    <mc:Fallback xmlns="">
      <p:transition spd="slow" advTm="100212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45746-87B5-4359-984B-9CD461E5D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diglosie</a:t>
            </a:r>
            <a:br>
              <a:rPr lang="cs-CZ"/>
            </a:br>
            <a:br>
              <a:rPr lang="cs-CZ"/>
            </a:b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5FACC8-EC39-475F-84FE-C45557574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/>
              <a:t>Příklady:</a:t>
            </a:r>
          </a:p>
          <a:p>
            <a:r>
              <a:rPr lang="cs-CZ" sz="2000"/>
              <a:t>Klasická </a:t>
            </a:r>
            <a:r>
              <a:rPr lang="cs-CZ" sz="2000" err="1"/>
              <a:t>diglosie</a:t>
            </a:r>
            <a:r>
              <a:rPr lang="cs-CZ" sz="2000"/>
              <a:t> – H a L variety v rámci národního jazyka: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Řecko: </a:t>
            </a:r>
            <a:r>
              <a:rPr lang="cs-CZ" sz="1800" err="1"/>
              <a:t>katharevusa</a:t>
            </a:r>
            <a:r>
              <a:rPr lang="cs-CZ" sz="1800"/>
              <a:t> vs. </a:t>
            </a:r>
            <a:r>
              <a:rPr lang="cs-CZ" sz="1800" err="1"/>
              <a:t>démotiké</a:t>
            </a:r>
            <a:endParaRPr lang="cs-CZ" sz="180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Švýcarsko: </a:t>
            </a:r>
            <a:r>
              <a:rPr lang="cs-CZ" sz="1800" err="1"/>
              <a:t>Hochdeutsch</a:t>
            </a:r>
            <a:r>
              <a:rPr lang="cs-CZ" sz="1800"/>
              <a:t> vs. </a:t>
            </a:r>
            <a:r>
              <a:rPr lang="cs-CZ" sz="1800" err="1"/>
              <a:t>Schwiizerdütsch</a:t>
            </a:r>
            <a:endParaRPr lang="cs-CZ" sz="180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ČR: spisovná vs. obecná čeština (? – záleží na úhlu pohledu… zahraniční lingvisté se spíše kloní k </a:t>
            </a:r>
            <a:r>
              <a:rPr lang="cs-CZ" sz="1800" err="1"/>
              <a:t>diglosii</a:t>
            </a:r>
            <a:r>
              <a:rPr lang="cs-CZ" sz="1800"/>
              <a:t>, domácí spíše ne)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Arabské země: místní dialekt arabštiny vs. standardní arabština</a:t>
            </a:r>
          </a:p>
          <a:p>
            <a:r>
              <a:rPr lang="cs-CZ" sz="2000" err="1"/>
              <a:t>Diglosie</a:t>
            </a:r>
            <a:r>
              <a:rPr lang="cs-CZ" sz="2000"/>
              <a:t> – 2 jazyky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Kanada: angličtina a quebecká francouzština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Paraguay: španělština a guaraní 	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Haiti: haitská kreolština a francouzština</a:t>
            </a:r>
            <a:endParaRPr lang="cs-CZ" sz="200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/>
              <a:t>ASL vs. znakovaná angličtina (</a:t>
            </a:r>
            <a:r>
              <a:rPr lang="cs-CZ" sz="1800" err="1"/>
              <a:t>Stokoe</a:t>
            </a:r>
            <a:r>
              <a:rPr lang="cs-CZ" sz="1800"/>
              <a:t>, 1969) – analogická situace v mnoha dalších nesl. komunitách</a:t>
            </a:r>
            <a:endParaRPr lang="en-GB" sz="1800"/>
          </a:p>
          <a:p>
            <a:pPr marL="0" indent="0">
              <a:buNone/>
            </a:pPr>
            <a:endParaRPr lang="en-GB" sz="2000"/>
          </a:p>
          <a:p>
            <a:endParaRPr lang="cs-CZ"/>
          </a:p>
          <a:p>
            <a:endParaRPr lang="cs-CZ"/>
          </a:p>
          <a:p>
            <a:endParaRPr lang="cs-CZ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cs-CZ" sz="1600" noProof="1">
              <a:solidFill>
                <a:srgbClr val="F2F2F2"/>
              </a:solidFill>
            </a:endParaRP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409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8179"/>
    </mc:Choice>
    <mc:Fallback xmlns="">
      <p:transition spd="slow" advTm="7817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C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0AA8B1-9695-4417-BA79-4F59788CDF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47091"/>
            <a:ext cx="10515600" cy="1325563"/>
          </a:xfrm>
        </p:spPr>
        <p:txBody>
          <a:bodyPr lIns="91440" tIns="45720" rIns="91440" bIns="45720" anchor="t"/>
          <a:lstStyle/>
          <a:p>
            <a:pPr algn="ctr"/>
            <a:r>
              <a:rPr lang="cs-CZ" sz="8800" i="1">
                <a:solidFill>
                  <a:schemeClr val="bg1"/>
                </a:solidFill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  <a:t>Konec</a:t>
            </a:r>
            <a:br>
              <a:rPr lang="cs-CZ" sz="8800" i="1"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</a:br>
            <a:br>
              <a:rPr lang="cs-CZ" sz="8800" i="1">
                <a:latin typeface="Gentium Book Plus" panose="02000503060000020004" pitchFamily="2" charset="0"/>
                <a:ea typeface="Gentium Book Plus" panose="02000503060000020004" pitchFamily="2" charset="0"/>
                <a:cs typeface="Gentium Book Plus" panose="02000503060000020004" pitchFamily="2" charset="0"/>
              </a:rPr>
            </a:br>
            <a:endParaRPr lang="cs-CZ" sz="1200">
              <a:solidFill>
                <a:srgbClr val="000000"/>
              </a:solidFill>
              <a:latin typeface="Gentium Book Plus" panose="02000503060000020004" pitchFamily="2" charset="0"/>
              <a:ea typeface="Gentium Book Plus" panose="02000503060000020004" pitchFamily="2" charset="0"/>
              <a:cs typeface="Gentium Book Plus" panose="02000503060000020004" pitchFamily="2" charset="0"/>
            </a:endParaRP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116CED72-4C89-79E7-B21D-DB1549C1633E}"/>
              </a:ext>
            </a:extLst>
          </p:cNvPr>
          <p:cNvSpPr txBox="1">
            <a:spLocks/>
          </p:cNvSpPr>
          <p:nvPr/>
        </p:nvSpPr>
        <p:spPr>
          <a:xfrm>
            <a:off x="838200" y="4648127"/>
            <a:ext cx="10515600" cy="1325563"/>
          </a:xfrm>
          <a:prstGeom prst="rect">
            <a:avLst/>
          </a:prstGeom>
        </p:spPr>
        <p:txBody>
          <a:bodyPr lIns="91440" tIns="45720" rIns="91440" bIns="45720" anchor="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Gentium Plus" panose="02000503060000020004" pitchFamily="2" charset="0"/>
                <a:ea typeface="+mj-ea"/>
                <a:cs typeface="Arial" panose="020B0604020202020204" pitchFamily="34" charset="0"/>
              </a:defRPr>
            </a:lvl1pPr>
          </a:lstStyle>
          <a:p>
            <a:pPr marL="457200" indent="-457200"/>
            <a:r>
              <a:rPr lang="en-GB" sz="1800" dirty="0">
                <a:solidFill>
                  <a:schemeClr val="bg1"/>
                </a:solidFill>
              </a:rPr>
              <a:t>Ferguson, C. A. (1959). Diglossia. </a:t>
            </a:r>
            <a:r>
              <a:rPr lang="en-GB" sz="1800" i="1" dirty="0">
                <a:solidFill>
                  <a:schemeClr val="bg1"/>
                </a:solidFill>
              </a:rPr>
              <a:t>word</a:t>
            </a:r>
            <a:r>
              <a:rPr lang="en-GB" sz="1800" dirty="0">
                <a:solidFill>
                  <a:schemeClr val="bg1"/>
                </a:solidFill>
              </a:rPr>
              <a:t>, </a:t>
            </a:r>
            <a:r>
              <a:rPr lang="en-GB" sz="1800" i="1" dirty="0">
                <a:solidFill>
                  <a:schemeClr val="bg1"/>
                </a:solidFill>
              </a:rPr>
              <a:t>15</a:t>
            </a:r>
            <a:r>
              <a:rPr lang="en-GB" sz="1800" dirty="0">
                <a:solidFill>
                  <a:schemeClr val="bg1"/>
                </a:solidFill>
              </a:rPr>
              <a:t>(2), 325-340.</a:t>
            </a:r>
          </a:p>
          <a:p>
            <a:r>
              <a:rPr lang="en-GB" sz="1800" dirty="0" err="1">
                <a:solidFill>
                  <a:schemeClr val="bg1"/>
                </a:solidFill>
              </a:rPr>
              <a:t>Stokoe</a:t>
            </a:r>
            <a:r>
              <a:rPr lang="en-GB" sz="1800" dirty="0">
                <a:solidFill>
                  <a:schemeClr val="bg1"/>
                </a:solidFill>
              </a:rPr>
              <a:t> Jr, W. C. (1969). Sign Language Diglossia.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 err="1">
                <a:solidFill>
                  <a:schemeClr val="bg1"/>
                </a:solidFill>
              </a:rPr>
              <a:t>Ethnologue</a:t>
            </a:r>
            <a:r>
              <a:rPr lang="en-GB" sz="1800" dirty="0">
                <a:solidFill>
                  <a:schemeClr val="bg1"/>
                </a:solidFill>
              </a:rPr>
              <a:t>: https://</a:t>
            </a:r>
            <a:r>
              <a:rPr lang="en-GB" sz="1800" dirty="0" err="1">
                <a:solidFill>
                  <a:schemeClr val="bg1"/>
                </a:solidFill>
              </a:rPr>
              <a:t>www.ethnologue.com</a:t>
            </a:r>
            <a:r>
              <a:rPr lang="en-GB" sz="1800" dirty="0">
                <a:solidFill>
                  <a:schemeClr val="bg1"/>
                </a:solidFill>
              </a:rPr>
              <a:t>/</a:t>
            </a:r>
          </a:p>
          <a:p>
            <a:pPr indent="-457200"/>
            <a:endParaRPr lang="cs-CZ" sz="1400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2803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381"/>
    </mc:Choice>
    <mc:Fallback xmlns="">
      <p:transition spd="slow" advTm="4838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3E9BDE-AC25-5E15-211D-189EAF5D1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>
                <a:cs typeface="Arial"/>
              </a:rPr>
              <a:t>opakování</a:t>
            </a: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CE9AECF-BCB5-5C43-F8A3-9A7F884B7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r>
              <a:rPr lang="cs-CZ">
                <a:cs typeface="Arial"/>
              </a:rPr>
              <a:t>jazyková situace</a:t>
            </a:r>
          </a:p>
          <a:p>
            <a:r>
              <a:rPr lang="cs-CZ" err="1">
                <a:cs typeface="Arial"/>
              </a:rPr>
              <a:t>multilingvismus</a:t>
            </a:r>
            <a:endParaRPr lang="cs-CZ" err="1"/>
          </a:p>
        </p:txBody>
      </p:sp>
    </p:spTree>
    <p:extLst>
      <p:ext uri="{BB962C8B-B14F-4D97-AF65-F5344CB8AC3E}">
        <p14:creationId xmlns:p14="http://schemas.microsoft.com/office/powerpoint/2010/main" val="42789777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BC4DD3-4193-4133-B28C-0795B827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multilingvní společnost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24794C-A1CF-40C5-8053-B4AD08744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situace 1: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cs-CZ" dirty="0"/>
              <a:t>celé společenství ovládá dva a více jazyků jazyky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cs-CZ" dirty="0"/>
              <a:t>př. Paraguay (španělština + guaraní), části bývalé britské Indie (hindština + angličtina), Gibraltar (angličtina + španělština)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endParaRPr lang="cs-CZ" dirty="0"/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cs-CZ" dirty="0"/>
              <a:t>× 2+ oficiální jazyky (např. Finsko [finština, švédština, </a:t>
            </a:r>
            <a:r>
              <a:rPr lang="cs-CZ" dirty="0" err="1">
                <a:solidFill>
                  <a:schemeClr val="bg2">
                    <a:lumMod val="90000"/>
                  </a:schemeClr>
                </a:solidFill>
              </a:rPr>
              <a:t>sámština</a:t>
            </a:r>
            <a:r>
              <a:rPr lang="cs-CZ" dirty="0">
                <a:solidFill>
                  <a:schemeClr val="bg2">
                    <a:lumMod val="90000"/>
                  </a:schemeClr>
                </a:solidFill>
              </a:rPr>
              <a:t>, </a:t>
            </a:r>
            <a:r>
              <a:rPr lang="cs-CZ" dirty="0" err="1">
                <a:solidFill>
                  <a:schemeClr val="bg2">
                    <a:lumMod val="90000"/>
                  </a:schemeClr>
                </a:solidFill>
              </a:rPr>
              <a:t>FinSL</a:t>
            </a:r>
            <a:r>
              <a:rPr lang="cs-CZ" dirty="0"/>
              <a:t>] – společenský bilingvismus ne vždy odpovídá oficiálním jazykům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3068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1115"/>
    </mc:Choice>
    <mc:Fallback xmlns="">
      <p:transition spd="slow" advTm="181115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BC4DD3-4193-4133-B28C-0795B827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multilingvní společnost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24794C-A1CF-40C5-8053-B4AD08744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634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situace 2: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cs-CZ" dirty="0"/>
              <a:t>část společenství ovládá 2 jazyky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latin typeface="Gentium Plus" panose="02000503060000020004" pitchFamily="2" charset="0"/>
              </a:rPr>
              <a:t>Typ A: etnické minority – Švédové ve Finsku, Vietnamci v ČR, Romové na Slovensku, Rusové v Pobaltí, …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latin typeface="Gentium Plus" panose="02000503060000020004" pitchFamily="2" charset="0"/>
              </a:rPr>
              <a:t>Typ B: majorita i minorita ovládá oba jazyky, ale jen na části území: jižní Slovensko (slovenština + maďarština), andské oblasti Peru (španělština + kečuánština), Kanada (francouzština + angličtina)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cs-CZ" dirty="0">
                <a:latin typeface="Gentium Plus" panose="02000503060000020004" pitchFamily="2" charset="0"/>
              </a:rPr>
              <a:t>Typ C: </a:t>
            </a:r>
            <a:r>
              <a:rPr lang="cs-CZ" dirty="0" err="1">
                <a:latin typeface="Gentium Plus" panose="02000503060000020004" pitchFamily="2" charset="0"/>
              </a:rPr>
              <a:t>monoetnická</a:t>
            </a:r>
            <a:r>
              <a:rPr lang="cs-CZ" dirty="0">
                <a:latin typeface="Gentium Plus" panose="02000503060000020004" pitchFamily="2" charset="0"/>
              </a:rPr>
              <a:t> společnost procházející jazykovou směnou – typicky starší generace ovládá 2 jazyky, mladší už jen 1 (př. Irsko: angličtina + irština)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9814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6673"/>
    </mc:Choice>
    <mc:Fallback xmlns="">
      <p:transition spd="slow" advTm="166673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BC4DD3-4193-4133-B28C-0795B82731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multilingvní společnost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224794C-A1CF-40C5-8053-B4AD087447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6349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situace 3: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cs-CZ" dirty="0" err="1"/>
              <a:t>monolingvně</a:t>
            </a:r>
            <a:r>
              <a:rPr lang="cs-CZ" dirty="0"/>
              <a:t>-bilingvní společnost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cs-CZ" dirty="0"/>
              <a:t>2 jazyky s oddělenými skupinami mluvčích (tj. společenský bilingvismus bez individuálního bilingvismu)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cs-CZ" dirty="0"/>
              <a:t>dříve poměrně rozšířený, dnes vzácný jev</a:t>
            </a:r>
          </a:p>
          <a:p>
            <a:pPr marL="571500" indent="-342900">
              <a:buFont typeface="Arial" panose="020B0604020202020204" pitchFamily="34" charset="0"/>
              <a:buChar char="•"/>
            </a:pPr>
            <a:r>
              <a:rPr lang="cs-CZ" dirty="0"/>
              <a:t>př. Rusko v 19. století (francouzština vs. ruština), dnes (hypoteticky) jazyky např. izolovaných indiánských kmenů vs. </a:t>
            </a:r>
            <a:r>
              <a:rPr lang="cs-CZ" dirty="0" err="1"/>
              <a:t>portugalšina</a:t>
            </a:r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6517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7602"/>
    </mc:Choice>
    <mc:Fallback xmlns="">
      <p:transition spd="slow" advTm="12760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322442-A1B9-EC87-C7B0-316813C57C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cs-CZ" dirty="0">
                <a:cs typeface="Arial"/>
              </a:rPr>
              <a:t>úkol: </a:t>
            </a:r>
            <a:r>
              <a:rPr lang="cs-CZ" dirty="0" err="1">
                <a:cs typeface="Arial"/>
              </a:rPr>
              <a:t>multilingvní</a:t>
            </a:r>
            <a:r>
              <a:rPr lang="cs-CZ" dirty="0">
                <a:cs typeface="Arial"/>
              </a:rPr>
              <a:t> jazykové situace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A48736-9DA6-0687-9F7B-477998544E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r>
              <a:rPr lang="cs-CZ" dirty="0">
                <a:cs typeface="Arial"/>
              </a:rPr>
              <a:t>Rozdělte se do tří skupin a každá si vyberte jednu z následujících zemí.</a:t>
            </a:r>
          </a:p>
          <a:p>
            <a:pPr lvl="1"/>
            <a:r>
              <a:rPr lang="cs-CZ" dirty="0">
                <a:cs typeface="Arial"/>
              </a:rPr>
              <a:t>a) Španělsko</a:t>
            </a:r>
          </a:p>
          <a:p>
            <a:pPr lvl="1"/>
            <a:r>
              <a:rPr lang="cs-CZ" dirty="0">
                <a:cs typeface="Arial"/>
              </a:rPr>
              <a:t>b) Nový Zéland</a:t>
            </a:r>
          </a:p>
          <a:p>
            <a:pPr lvl="1"/>
            <a:r>
              <a:rPr lang="cs-CZ" dirty="0">
                <a:cs typeface="Arial"/>
              </a:rPr>
              <a:t>c) Ghana</a:t>
            </a:r>
          </a:p>
          <a:p>
            <a:r>
              <a:rPr lang="cs-CZ" dirty="0">
                <a:cs typeface="Arial"/>
              </a:rPr>
              <a:t>Popište jazykovou situaci v dané zemi.</a:t>
            </a:r>
          </a:p>
          <a:p>
            <a:pPr lvl="1"/>
            <a:r>
              <a:rPr lang="cs-CZ" dirty="0">
                <a:cs typeface="Arial"/>
              </a:rPr>
              <a:t>jazyky: oficiální, majoritní, minoritní, etnické, lingua franca</a:t>
            </a:r>
          </a:p>
          <a:p>
            <a:pPr lvl="1"/>
            <a:r>
              <a:rPr lang="cs-CZ" dirty="0">
                <a:cs typeface="Arial"/>
              </a:rPr>
              <a:t>jazyky z hlediska osvojování</a:t>
            </a:r>
          </a:p>
          <a:p>
            <a:pPr lvl="1"/>
            <a:r>
              <a:rPr lang="cs-CZ" dirty="0">
                <a:cs typeface="Arial"/>
              </a:rPr>
              <a:t>typ </a:t>
            </a:r>
            <a:r>
              <a:rPr lang="cs-CZ" dirty="0" err="1">
                <a:cs typeface="Arial"/>
              </a:rPr>
              <a:t>multilingvní</a:t>
            </a:r>
            <a:r>
              <a:rPr lang="cs-CZ" dirty="0">
                <a:cs typeface="Arial"/>
              </a:rPr>
              <a:t> jazykové situace</a:t>
            </a:r>
          </a:p>
          <a:p>
            <a:r>
              <a:rPr lang="cs-CZ" dirty="0">
                <a:cs typeface="Arial"/>
              </a:rPr>
              <a:t>zdroje: </a:t>
            </a:r>
            <a:r>
              <a:rPr lang="cs-CZ" dirty="0" err="1">
                <a:cs typeface="Arial"/>
              </a:rPr>
              <a:t>Ethnologue</a:t>
            </a:r>
            <a:r>
              <a:rPr lang="cs-CZ" dirty="0">
                <a:cs typeface="Arial"/>
              </a:rPr>
              <a:t>, Wikipedia, další</a:t>
            </a:r>
          </a:p>
          <a:p>
            <a:pPr marL="0" indent="0">
              <a:buNone/>
            </a:pPr>
            <a:endParaRPr lang="cs-CZ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5376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45746-87B5-4359-984B-9CD461E5D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diglosie</a:t>
            </a:r>
            <a:br>
              <a:rPr lang="cs-CZ"/>
            </a:br>
            <a:r>
              <a:rPr lang="cs-CZ" sz="3200"/>
              <a:t>(</a:t>
            </a:r>
            <a:r>
              <a:rPr lang="cs-CZ" sz="3200" err="1"/>
              <a:t>Ferguson</a:t>
            </a:r>
            <a:r>
              <a:rPr lang="cs-CZ" sz="3200"/>
              <a:t>, 1959)</a:t>
            </a:r>
            <a:br>
              <a:rPr lang="cs-CZ"/>
            </a:b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5FACC8-EC39-475F-84FE-C45557574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…různé jazyky v multilingvních společnostech si však</a:t>
            </a:r>
            <a:br>
              <a:rPr lang="cs-CZ"/>
            </a:br>
            <a:r>
              <a:rPr lang="cs-CZ"/>
              <a:t>nemusejí být rovny z hlediska funkce a soc. prestiže:</a:t>
            </a:r>
          </a:p>
          <a:p>
            <a:pPr marL="0" indent="0">
              <a:buNone/>
            </a:pPr>
            <a:endParaRPr lang="cs-CZ"/>
          </a:p>
          <a:p>
            <a:pPr marL="0" indent="0" algn="ctr">
              <a:buNone/>
            </a:pPr>
            <a:r>
              <a:rPr lang="cs-CZ" b="1"/>
              <a:t>bilingvismus</a:t>
            </a:r>
            <a:r>
              <a:rPr lang="cs-CZ"/>
              <a:t> vs. </a:t>
            </a:r>
            <a:r>
              <a:rPr lang="cs-CZ" b="1" err="1"/>
              <a:t>diglosie</a:t>
            </a:r>
            <a:endParaRPr lang="cs-CZ" b="1"/>
          </a:p>
          <a:p>
            <a:endParaRPr lang="cs-CZ"/>
          </a:p>
          <a:p>
            <a:endParaRPr lang="cs-CZ"/>
          </a:p>
          <a:p>
            <a:endParaRPr lang="cs-CZ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cs-CZ" sz="1600" noProof="1">
              <a:solidFill>
                <a:srgbClr val="F2F2F2"/>
              </a:solidFill>
            </a:endParaRPr>
          </a:p>
          <a:p>
            <a:endParaRPr lang="cs-CZ"/>
          </a:p>
        </p:txBody>
      </p:sp>
      <p:cxnSp>
        <p:nvCxnSpPr>
          <p:cNvPr id="5" name="Přímá spojnice se šipkou 4">
            <a:extLst>
              <a:ext uri="{FF2B5EF4-FFF2-40B4-BE49-F238E27FC236}">
                <a16:creationId xmlns:a16="http://schemas.microsoft.com/office/drawing/2014/main" id="{2926C1C7-567A-4120-BC02-FC5F16745820}"/>
              </a:ext>
            </a:extLst>
          </p:cNvPr>
          <p:cNvCxnSpPr/>
          <p:nvPr/>
        </p:nvCxnSpPr>
        <p:spPr>
          <a:xfrm flipH="1">
            <a:off x="2949677" y="3785419"/>
            <a:ext cx="1789471" cy="7177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>
            <a:extLst>
              <a:ext uri="{FF2B5EF4-FFF2-40B4-BE49-F238E27FC236}">
                <a16:creationId xmlns:a16="http://schemas.microsoft.com/office/drawing/2014/main" id="{F1F28474-058A-4404-AB7B-482911745FB3}"/>
              </a:ext>
            </a:extLst>
          </p:cNvPr>
          <p:cNvCxnSpPr>
            <a:cxnSpLocks/>
          </p:cNvCxnSpPr>
          <p:nvPr/>
        </p:nvCxnSpPr>
        <p:spPr>
          <a:xfrm>
            <a:off x="7624917" y="3785419"/>
            <a:ext cx="1056967" cy="8062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ovéPole 7">
            <a:extLst>
              <a:ext uri="{FF2B5EF4-FFF2-40B4-BE49-F238E27FC236}">
                <a16:creationId xmlns:a16="http://schemas.microsoft.com/office/drawing/2014/main" id="{1DAD24D8-218C-4208-9D61-F85B2AF7DCF3}"/>
              </a:ext>
            </a:extLst>
          </p:cNvPr>
          <p:cNvSpPr txBox="1"/>
          <p:nvPr/>
        </p:nvSpPr>
        <p:spPr>
          <a:xfrm>
            <a:off x="1465005" y="4621162"/>
            <a:ext cx="2920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Gentium Plus" panose="02000503060000020004" pitchFamily="2" charset="0"/>
              </a:rPr>
              <a:t>Používání více jazyků v rámci jedné společnosti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8FB056A7-DFA3-49AE-A201-D91F24265D55}"/>
              </a:ext>
            </a:extLst>
          </p:cNvPr>
          <p:cNvSpPr txBox="1"/>
          <p:nvPr/>
        </p:nvSpPr>
        <p:spPr>
          <a:xfrm>
            <a:off x="7506928" y="4626079"/>
            <a:ext cx="3672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>
                <a:latin typeface="Gentium Plus" panose="02000503060000020004" pitchFamily="2" charset="0"/>
              </a:rPr>
              <a:t>Hierarchizace variet národního jazyka (nebo i různých jazyků) v rámci jedné společnosti podle funkce a prestiže  </a:t>
            </a:r>
          </a:p>
        </p:txBody>
      </p:sp>
      <p:pic>
        <p:nvPicPr>
          <p:cNvPr id="11" name="Obrázek 10" descr="Obsah obrázku muž, osoba, vázanka, nošení&#10;&#10;Popis byl vytvořen automaticky">
            <a:extLst>
              <a:ext uri="{FF2B5EF4-FFF2-40B4-BE49-F238E27FC236}">
                <a16:creationId xmlns:a16="http://schemas.microsoft.com/office/drawing/2014/main" id="{CFFE6897-CB4D-401B-87F5-DADC350EA5B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3200" y="0"/>
            <a:ext cx="1828800" cy="2730500"/>
          </a:xfrm>
          <a:prstGeom prst="rect">
            <a:avLst/>
          </a:prstGeom>
        </p:spPr>
      </p:pic>
      <p:sp>
        <p:nvSpPr>
          <p:cNvPr id="12" name="TextovéPole 11">
            <a:extLst>
              <a:ext uri="{FF2B5EF4-FFF2-40B4-BE49-F238E27FC236}">
                <a16:creationId xmlns:a16="http://schemas.microsoft.com/office/drawing/2014/main" id="{56483258-3D7F-4263-9329-46006F4910FE}"/>
              </a:ext>
            </a:extLst>
          </p:cNvPr>
          <p:cNvSpPr txBox="1"/>
          <p:nvPr/>
        </p:nvSpPr>
        <p:spPr>
          <a:xfrm>
            <a:off x="8071556" y="231504"/>
            <a:ext cx="2291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i="1">
                <a:latin typeface="Gentium Plus" panose="02000503060000020004" pitchFamily="2" charset="0"/>
              </a:rPr>
              <a:t>Charles A. Ferguson</a:t>
            </a:r>
          </a:p>
          <a:p>
            <a:r>
              <a:rPr lang="cs-CZ" i="1">
                <a:latin typeface="Gentium Plus" panose="02000503060000020004" pitchFamily="2" charset="0"/>
              </a:rPr>
              <a:t>1921–1988</a:t>
            </a:r>
          </a:p>
        </p:txBody>
      </p:sp>
    </p:spTree>
    <p:extLst>
      <p:ext uri="{BB962C8B-B14F-4D97-AF65-F5344CB8AC3E}">
        <p14:creationId xmlns:p14="http://schemas.microsoft.com/office/powerpoint/2010/main" val="67192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158"/>
    </mc:Choice>
    <mc:Fallback xmlns="">
      <p:transition spd="slow" advTm="51158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45746-87B5-4359-984B-9CD461E5D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diglosie</a:t>
            </a:r>
            <a:br>
              <a:rPr lang="cs-CZ"/>
            </a:br>
            <a:br>
              <a:rPr lang="cs-CZ"/>
            </a:b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5FACC8-EC39-475F-84FE-C45557574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/>
              <a:t>hierarchizace variet (nebo i jazyků používaných ve vícejazyčných prostředích) na základě rozdílných funkcí a sociální prestiže</a:t>
            </a:r>
          </a:p>
          <a:p>
            <a:r>
              <a:rPr lang="cs-CZ" sz="2400"/>
              <a:t>„vysoká“ (H) a „nízká“ (L) varieta</a:t>
            </a:r>
          </a:p>
          <a:p>
            <a:r>
              <a:rPr lang="cs-CZ" sz="2400"/>
              <a:t>distinktivní rysy H a L:</a:t>
            </a:r>
            <a:endParaRPr lang="en-GB" sz="2400"/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sz="2000"/>
              <a:t>literárnost (vysoká varieta je jazykem psané tradice)</a:t>
            </a:r>
            <a:endParaRPr lang="en-GB" sz="2000"/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sz="2000"/>
              <a:t>osvojování (nízká varieta je mateřský jazyk, vysoká se osvojuje ve škole apod.)</a:t>
            </a:r>
            <a:endParaRPr lang="en-GB" sz="2000"/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sz="2000"/>
              <a:t>standardizace (vysoká varieta kodifikována)</a:t>
            </a:r>
            <a:endParaRPr lang="en-GB" sz="2000"/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sz="2000"/>
              <a:t>komplexita (vysoká varieta je komplexnější)</a:t>
            </a:r>
            <a:endParaRPr lang="en-GB" sz="2000"/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sz="2000"/>
              <a:t>lexikon (homonyma lišící se pouze příslušností k té či oné varietě)</a:t>
            </a:r>
            <a:endParaRPr lang="en-GB" sz="2000"/>
          </a:p>
          <a:p>
            <a:pPr marL="514350" lvl="1" indent="-285750">
              <a:buFont typeface="Arial" panose="020B0604020202020204" pitchFamily="34" charset="0"/>
              <a:buChar char="•"/>
            </a:pPr>
            <a:r>
              <a:rPr lang="cs-CZ" sz="2000"/>
              <a:t>fonologie (vysoká varieta může mít větší repertoár fonémů, nebo bez rozdílu)</a:t>
            </a:r>
          </a:p>
          <a:p>
            <a:pPr marL="0"/>
            <a:r>
              <a:rPr lang="cs-CZ" sz="2400" err="1"/>
              <a:t>diglosie</a:t>
            </a:r>
            <a:r>
              <a:rPr lang="cs-CZ" sz="2400"/>
              <a:t> je dále definována jako stabilní stav</a:t>
            </a:r>
            <a:endParaRPr lang="en-GB" sz="2400"/>
          </a:p>
          <a:p>
            <a:pPr marL="228600" lvl="1"/>
            <a:endParaRPr lang="en-GB" sz="2000"/>
          </a:p>
          <a:p>
            <a:endParaRPr lang="cs-CZ"/>
          </a:p>
          <a:p>
            <a:endParaRPr lang="cs-CZ"/>
          </a:p>
          <a:p>
            <a:endParaRPr lang="cs-CZ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cs-CZ" sz="1600" noProof="1">
              <a:solidFill>
                <a:srgbClr val="F2F2F2"/>
              </a:solidFill>
            </a:endParaRP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050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0013"/>
    </mc:Choice>
    <mc:Fallback xmlns="">
      <p:transition spd="slow" advTm="14001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F45746-87B5-4359-984B-9CD461E5D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diglosie</a:t>
            </a:r>
            <a:br>
              <a:rPr lang="cs-CZ"/>
            </a:br>
            <a:br>
              <a:rPr lang="cs-CZ"/>
            </a:br>
            <a:endParaRPr lang="cs-CZ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B5FACC8-EC39-475F-84FE-C45557574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91440" tIns="45720" rIns="91440" bIns="45720" anchor="t"/>
          <a:lstStyle/>
          <a:p>
            <a:pPr marL="0" indent="0">
              <a:buNone/>
            </a:pPr>
            <a:r>
              <a:rPr lang="cs-CZ" sz="2400">
                <a:cs typeface="Arial"/>
              </a:rPr>
              <a:t>Příklady:</a:t>
            </a:r>
            <a:endParaRPr lang="cs-CZ"/>
          </a:p>
          <a:p>
            <a:r>
              <a:rPr lang="cs-CZ" sz="2000">
                <a:cs typeface="Arial"/>
              </a:rPr>
              <a:t>Klasická </a:t>
            </a:r>
            <a:r>
              <a:rPr lang="cs-CZ" sz="2000" err="1">
                <a:cs typeface="Arial"/>
              </a:rPr>
              <a:t>diglosie</a:t>
            </a:r>
            <a:r>
              <a:rPr lang="cs-CZ" sz="2000">
                <a:cs typeface="Arial"/>
              </a:rPr>
              <a:t> – H a L variety v rámci národního jazyka:</a:t>
            </a:r>
            <a:endParaRPr lang="cs-CZ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cs typeface="Arial"/>
              </a:rPr>
              <a:t>Řecko: </a:t>
            </a:r>
            <a:r>
              <a:rPr lang="cs-CZ" sz="1800" err="1">
                <a:cs typeface="Arial"/>
              </a:rPr>
              <a:t>katharevusa</a:t>
            </a:r>
            <a:r>
              <a:rPr lang="cs-CZ" sz="1800">
                <a:cs typeface="Arial"/>
              </a:rPr>
              <a:t> vs. </a:t>
            </a:r>
            <a:r>
              <a:rPr lang="cs-CZ" sz="1800" err="1">
                <a:cs typeface="Arial"/>
              </a:rPr>
              <a:t>démotiké</a:t>
            </a:r>
            <a:endParaRPr lang="cs-CZ" sz="1800">
              <a:cs typeface="Arial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1800">
                <a:cs typeface="Arial"/>
              </a:rPr>
              <a:t>Švýcarsko: </a:t>
            </a:r>
            <a:r>
              <a:rPr lang="cs-CZ" sz="1800" err="1">
                <a:cs typeface="Arial"/>
              </a:rPr>
              <a:t>Hochdeutsch</a:t>
            </a:r>
            <a:r>
              <a:rPr lang="cs-CZ" sz="1800">
                <a:cs typeface="Arial"/>
              </a:rPr>
              <a:t> vs. </a:t>
            </a:r>
            <a:r>
              <a:rPr lang="cs-CZ" sz="1800" err="1">
                <a:cs typeface="Arial"/>
              </a:rPr>
              <a:t>Schwiizerdütsch</a:t>
            </a:r>
            <a:endParaRPr lang="cs-CZ" sz="1800"/>
          </a:p>
          <a:p>
            <a:pPr lvl="1"/>
            <a:r>
              <a:rPr lang="cs-CZ" sz="1200">
                <a:cs typeface="Arial"/>
              </a:rPr>
              <a:t>	</a:t>
            </a:r>
            <a:endParaRPr lang="en-GB" sz="1200">
              <a:latin typeface="Gentium Plus"/>
              <a:cs typeface="Arial"/>
            </a:endParaRPr>
          </a:p>
          <a:p>
            <a:pPr marL="0" indent="0">
              <a:buNone/>
            </a:pPr>
            <a:endParaRPr lang="en-GB" sz="2000"/>
          </a:p>
          <a:p>
            <a:endParaRPr lang="cs-CZ"/>
          </a:p>
          <a:p>
            <a:endParaRPr lang="cs-CZ"/>
          </a:p>
          <a:p>
            <a:endParaRPr lang="cs-CZ"/>
          </a:p>
          <a:p>
            <a:pPr marL="3429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lang="cs-CZ" sz="1600" noProof="1">
              <a:solidFill>
                <a:srgbClr val="F2F2F2"/>
              </a:solidFill>
            </a:endParaRP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654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1459"/>
    </mc:Choice>
    <mc:Fallback xmlns="">
      <p:transition spd="slow" advTm="181459"/>
    </mc:Fallback>
  </mc:AlternateContent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Franklin Gothic Book"/>
        <a:ea typeface=""/>
        <a:cs typeface=""/>
      </a:majorFont>
      <a:minorFont>
        <a:latin typeface="Century School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D5752A5C-7494-4EDD-8151-DB9189CA592B}" vid="{5F1878C6-A779-4D69-8E32-E97DF00B1F4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ff_uk_sablona_CZ</Template>
  <TotalTime>256</TotalTime>
  <Words>963</Words>
  <Application>Microsoft Macintosh PowerPoint</Application>
  <PresentationFormat>Widescreen</PresentationFormat>
  <Paragraphs>133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Century Schoolbook</vt:lpstr>
      <vt:lpstr>Gentium Book Plus</vt:lpstr>
      <vt:lpstr>Gentium Plus</vt:lpstr>
      <vt:lpstr>Nunito</vt:lpstr>
      <vt:lpstr>Wingdings</vt:lpstr>
      <vt:lpstr>Motiv Office</vt:lpstr>
      <vt:lpstr>Úvod do sociolingvistiky  hodina VI: jazykový kontakt</vt:lpstr>
      <vt:lpstr>opakování</vt:lpstr>
      <vt:lpstr>multilingvní společnost</vt:lpstr>
      <vt:lpstr>multilingvní společnost</vt:lpstr>
      <vt:lpstr>multilingvní společnost</vt:lpstr>
      <vt:lpstr>úkol: multilingvní jazykové situace </vt:lpstr>
      <vt:lpstr>diglosie (Ferguson, 1959) </vt:lpstr>
      <vt:lpstr>diglosie  </vt:lpstr>
      <vt:lpstr>diglosie  </vt:lpstr>
      <vt:lpstr>Úkol: diglosie a ČR?</vt:lpstr>
      <vt:lpstr>diglosie  </vt:lpstr>
      <vt:lpstr>diglosie  </vt:lpstr>
      <vt:lpstr>Konec  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PsyLing01</dc:title>
  <dc:creator>Jakub Jehlička</dc:creator>
  <cp:lastModifiedBy>Preininger, Mikuláš</cp:lastModifiedBy>
  <cp:revision>124</cp:revision>
  <dcterms:created xsi:type="dcterms:W3CDTF">2017-09-17T17:37:04Z</dcterms:created>
  <dcterms:modified xsi:type="dcterms:W3CDTF">2023-03-24T08:13:50Z</dcterms:modified>
</cp:coreProperties>
</file>