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61" r:id="rId5"/>
    <p:sldId id="262" r:id="rId6"/>
    <p:sldId id="272" r:id="rId7"/>
    <p:sldId id="273" r:id="rId8"/>
    <p:sldId id="274" r:id="rId9"/>
    <p:sldId id="276" r:id="rId10"/>
    <p:sldId id="277" r:id="rId11"/>
    <p:sldId id="278" r:id="rId12"/>
    <p:sldId id="279" r:id="rId13"/>
    <p:sldId id="281" r:id="rId14"/>
    <p:sldId id="283" r:id="rId15"/>
    <p:sldId id="282" r:id="rId16"/>
    <p:sldId id="280" r:id="rId17"/>
    <p:sldId id="284" r:id="rId18"/>
    <p:sldId id="291" r:id="rId19"/>
    <p:sldId id="290" r:id="rId20"/>
    <p:sldId id="288" r:id="rId21"/>
    <p:sldId id="292" r:id="rId22"/>
    <p:sldId id="285" r:id="rId23"/>
    <p:sldId id="286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0396" autoAdjust="0"/>
  </p:normalViewPr>
  <p:slideViewPr>
    <p:cSldViewPr snapToGrid="0" snapToObjects="1">
      <p:cViewPr varScale="1">
        <p:scale>
          <a:sx n="93" d="100"/>
          <a:sy n="93" d="100"/>
        </p:scale>
        <p:origin x="12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02-Oct-18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02-Oct-18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751E-E462-49E0-ADBA-A2B6D4D9EE4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1793, a severe epidemic of yellow fever struck Philadelphia. One of the</a:t>
            </a:r>
          </a:p>
          <a:p>
            <a:r>
              <a:rPr lang="en-US" dirty="0"/>
              <a:t> leading doctors in the city at the time was Benjamin Rush, a signer of the</a:t>
            </a:r>
          </a:p>
          <a:p>
            <a:r>
              <a:rPr lang="en-US" dirty="0"/>
              <a:t>Declaration of Independence. During the outbreak, Rush was one of the few</a:t>
            </a:r>
          </a:p>
          <a:p>
            <a:r>
              <a:rPr lang="en-US" dirty="0"/>
              <a:t>physicians who were available to treat literally thousands of yellow fever cases.</a:t>
            </a:r>
          </a:p>
          <a:p>
            <a:r>
              <a:rPr lang="en-US" dirty="0"/>
              <a:t>Rush adhered to a theory of medicine that dictated that illnesses accompanied</a:t>
            </a:r>
          </a:p>
          <a:p>
            <a:r>
              <a:rPr lang="en-US" dirty="0"/>
              <a:t>by fever should be treated by vigorous bloodletting (the removal of blood</a:t>
            </a:r>
          </a:p>
          <a:p>
            <a:r>
              <a:rPr lang="en-US" dirty="0"/>
              <a:t>from the body either by using an instrument such as a lancet or by the</a:t>
            </a:r>
          </a:p>
          <a:p>
            <a:r>
              <a:rPr lang="en-US" dirty="0"/>
              <a:t> application of leeches). He administered this treatment to many patients,</a:t>
            </a:r>
          </a:p>
          <a:p>
            <a:r>
              <a:rPr lang="en-US" dirty="0"/>
              <a:t> including himself when he came down with the illness. Critics charged that</a:t>
            </a:r>
          </a:p>
          <a:p>
            <a:r>
              <a:rPr lang="en-US" dirty="0"/>
              <a:t>his treatments were more dangerous than the disease. However, following</a:t>
            </a:r>
          </a:p>
          <a:p>
            <a:r>
              <a:rPr lang="en-US" dirty="0"/>
              <a:t>the epidemic, Rush became even more confident of the effectiveness of his</a:t>
            </a:r>
          </a:p>
          <a:p>
            <a:r>
              <a:rPr lang="en-US" dirty="0"/>
              <a:t>treatment, even though many of his patients had died. Why?</a:t>
            </a:r>
          </a:p>
          <a:p>
            <a:r>
              <a:rPr lang="en-US" dirty="0"/>
              <a:t>One writer summarized Rush’s attitude this way: “Convinced of the</a:t>
            </a:r>
          </a:p>
          <a:p>
            <a:r>
              <a:rPr lang="en-US" dirty="0"/>
              <a:t>correctness of his theory of medicine and lacking a means for the systematic</a:t>
            </a:r>
          </a:p>
          <a:p>
            <a:r>
              <a:rPr lang="en-US" dirty="0"/>
              <a:t>study of treatment outcome, he attributed each new instance of improvement</a:t>
            </a:r>
          </a:p>
          <a:p>
            <a:r>
              <a:rPr lang="en-US" dirty="0"/>
              <a:t>to the efficacy of his treatment and each new death that occurred despite it</a:t>
            </a:r>
          </a:p>
          <a:p>
            <a:r>
              <a:rPr lang="en-US" dirty="0"/>
              <a:t>to the severity of the disease” (Eisenberg, 1977, p. 1106). In other words, if</a:t>
            </a:r>
          </a:p>
          <a:p>
            <a:r>
              <a:rPr lang="en-US" dirty="0"/>
              <a:t>the patient got better, this improvement was taken as proof that bloodletting</a:t>
            </a:r>
          </a:p>
          <a:p>
            <a:r>
              <a:rPr lang="en-US" dirty="0"/>
              <a:t>worked. If instead the patient died, Rush interpreted this to mean that the</a:t>
            </a:r>
          </a:p>
          <a:p>
            <a:r>
              <a:rPr lang="en-US" dirty="0"/>
              <a:t>patient had been too ill for any treatment to work. We now know that Rush’s</a:t>
            </a:r>
          </a:p>
          <a:p>
            <a:r>
              <a:rPr lang="en-US" dirty="0"/>
              <a:t>critics were right: His treatments were as dangerous as the disease. In this</a:t>
            </a:r>
          </a:p>
          <a:p>
            <a:r>
              <a:rPr lang="en-US" dirty="0"/>
              <a:t>chapter, we will discuss how Rush went wrong. His error illustrates one of</a:t>
            </a:r>
          </a:p>
          <a:p>
            <a:r>
              <a:rPr lang="en-US" dirty="0"/>
              <a:t>the most important principles of scientific thinking, one that is particularly</a:t>
            </a:r>
          </a:p>
          <a:p>
            <a:r>
              <a:rPr lang="en-US" dirty="0"/>
              <a:t>useful in evaluating psychological claims.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751E-E462-49E0-ADBA-A2B6D4D9EE4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37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When Columbus arrived in the New World, he had a theory that he was in Asia and proceeded to perceive the New World as such. Cinnamon was a valuable Asian spice, and the first New World shrub that smelled like cinnamon was declared to 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be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 it. When he encountered the aromatic gumbo-limbo tree of the West Indies, Columbus concluded it was an Asian species similar to the mastic tree of the Mediterranean. A New World nut was matched with Marco Polo's description of a coconut. Columbus's surgeon even declared, based on some Caribbean roots his men uncovered, that he had found Chinese rhubarb. A theory of Asia produced observations of Asia, even though Columbus was half a world away. Such is the power of theory.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When Columbus arrived in the New World, he had a theory that he was in Asia and proceeded to perceive the New World as such. Cinnamon was a valuable Asian spice, and the first New World shrub that smelled like cinnamon was declared to 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be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 it. When he encountered the aromatic gumbo-limbo tree of the West Indies, Columbus concluded it was an Asian species similar to the mastic tree of the Mediterranean. A New World nut was matched with Marco Polo's description of a coconut. Columbus's surgeon even declared, based on some Caribbean roots his men uncovered, that he had found Chinese rhubarb. A theory of Asia produced observations of Asia, even though Columbus was half a world away. Such is the power of theory.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https://sites.google.com/site/seminarzobecnepsychologie/vyzkousejte/-hot-hand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F295-D88D-4ED7-B2ED-7C7C162E6CE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https://houdekpetr.blogspot.cz/2017/11/jak-naockovat-kriticke-mysleni.html</a:t>
            </a:r>
          </a:p>
          <a:p>
            <a:endParaRPr lang="cs-CZ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Figure 1: Average total browsing time (minutes) on the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New York Times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per week, among students received only the access treatment (Group-A)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and those who received both access and encouragement treatments (Group-AE).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New York Times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browsing time includes both its English and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Chinese websites. Dotted line (y-axis on the right hand side) indicates the proportion of articles published on the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New York Times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that are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-128"/>
                <a:cs typeface="ＭＳ Ｐゴシック" charset="-128"/>
              </a:rPr>
              <a:t>politically sensitive during that corresponding week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02.10.2018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JBB224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Psychologie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1. Administrativa a </a:t>
            </a:r>
            <a:r>
              <a:rPr lang="en-US" sz="2800" b="1" dirty="0" err="1">
                <a:solidFill>
                  <a:schemeClr val="tx1"/>
                </a:solidFill>
              </a:rPr>
              <a:t>kritické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myšlení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/>
              <a:t>Myslím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pravidlo</a:t>
            </a:r>
            <a:r>
              <a:rPr lang="en-US" dirty="0"/>
              <a:t>,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něhož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vytvářet</a:t>
            </a:r>
            <a:r>
              <a:rPr lang="en-US" dirty="0"/>
              <a:t> </a:t>
            </a:r>
            <a:r>
              <a:rPr lang="en-US" dirty="0" err="1"/>
              <a:t>sekvecne</a:t>
            </a:r>
            <a:r>
              <a:rPr lang="en-US" dirty="0"/>
              <a:t> </a:t>
            </a:r>
            <a:r>
              <a:rPr lang="en-US" dirty="0" err="1"/>
              <a:t>tří</a:t>
            </a:r>
            <a:r>
              <a:rPr lang="en-US" dirty="0"/>
              <a:t> </a:t>
            </a:r>
            <a:r>
              <a:rPr lang="en-US" dirty="0" err="1"/>
              <a:t>čísel</a:t>
            </a:r>
            <a:r>
              <a:rPr lang="en-US" dirty="0"/>
              <a:t>. </a:t>
            </a:r>
            <a:r>
              <a:rPr lang="en-US" dirty="0" err="1"/>
              <a:t>Vaším</a:t>
            </a:r>
            <a:r>
              <a:rPr lang="en-US" dirty="0"/>
              <a:t> </a:t>
            </a:r>
            <a:r>
              <a:rPr lang="en-US" dirty="0" err="1"/>
              <a:t>úkolem</a:t>
            </a:r>
            <a:r>
              <a:rPr lang="en-US" dirty="0"/>
              <a:t> je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pravidlo</a:t>
            </a:r>
            <a:r>
              <a:rPr lang="en-US" dirty="0"/>
              <a:t> </a:t>
            </a:r>
            <a:r>
              <a:rPr lang="en-US" dirty="0" err="1"/>
              <a:t>uhodnout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 err="1"/>
              <a:t>Můžete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vymýšlet</a:t>
            </a:r>
            <a:r>
              <a:rPr lang="en-US" dirty="0"/>
              <a:t> </a:t>
            </a:r>
            <a:r>
              <a:rPr lang="en-US" dirty="0" err="1"/>
              <a:t>příklady</a:t>
            </a:r>
            <a:r>
              <a:rPr lang="en-US" dirty="0"/>
              <a:t> </a:t>
            </a:r>
            <a:r>
              <a:rPr lang="en-US" dirty="0" err="1"/>
              <a:t>sekvencí</a:t>
            </a:r>
            <a:r>
              <a:rPr lang="en-US" dirty="0"/>
              <a:t> a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odpovím</a:t>
            </a:r>
            <a:r>
              <a:rPr lang="en-US" dirty="0"/>
              <a:t>, </a:t>
            </a:r>
            <a:r>
              <a:rPr lang="en-US" dirty="0" err="1"/>
              <a:t>jestli</a:t>
            </a:r>
            <a:r>
              <a:rPr lang="en-US" dirty="0"/>
              <a:t> </a:t>
            </a:r>
            <a:r>
              <a:rPr lang="en-US" dirty="0" err="1"/>
              <a:t>daná</a:t>
            </a:r>
            <a:r>
              <a:rPr lang="en-US" dirty="0"/>
              <a:t> </a:t>
            </a:r>
            <a:r>
              <a:rPr lang="en-US" dirty="0" err="1"/>
              <a:t>sekvence</a:t>
            </a:r>
            <a:r>
              <a:rPr lang="en-US" dirty="0"/>
              <a:t> </a:t>
            </a:r>
            <a:r>
              <a:rPr lang="en-US" dirty="0" err="1"/>
              <a:t>pravidlu</a:t>
            </a:r>
            <a:r>
              <a:rPr lang="en-US" dirty="0"/>
              <a:t> </a:t>
            </a:r>
            <a:r>
              <a:rPr lang="en-US" dirty="0" err="1"/>
              <a:t>odpovídá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ne.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cs-CZ" dirty="0"/>
              <a:t>Sekvence	</a:t>
            </a:r>
          </a:p>
          <a:p>
            <a:pPr>
              <a:buNone/>
            </a:pPr>
            <a:r>
              <a:rPr lang="cs-CZ" dirty="0"/>
              <a:t>Odpovídá pravidlu?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Sekvence					2, 4, 6</a:t>
            </a:r>
          </a:p>
          <a:p>
            <a:pPr>
              <a:buNone/>
            </a:pPr>
            <a:r>
              <a:rPr lang="cs-CZ" dirty="0"/>
              <a:t>Odpovídá pravidlu?			</a:t>
            </a:r>
            <a:r>
              <a:rPr lang="en-US" dirty="0" err="1"/>
              <a:t>ano</a:t>
            </a:r>
            <a:endParaRPr lang="cs-CZ" dirty="0"/>
          </a:p>
          <a:p>
            <a:pPr>
              <a:buNone/>
            </a:pPr>
            <a:r>
              <a:rPr lang="cs-CZ" dirty="0"/>
              <a:t>Jaké je pravidlo? </a:t>
            </a:r>
          </a:p>
          <a:p>
            <a:pPr>
              <a:buNone/>
            </a:pPr>
            <a:r>
              <a:rPr lang="cs-CZ" dirty="0"/>
              <a:t>Jak jistí jste si pravidlem: (0-100%)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Konfirmační zkreslení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lidé obvykle tipují sekvence, o kterých si myslí, že jsou správné – chtějí získat </a:t>
            </a:r>
            <a:r>
              <a:rPr lang="en-US" dirty="0" err="1"/>
              <a:t>potvrzení</a:t>
            </a:r>
            <a:endParaRPr lang="cs-CZ" dirty="0"/>
          </a:p>
          <a:p>
            <a:pPr>
              <a:buNone/>
            </a:pPr>
            <a:r>
              <a:rPr lang="cs-CZ" dirty="0"/>
              <a:t>užitečnější je ale uvést sekvenci, která pravidlo poruší, protože tak získáme cennější informaci – pokud taková získá </a:t>
            </a:r>
            <a:r>
              <a:rPr lang="en-US" dirty="0" err="1"/>
              <a:t>potvrzení</a:t>
            </a:r>
            <a:r>
              <a:rPr lang="cs-CZ" dirty="0"/>
              <a:t>, je jasné, že pravidlo není správné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Konfirmační</a:t>
            </a:r>
            <a:r>
              <a:rPr lang="en-US" dirty="0"/>
              <a:t> </a:t>
            </a:r>
            <a:r>
              <a:rPr lang="en-US" dirty="0" err="1"/>
              <a:t>zkreslní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výzkumů</a:t>
            </a:r>
            <a:r>
              <a:rPr lang="en-US" dirty="0"/>
              <a:t> Singer &amp; </a:t>
            </a:r>
            <a:r>
              <a:rPr lang="en-US" dirty="0" err="1"/>
              <a:t>Abell</a:t>
            </a:r>
            <a:r>
              <a:rPr lang="en-US" dirty="0"/>
              <a:t> 1981 (p. 18): “participants...</a:t>
            </a:r>
          </a:p>
          <a:p>
            <a:r>
              <a:rPr lang="en-US" dirty="0"/>
              <a:t>A. Immediately form a hypothesis and look only for examples to confirm it.</a:t>
            </a:r>
          </a:p>
          <a:p>
            <a:r>
              <a:rPr lang="en-US" dirty="0"/>
              <a:t>B. Do not seek evidence to disprove the hypothesis.</a:t>
            </a:r>
          </a:p>
          <a:p>
            <a:r>
              <a:rPr lang="en-US" dirty="0"/>
              <a:t>C. Are very slow to change the hypothesis even when it is obviously wrong.</a:t>
            </a:r>
          </a:p>
          <a:p>
            <a:r>
              <a:rPr lang="en-US" dirty="0"/>
              <a:t>D. If the information is too complex, adopt overly-simple hypotheses or strategies for solutions.</a:t>
            </a:r>
          </a:p>
          <a:p>
            <a:r>
              <a:rPr lang="en-US" dirty="0"/>
              <a:t>E. If there is no solution, if the problem is a trick and "right" and "wrong" is given at random, form hypotheses about coincidental relationships they observed. Causality is always found.”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You are shown a set of four cards placed on a table, each of which has a number on one side and a colored patch on the other side. The visible faces of the cards show 3, 8, red and brown. </a:t>
            </a:r>
          </a:p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karty</a:t>
            </a:r>
            <a:r>
              <a:rPr lang="en-US" dirty="0"/>
              <a:t> </a:t>
            </a:r>
            <a:r>
              <a:rPr lang="en-US" dirty="0" err="1"/>
              <a:t>musíme</a:t>
            </a:r>
            <a:r>
              <a:rPr lang="en-US" dirty="0"/>
              <a:t> </a:t>
            </a:r>
            <a:r>
              <a:rPr lang="en-US" dirty="0" err="1"/>
              <a:t>nezbytně</a:t>
            </a:r>
            <a:r>
              <a:rPr lang="en-US" dirty="0"/>
              <a:t> </a:t>
            </a:r>
            <a:r>
              <a:rPr lang="en-US" dirty="0" err="1"/>
              <a:t>obrátit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ověřili</a:t>
            </a:r>
            <a:r>
              <a:rPr lang="en-US" dirty="0"/>
              <a:t>,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platí</a:t>
            </a:r>
            <a:r>
              <a:rPr lang="en-US" dirty="0"/>
              <a:t>: </a:t>
            </a:r>
            <a:r>
              <a:rPr lang="en-US" b="1" dirty="0"/>
              <a:t>“</a:t>
            </a:r>
            <a:r>
              <a:rPr lang="en-US" b="1" dirty="0" err="1"/>
              <a:t>Pokud</a:t>
            </a:r>
            <a:r>
              <a:rPr lang="en-US" b="1" dirty="0"/>
              <a:t> je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kartě</a:t>
            </a:r>
            <a:r>
              <a:rPr lang="en-US" b="1" dirty="0"/>
              <a:t> </a:t>
            </a:r>
            <a:r>
              <a:rPr lang="en-US" b="1" dirty="0" err="1"/>
              <a:t>sudé</a:t>
            </a:r>
            <a:r>
              <a:rPr lang="en-US" b="1" dirty="0"/>
              <a:t> </a:t>
            </a:r>
            <a:r>
              <a:rPr lang="en-US" b="1" dirty="0" err="1"/>
              <a:t>číslo</a:t>
            </a:r>
            <a:r>
              <a:rPr lang="en-US" b="1" dirty="0"/>
              <a:t>, je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druhé</a:t>
            </a:r>
            <a:r>
              <a:rPr lang="en-US" b="1" dirty="0"/>
              <a:t> </a:t>
            </a:r>
            <a:r>
              <a:rPr lang="en-US" b="1" dirty="0" err="1"/>
              <a:t>straně</a:t>
            </a:r>
            <a:r>
              <a:rPr lang="en-US" b="1" dirty="0"/>
              <a:t> </a:t>
            </a:r>
            <a:r>
              <a:rPr lang="en-US" b="1" dirty="0" err="1"/>
              <a:t>červená</a:t>
            </a:r>
            <a:r>
              <a:rPr lang="en-US" b="1" dirty="0"/>
              <a:t>”?</a:t>
            </a:r>
            <a:endParaRPr lang="cs-CZ" b="1" dirty="0"/>
          </a:p>
        </p:txBody>
      </p:sp>
      <p:pic>
        <p:nvPicPr>
          <p:cNvPr id="61442" name="Picture 2" descr="http://upload.wikimedia.org/wikipedia/commons/thumb/1/1e/Wason_selection_task_cards.svg/350px-Wason_selection_task_card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4429132"/>
            <a:ext cx="5072098" cy="1796973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CC: BY NC SA by Marek Vranka for INBES.org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Verze</a:t>
            </a:r>
            <a:r>
              <a:rPr lang="en-US" dirty="0"/>
              <a:t> v </a:t>
            </a:r>
            <a:r>
              <a:rPr lang="en-US" dirty="0" err="1"/>
              <a:t>sociálním</a:t>
            </a:r>
            <a:r>
              <a:rPr lang="en-US" dirty="0"/>
              <a:t> </a:t>
            </a:r>
            <a:r>
              <a:rPr lang="en-US" dirty="0" err="1"/>
              <a:t>kontextu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Pije</a:t>
            </a:r>
            <a:r>
              <a:rPr lang="en-US" dirty="0"/>
              <a:t> </a:t>
            </a:r>
            <a:r>
              <a:rPr lang="en-US" dirty="0" err="1"/>
              <a:t>colu</a:t>
            </a:r>
            <a:endParaRPr lang="en-US" dirty="0"/>
          </a:p>
          <a:p>
            <a:r>
              <a:rPr lang="en-US" dirty="0" err="1"/>
              <a:t>Pije</a:t>
            </a:r>
            <a:r>
              <a:rPr lang="en-US" dirty="0"/>
              <a:t> </a:t>
            </a:r>
            <a:r>
              <a:rPr lang="en-US" dirty="0" err="1"/>
              <a:t>víno</a:t>
            </a:r>
            <a:endParaRPr lang="en-US" dirty="0"/>
          </a:p>
          <a:p>
            <a:r>
              <a:rPr lang="en-US" dirty="0" err="1"/>
              <a:t>Má</a:t>
            </a:r>
            <a:r>
              <a:rPr lang="en-US" dirty="0"/>
              <a:t> 25 let</a:t>
            </a:r>
          </a:p>
          <a:p>
            <a:r>
              <a:rPr lang="en-US" dirty="0" err="1"/>
              <a:t>Má</a:t>
            </a:r>
            <a:r>
              <a:rPr lang="en-US" dirty="0"/>
              <a:t> 16 let</a:t>
            </a:r>
          </a:p>
          <a:p>
            <a:endParaRPr lang="en-US" dirty="0"/>
          </a:p>
          <a:p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musíme</a:t>
            </a:r>
            <a:r>
              <a:rPr lang="en-US" dirty="0"/>
              <a:t> </a:t>
            </a:r>
            <a:r>
              <a:rPr lang="en-US" dirty="0" err="1"/>
              <a:t>zkontrolovat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ověřili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pije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, je </a:t>
            </a:r>
            <a:r>
              <a:rPr lang="en-US" dirty="0" err="1"/>
              <a:t>jí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18 let?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Preference potvrzujících důkazů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potvrzující vzpomínky / příklady</a:t>
            </a:r>
          </a:p>
          <a:p>
            <a:r>
              <a:rPr lang="cs-CZ" dirty="0"/>
              <a:t>hledání důkazů v souladu s hypotézou</a:t>
            </a:r>
          </a:p>
          <a:p>
            <a:r>
              <a:rPr lang="cs-CZ" dirty="0"/>
              <a:t>interpretace nejasných nových informací v souladu s hypotézou</a:t>
            </a:r>
            <a:endParaRPr lang="en-US" dirty="0"/>
          </a:p>
          <a:p>
            <a:pPr lvl="1"/>
            <a:r>
              <a:rPr lang="en-US" dirty="0" err="1"/>
              <a:t>např</a:t>
            </a:r>
            <a:r>
              <a:rPr lang="en-US" dirty="0"/>
              <a:t>. Columbus v “</a:t>
            </a:r>
            <a:r>
              <a:rPr lang="en-US" dirty="0" err="1"/>
              <a:t>asijské</a:t>
            </a:r>
            <a:r>
              <a:rPr lang="en-US" dirty="0"/>
              <a:t>” </a:t>
            </a:r>
            <a:r>
              <a:rPr lang="en-US" dirty="0" err="1"/>
              <a:t>Americe</a:t>
            </a:r>
            <a:endParaRPr lang="en-US" dirty="0"/>
          </a:p>
          <a:p>
            <a:pPr lvl="1"/>
            <a:endParaRPr lang="en-US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14290"/>
            <a:ext cx="6353191" cy="657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3900486" cy="5011750"/>
          </a:xfrm>
        </p:spPr>
        <p:txBody>
          <a:bodyPr anchor="t"/>
          <a:lstStyle/>
          <a:p>
            <a:pPr algn="l"/>
            <a:r>
              <a:rPr lang="en-US" dirty="0"/>
              <a:t>Capital punishment study</a:t>
            </a:r>
            <a:endParaRPr lang="cs-CZ" dirty="0"/>
          </a:p>
        </p:txBody>
      </p:sp>
      <p:sp>
        <p:nvSpPr>
          <p:cNvPr id="5" name="Rectangle 4"/>
          <p:cNvSpPr/>
          <p:nvPr/>
        </p:nvSpPr>
        <p:spPr>
          <a:xfrm>
            <a:off x="0" y="5257586"/>
            <a:ext cx="30003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Lord, C. G., Ross, L. &amp; </a:t>
            </a:r>
            <a:r>
              <a:rPr lang="en-US" sz="1400" dirty="0" err="1"/>
              <a:t>Lepper</a:t>
            </a:r>
            <a:r>
              <a:rPr lang="en-US" sz="1400" dirty="0"/>
              <a:t>, M. R. (1979). Biased assimilation and attitude polarization: The effects of prior theories on subsequently considered evidence. </a:t>
            </a:r>
            <a:r>
              <a:rPr lang="en-US" sz="1400" i="1" dirty="0"/>
              <a:t>Journal of Personality and Social Psychology, 37(11), 2098–2109.</a:t>
            </a:r>
            <a:endParaRPr lang="cs-CZ" sz="1400" dirty="0"/>
          </a:p>
        </p:txBody>
      </p:sp>
      <p:sp>
        <p:nvSpPr>
          <p:cNvPr id="6" name="Left Arrow 5"/>
          <p:cNvSpPr/>
          <p:nvPr/>
        </p:nvSpPr>
        <p:spPr>
          <a:xfrm rot="18717282" flipV="1">
            <a:off x="8148715" y="1022021"/>
            <a:ext cx="1053042" cy="50622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8717282" flipV="1">
            <a:off x="8220153" y="3972437"/>
            <a:ext cx="1053042" cy="50622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CC: BY NC SA by Marek Vranka for INBES.org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Preference potvrzujících důkazů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proč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je?</a:t>
            </a:r>
          </a:p>
          <a:p>
            <a:r>
              <a:rPr lang="en-US" dirty="0" err="1"/>
              <a:t>má</a:t>
            </a:r>
            <a:r>
              <a:rPr lang="en-US" dirty="0"/>
              <a:t> to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výhody</a:t>
            </a:r>
            <a:r>
              <a:rPr lang="en-US" dirty="0"/>
              <a:t>?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Důvody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snaha</a:t>
            </a:r>
            <a:r>
              <a:rPr lang="en-US" dirty="0"/>
              <a:t> </a:t>
            </a: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světu</a:t>
            </a:r>
            <a:r>
              <a:rPr lang="en-US" dirty="0"/>
              <a:t> a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ním</a:t>
            </a:r>
            <a:r>
              <a:rPr lang="en-US" dirty="0"/>
              <a:t> </a:t>
            </a:r>
            <a:r>
              <a:rPr lang="en-US" dirty="0" err="1"/>
              <a:t>získat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a </a:t>
            </a:r>
            <a:r>
              <a:rPr lang="en-US" dirty="0" err="1"/>
              <a:t>dosáhnout</a:t>
            </a:r>
            <a:r>
              <a:rPr lang="en-US" dirty="0"/>
              <a:t> </a:t>
            </a:r>
            <a:r>
              <a:rPr lang="en-US" dirty="0" err="1"/>
              <a:t>bezpečí</a:t>
            </a:r>
            <a:endParaRPr lang="en-US" dirty="0"/>
          </a:p>
          <a:p>
            <a:pPr lvl="1"/>
            <a:r>
              <a:rPr lang="en-US" dirty="0"/>
              <a:t>v </a:t>
            </a:r>
            <a:r>
              <a:rPr lang="en-US" dirty="0" err="1"/>
              <a:t>době</a:t>
            </a:r>
            <a:r>
              <a:rPr lang="en-US" dirty="0"/>
              <a:t> </a:t>
            </a:r>
            <a:r>
              <a:rPr lang="en-US" dirty="0" err="1"/>
              <a:t>rostoucí</a:t>
            </a:r>
            <a:r>
              <a:rPr lang="en-US" dirty="0"/>
              <a:t> </a:t>
            </a:r>
            <a:r>
              <a:rPr lang="en-US" dirty="0" err="1"/>
              <a:t>nejistoty</a:t>
            </a:r>
            <a:r>
              <a:rPr lang="en-US" dirty="0"/>
              <a:t> </a:t>
            </a:r>
            <a:r>
              <a:rPr lang="en-US" dirty="0" err="1"/>
              <a:t>roste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obliba</a:t>
            </a:r>
            <a:r>
              <a:rPr lang="en-US" dirty="0"/>
              <a:t> </a:t>
            </a:r>
            <a:r>
              <a:rPr lang="en-US" dirty="0" err="1"/>
              <a:t>ezoteriky</a:t>
            </a:r>
            <a:r>
              <a:rPr lang="en-US" dirty="0"/>
              <a:t>, </a:t>
            </a:r>
            <a:r>
              <a:rPr lang="en-US" dirty="0" err="1"/>
              <a:t>paranormálních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 a </a:t>
            </a:r>
            <a:r>
              <a:rPr lang="en-US" dirty="0" err="1"/>
              <a:t>konspiračních</a:t>
            </a:r>
            <a:r>
              <a:rPr lang="en-US" dirty="0"/>
              <a:t> </a:t>
            </a:r>
            <a:r>
              <a:rPr lang="en-US" dirty="0" err="1"/>
              <a:t>teorií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konfirmační</a:t>
            </a:r>
            <a:r>
              <a:rPr lang="en-US" dirty="0"/>
              <a:t> </a:t>
            </a:r>
            <a:r>
              <a:rPr lang="en-US" dirty="0" err="1"/>
              <a:t>zkreslení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souvislost</a:t>
            </a:r>
            <a:r>
              <a:rPr lang="en-US" dirty="0"/>
              <a:t> s </a:t>
            </a:r>
            <a:r>
              <a:rPr lang="en-US" dirty="0" err="1"/>
              <a:t>dispozicí</a:t>
            </a:r>
            <a:r>
              <a:rPr lang="en-US" dirty="0"/>
              <a:t> k </a:t>
            </a:r>
            <a:r>
              <a:rPr lang="en-US" dirty="0" err="1"/>
              <a:t>detekci</a:t>
            </a:r>
            <a:r>
              <a:rPr lang="en-US" dirty="0"/>
              <a:t> </a:t>
            </a:r>
            <a:r>
              <a:rPr lang="en-US" dirty="0" err="1"/>
              <a:t>vzorů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průběhu kurzu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112" y="1417638"/>
            <a:ext cx="7996687" cy="5303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1 semestr, </a:t>
            </a:r>
            <a:r>
              <a:rPr lang="en-US" dirty="0"/>
              <a:t>2</a:t>
            </a:r>
            <a:r>
              <a:rPr lang="cs-CZ" dirty="0"/>
              <a:t> hodiny týdně, ZK</a:t>
            </a:r>
          </a:p>
          <a:p>
            <a:pPr>
              <a:buNone/>
            </a:pPr>
            <a:r>
              <a:rPr lang="cs-CZ" sz="2400" dirty="0"/>
              <a:t>	(obecně o kurzu viz sylabus v </a:t>
            </a:r>
            <a:r>
              <a:rPr lang="cs-CZ" sz="2400" dirty="0" err="1"/>
              <a:t>SISu</a:t>
            </a:r>
            <a:r>
              <a:rPr lang="cs-CZ" sz="2400" dirty="0"/>
              <a:t>)</a:t>
            </a:r>
          </a:p>
          <a:p>
            <a:pPr>
              <a:buNone/>
            </a:pPr>
            <a:r>
              <a:rPr lang="cs-CZ" dirty="0"/>
              <a:t>výuka:	Po 17:00 </a:t>
            </a:r>
            <a:r>
              <a:rPr lang="en-US" dirty="0"/>
              <a:t>H2</a:t>
            </a:r>
            <a:r>
              <a:rPr lang="cs-CZ" dirty="0"/>
              <a:t>15</a:t>
            </a:r>
          </a:p>
          <a:p>
            <a:pPr>
              <a:buNone/>
            </a:pPr>
            <a:r>
              <a:rPr lang="cs-CZ" dirty="0"/>
              <a:t>			</a:t>
            </a:r>
          </a:p>
          <a:p>
            <a:pPr>
              <a:buNone/>
            </a:pPr>
            <a:r>
              <a:rPr lang="cs-CZ" dirty="0"/>
              <a:t>KH:		Ut 16:0</a:t>
            </a:r>
            <a:r>
              <a:rPr lang="en-US" dirty="0"/>
              <a:t>0</a:t>
            </a:r>
            <a:r>
              <a:rPr lang="cs-CZ" dirty="0"/>
              <a:t>-17:00 </a:t>
            </a:r>
            <a:r>
              <a:rPr lang="en-US" dirty="0"/>
              <a:t>H106</a:t>
            </a:r>
            <a:endParaRPr lang="cs-CZ" sz="1800" dirty="0"/>
          </a:p>
          <a:p>
            <a:pPr>
              <a:buNone/>
            </a:pPr>
            <a:r>
              <a:rPr lang="cs-CZ" sz="1800" dirty="0"/>
              <a:t>			</a:t>
            </a:r>
            <a:r>
              <a:rPr lang="cs-CZ" sz="2400" dirty="0"/>
              <a:t>marek.vranka@f</a:t>
            </a:r>
            <a:r>
              <a:rPr lang="en-US" sz="2400" dirty="0" err="1"/>
              <a:t>sv</a:t>
            </a:r>
            <a:r>
              <a:rPr lang="en-US" sz="2400" dirty="0"/>
              <a:t>.</a:t>
            </a:r>
            <a:r>
              <a:rPr lang="cs-CZ" sz="2400" dirty="0" err="1"/>
              <a:t>cuni.cz</a:t>
            </a:r>
            <a:endParaRPr lang="cs-CZ" sz="2400" dirty="0"/>
          </a:p>
          <a:p>
            <a:pPr>
              <a:buNone/>
            </a:pPr>
            <a:r>
              <a:rPr lang="en-US" sz="2400" dirty="0"/>
              <a:t>			(e-mail policy: </a:t>
            </a:r>
          </a:p>
          <a:p>
            <a:pPr>
              <a:buNone/>
            </a:pPr>
            <a:r>
              <a:rPr lang="en-US" sz="2400" b="1" dirty="0"/>
              <a:t>			v </a:t>
            </a:r>
            <a:r>
              <a:rPr lang="en-US" sz="2400" b="1" dirty="0" err="1"/>
              <a:t>předmětu</a:t>
            </a:r>
            <a:r>
              <a:rPr lang="en-US" sz="2400" b="1" dirty="0"/>
              <a:t> </a:t>
            </a:r>
            <a:r>
              <a:rPr lang="en-US" sz="2400" b="1" dirty="0" err="1"/>
              <a:t>uvést</a:t>
            </a:r>
            <a:r>
              <a:rPr lang="en-US" sz="2400" b="1" dirty="0"/>
              <a:t> </a:t>
            </a:r>
            <a:r>
              <a:rPr lang="en-US" sz="2400" b="1" dirty="0" err="1"/>
              <a:t>ident</a:t>
            </a:r>
            <a:r>
              <a:rPr lang="en-US" sz="2400" b="1" dirty="0"/>
              <a:t> </a:t>
            </a:r>
            <a:r>
              <a:rPr lang="en-US" sz="2400" b="1" dirty="0" err="1"/>
              <a:t>kurzu</a:t>
            </a:r>
            <a:r>
              <a:rPr lang="en-US" sz="2400" b="1" dirty="0"/>
              <a:t> JJB224</a:t>
            </a:r>
            <a:r>
              <a:rPr lang="en-US" sz="2400" dirty="0"/>
              <a:t>)</a:t>
            </a:r>
            <a:endParaRPr lang="cs-CZ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cs-CZ" sz="2400" dirty="0"/>
              <a:t>materiály ke kurzu: </a:t>
            </a:r>
            <a:r>
              <a:rPr lang="cs-CZ" sz="1800" dirty="0"/>
              <a:t>http://dl1.cuni.cz/</a:t>
            </a:r>
            <a:r>
              <a:rPr lang="cs-CZ" sz="1800" dirty="0" err="1"/>
              <a:t>course</a:t>
            </a:r>
            <a:r>
              <a:rPr lang="cs-CZ" sz="1800" dirty="0"/>
              <a:t>/</a:t>
            </a:r>
            <a:r>
              <a:rPr lang="cs-CZ" sz="1800" dirty="0" err="1"/>
              <a:t>view.php</a:t>
            </a:r>
            <a:r>
              <a:rPr lang="cs-CZ" sz="1800" dirty="0"/>
              <a:t>?id=4544</a:t>
            </a:r>
            <a:endParaRPr lang="cs-CZ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cs-CZ" dirty="0" err="1"/>
              <a:t>hot</a:t>
            </a:r>
            <a:r>
              <a:rPr lang="cs-CZ" dirty="0"/>
              <a:t> </a:t>
            </a:r>
            <a:r>
              <a:rPr lang="cs-CZ" dirty="0" err="1"/>
              <a:t>hand</a:t>
            </a:r>
            <a:r>
              <a:rPr lang="cs-CZ" dirty="0"/>
              <a:t>“ fenomén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vzniká</a:t>
            </a:r>
            <a:r>
              <a:rPr lang="en-US" dirty="0"/>
              <a:t>?</a:t>
            </a:r>
          </a:p>
          <a:p>
            <a:r>
              <a:rPr lang="en-US" dirty="0"/>
              <a:t>     </a:t>
            </a:r>
            <a:r>
              <a:rPr lang="en-US" dirty="0" err="1"/>
              <a:t>potvrzení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víc</a:t>
            </a:r>
            <a:r>
              <a:rPr lang="en-US" dirty="0"/>
              <a:t> </a:t>
            </a:r>
            <a:r>
              <a:rPr lang="en-US" dirty="0" err="1"/>
              <a:t>všímají</a:t>
            </a:r>
            <a:r>
              <a:rPr lang="en-US" dirty="0"/>
              <a:t> a </a:t>
            </a:r>
            <a:r>
              <a:rPr lang="en-US" dirty="0" err="1"/>
              <a:t>pamatují</a:t>
            </a:r>
            <a:endParaRPr lang="en-US" dirty="0"/>
          </a:p>
          <a:p>
            <a:r>
              <a:rPr lang="en-US" dirty="0"/>
              <a:t>     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zkreslenou</a:t>
            </a:r>
            <a:r>
              <a:rPr lang="en-US" dirty="0"/>
              <a:t> </a:t>
            </a:r>
            <a:r>
              <a:rPr lang="en-US" dirty="0" err="1"/>
              <a:t>představu</a:t>
            </a:r>
            <a:r>
              <a:rPr lang="en-US" dirty="0"/>
              <a:t> o </a:t>
            </a:r>
            <a:r>
              <a:rPr lang="en-US" dirty="0" err="1"/>
              <a:t>náhodných</a:t>
            </a:r>
            <a:r>
              <a:rPr lang="en-US" dirty="0"/>
              <a:t> </a:t>
            </a:r>
            <a:r>
              <a:rPr lang="en-US" dirty="0" err="1"/>
              <a:t>jevech</a:t>
            </a:r>
            <a:r>
              <a:rPr lang="en-US" dirty="0"/>
              <a:t> </a:t>
            </a:r>
          </a:p>
          <a:p>
            <a:r>
              <a:rPr lang="en-US" dirty="0"/>
              <a:t>         </a:t>
            </a:r>
            <a:r>
              <a:rPr lang="en-US" dirty="0" err="1"/>
              <a:t>např</a:t>
            </a:r>
            <a:r>
              <a:rPr lang="en-US" dirty="0"/>
              <a:t>. OXXXOXXXOXXOOOXOOXXOO - je </a:t>
            </a:r>
            <a:r>
              <a:rPr lang="en-US" dirty="0" err="1"/>
              <a:t>čistě</a:t>
            </a:r>
            <a:r>
              <a:rPr lang="en-US" dirty="0"/>
              <a:t> </a:t>
            </a:r>
            <a:r>
              <a:rPr lang="en-US" dirty="0" err="1"/>
              <a:t>náhodná</a:t>
            </a:r>
            <a:r>
              <a:rPr lang="en-US" dirty="0"/>
              <a:t>, </a:t>
            </a:r>
            <a:r>
              <a:rPr lang="en-US" dirty="0" err="1"/>
              <a:t>přesto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62% </a:t>
            </a:r>
            <a:r>
              <a:rPr lang="en-US" dirty="0" err="1"/>
              <a:t>lidí</a:t>
            </a:r>
            <a:r>
              <a:rPr lang="en-US" dirty="0"/>
              <a:t> </a:t>
            </a:r>
            <a:r>
              <a:rPr lang="en-US" dirty="0" err="1"/>
              <a:t>myslelo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o </a:t>
            </a:r>
            <a:r>
              <a:rPr lang="en-US" dirty="0" err="1"/>
              <a:t>důkaz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prospěch</a:t>
            </a:r>
            <a:r>
              <a:rPr lang="en-US" dirty="0"/>
              <a:t> hot hand</a:t>
            </a:r>
            <a:endParaRPr lang="cs-CZ" dirty="0"/>
          </a:p>
        </p:txBody>
      </p:sp>
      <p:pic>
        <p:nvPicPr>
          <p:cNvPr id="33794" name="Picture 2" descr="https://sites.google.com/site/seminarzobecnepsychologie/_/rsrc/1410500446723/vyzkousejte/-hot-hand/kobe-bryant-2011-getty-jeff-gross1.jpg?height=136&amp;width=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752600"/>
            <a:ext cx="1905000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 Impact of Media Censorship:</a:t>
            </a:r>
            <a:br>
              <a:rPr lang="en-US" sz="3600" dirty="0"/>
            </a:br>
            <a:r>
              <a:rPr lang="en-US" sz="3600" dirty="0"/>
              <a:t>Evidence from a Field Experiment in China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050" name="Picture 2" descr="https://1.bp.blogspot.com/-f3IHFRAqDzk/Wfnc_7ATNzI/AAAAAAAADBw/UzGB6131N2QThyWnTcdkIIPPjr1BS4RygCLcBGAs/s1600/Chen%2BYang%2B201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30993"/>
            <a:ext cx="9000578" cy="3288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kritického</a:t>
            </a:r>
            <a:r>
              <a:rPr lang="en-US" dirty="0"/>
              <a:t> </a:t>
            </a:r>
            <a:r>
              <a:rPr lang="en-US" dirty="0" err="1"/>
              <a:t>myslitele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59088"/>
            <a:ext cx="8392831" cy="144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věří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přirozeně</a:t>
            </a:r>
            <a:r>
              <a:rPr lang="en-US" dirty="0"/>
              <a:t> </a:t>
            </a:r>
            <a:r>
              <a:rPr lang="en-US" dirty="0" err="1"/>
              <a:t>poznávají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</a:t>
            </a:r>
            <a:r>
              <a:rPr lang="en-US" dirty="0" err="1"/>
              <a:t>takový</a:t>
            </a:r>
            <a:r>
              <a:rPr lang="en-US" dirty="0"/>
              <a:t>, </a:t>
            </a:r>
            <a:r>
              <a:rPr lang="en-US" dirty="0" err="1"/>
              <a:t>jaký</a:t>
            </a:r>
            <a:r>
              <a:rPr lang="en-US" dirty="0"/>
              <a:t> </a:t>
            </a:r>
            <a:r>
              <a:rPr lang="en-US" dirty="0" err="1"/>
              <a:t>doopravdy</a:t>
            </a:r>
            <a:r>
              <a:rPr lang="en-US" dirty="0"/>
              <a:t> je –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i="1" dirty="0" err="1"/>
              <a:t>naivní</a:t>
            </a:r>
            <a:r>
              <a:rPr lang="en-US" i="1" dirty="0"/>
              <a:t> </a:t>
            </a:r>
            <a:r>
              <a:rPr lang="en-US" i="1" dirty="0" err="1"/>
              <a:t>realisté</a:t>
            </a:r>
            <a:endParaRPr lang="en-US" i="1" dirty="0"/>
          </a:p>
          <a:p>
            <a:r>
              <a:rPr lang="en-US" dirty="0" err="1"/>
              <a:t>spolehlivé</a:t>
            </a:r>
            <a:r>
              <a:rPr lang="en-US" dirty="0"/>
              <a:t> </a:t>
            </a:r>
            <a:r>
              <a:rPr lang="en-US" dirty="0" err="1"/>
              <a:t>poznávání</a:t>
            </a:r>
            <a:r>
              <a:rPr lang="en-US" dirty="0"/>
              <a:t> </a:t>
            </a:r>
            <a:r>
              <a:rPr lang="en-US" dirty="0" err="1"/>
              <a:t>vyžaduje</a:t>
            </a:r>
            <a:r>
              <a:rPr lang="en-US" dirty="0"/>
              <a:t> </a:t>
            </a:r>
            <a:r>
              <a:rPr lang="en-US" dirty="0" err="1"/>
              <a:t>soustředěné</a:t>
            </a:r>
            <a:r>
              <a:rPr lang="en-US" dirty="0"/>
              <a:t> </a:t>
            </a:r>
            <a:r>
              <a:rPr lang="en-US" dirty="0" err="1"/>
              <a:t>úsilí</a:t>
            </a:r>
            <a:r>
              <a:rPr lang="en-US" dirty="0"/>
              <a:t> a </a:t>
            </a:r>
            <a:r>
              <a:rPr lang="en-US" dirty="0" err="1"/>
              <a:t>cílenou</a:t>
            </a:r>
            <a:r>
              <a:rPr lang="en-US" dirty="0"/>
              <a:t> </a:t>
            </a:r>
            <a:r>
              <a:rPr lang="en-US" dirty="0" err="1"/>
              <a:t>snahu</a:t>
            </a:r>
            <a:r>
              <a:rPr lang="en-US" dirty="0"/>
              <a:t> o </a:t>
            </a:r>
            <a:r>
              <a:rPr lang="en-US" dirty="0" err="1"/>
              <a:t>překonávání</a:t>
            </a:r>
            <a:r>
              <a:rPr lang="en-US" dirty="0"/>
              <a:t> </a:t>
            </a:r>
            <a:r>
              <a:rPr lang="en-US" dirty="0" err="1"/>
              <a:t>automatických</a:t>
            </a:r>
            <a:r>
              <a:rPr lang="en-US" dirty="0"/>
              <a:t> </a:t>
            </a:r>
            <a:r>
              <a:rPr lang="en-US" dirty="0" err="1"/>
              <a:t>zkreslení</a:t>
            </a:r>
            <a:endParaRPr lang="en-US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průběhu kurzu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1946"/>
            <a:ext cx="8495731" cy="547952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Obsah:</a:t>
            </a:r>
          </a:p>
          <a:p>
            <a:pPr lvl="1"/>
            <a:r>
              <a:rPr lang="en-US" dirty="0" err="1"/>
              <a:t>aktuální</a:t>
            </a:r>
            <a:r>
              <a:rPr lang="en-US" dirty="0"/>
              <a:t> </a:t>
            </a:r>
            <a:r>
              <a:rPr lang="en-US" dirty="0" err="1"/>
              <a:t>psychologické</a:t>
            </a:r>
            <a:r>
              <a:rPr lang="en-US" dirty="0"/>
              <a:t> </a:t>
            </a:r>
            <a:r>
              <a:rPr lang="en-US" dirty="0" err="1"/>
              <a:t>poznatky</a:t>
            </a:r>
            <a:endParaRPr lang="cs-CZ" dirty="0"/>
          </a:p>
          <a:p>
            <a:pPr lvl="1"/>
            <a:r>
              <a:rPr lang="en-US" dirty="0" err="1"/>
              <a:t>důraz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aplikaci</a:t>
            </a:r>
            <a:r>
              <a:rPr lang="en-US" dirty="0"/>
              <a:t> v MK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obecnou</a:t>
            </a:r>
            <a:r>
              <a:rPr lang="en-US" dirty="0"/>
              <a:t> </a:t>
            </a:r>
            <a:r>
              <a:rPr lang="en-US" dirty="0" err="1"/>
              <a:t>využitelnost</a:t>
            </a:r>
            <a:endParaRPr lang="cs-CZ" dirty="0"/>
          </a:p>
          <a:p>
            <a:pPr>
              <a:buNone/>
            </a:pPr>
            <a:r>
              <a:rPr lang="en-US" dirty="0" err="1"/>
              <a:t>Hodnocení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Výsledné</a:t>
            </a:r>
            <a:r>
              <a:rPr lang="en-US" dirty="0"/>
              <a:t> </a:t>
            </a:r>
            <a:r>
              <a:rPr lang="en-US" dirty="0" err="1"/>
              <a:t>hodnocení</a:t>
            </a:r>
            <a:r>
              <a:rPr lang="en-US" dirty="0"/>
              <a:t> je </a:t>
            </a:r>
            <a:r>
              <a:rPr lang="en-US" dirty="0" err="1"/>
              <a:t>určeno</a:t>
            </a:r>
            <a:r>
              <a:rPr lang="en-US" dirty="0"/>
              <a:t> </a:t>
            </a:r>
            <a:r>
              <a:rPr lang="en-US" dirty="0" err="1"/>
              <a:t>počtem</a:t>
            </a:r>
            <a:r>
              <a:rPr lang="en-US" dirty="0"/>
              <a:t> </a:t>
            </a:r>
            <a:r>
              <a:rPr lang="en-US" dirty="0" err="1"/>
              <a:t>získaných</a:t>
            </a:r>
            <a:r>
              <a:rPr lang="en-US" dirty="0"/>
              <a:t> </a:t>
            </a:r>
            <a:r>
              <a:rPr lang="en-US" dirty="0" err="1"/>
              <a:t>bodů</a:t>
            </a:r>
            <a:r>
              <a:rPr lang="en-US" dirty="0"/>
              <a:t> (</a:t>
            </a:r>
            <a:r>
              <a:rPr lang="en-US" dirty="0" err="1"/>
              <a:t>ze</a:t>
            </a:r>
            <a:r>
              <a:rPr lang="en-US" dirty="0"/>
              <a:t> 100): 0-50 % = F, 51-60 % = E, 61-70 % = D, 71-80 % = C, 81-90 % = B, 91 % a </a:t>
            </a:r>
            <a:r>
              <a:rPr lang="en-US" dirty="0" err="1"/>
              <a:t>více</a:t>
            </a:r>
            <a:r>
              <a:rPr lang="en-US" dirty="0"/>
              <a:t> = A.</a:t>
            </a:r>
            <a:endParaRPr lang="cs-CZ" dirty="0"/>
          </a:p>
          <a:p>
            <a:pPr>
              <a:buNone/>
            </a:pPr>
            <a:r>
              <a:rPr lang="cs-CZ" dirty="0"/>
              <a:t>Požadavky pro splnění předmětu</a:t>
            </a:r>
            <a:r>
              <a:rPr lang="en-US" dirty="0"/>
              <a:t>:</a:t>
            </a:r>
            <a:endParaRPr lang="cs-CZ" dirty="0"/>
          </a:p>
          <a:p>
            <a:pPr lvl="1"/>
            <a:r>
              <a:rPr lang="en-US" b="1" dirty="0" err="1"/>
              <a:t>bleskový</a:t>
            </a:r>
            <a:r>
              <a:rPr lang="en-US" b="1" dirty="0"/>
              <a:t> test</a:t>
            </a:r>
            <a:r>
              <a:rPr lang="en-US" dirty="0"/>
              <a:t> (2 </a:t>
            </a:r>
            <a:r>
              <a:rPr lang="en-US" dirty="0" err="1"/>
              <a:t>otázky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začátku</a:t>
            </a:r>
            <a:r>
              <a:rPr lang="en-US" dirty="0"/>
              <a:t> </a:t>
            </a:r>
            <a:r>
              <a:rPr lang="en-US" dirty="0" err="1"/>
              <a:t>přednášky</a:t>
            </a:r>
            <a:r>
              <a:rPr lang="en-US" dirty="0"/>
              <a:t> –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začíná</a:t>
            </a:r>
            <a:r>
              <a:rPr lang="en-US" dirty="0"/>
              <a:t> s 40 body, </a:t>
            </a:r>
            <a:r>
              <a:rPr lang="en-US" dirty="0" err="1"/>
              <a:t>náhodně</a:t>
            </a:r>
            <a:r>
              <a:rPr lang="en-US" dirty="0"/>
              <a:t> </a:t>
            </a:r>
            <a:r>
              <a:rPr lang="en-US" dirty="0" err="1"/>
              <a:t>vybraným</a:t>
            </a:r>
            <a:r>
              <a:rPr lang="en-US" dirty="0"/>
              <a:t> </a:t>
            </a:r>
            <a:r>
              <a:rPr lang="en-US" dirty="0" err="1"/>
              <a:t>osobám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test </a:t>
            </a:r>
            <a:r>
              <a:rPr lang="en-US" dirty="0" err="1"/>
              <a:t>vyhodnocen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nesprávné</a:t>
            </a:r>
            <a:r>
              <a:rPr lang="en-US" dirty="0"/>
              <a:t> </a:t>
            </a:r>
            <a:r>
              <a:rPr lang="en-US" dirty="0" err="1"/>
              <a:t>odpovědi</a:t>
            </a:r>
            <a:r>
              <a:rPr lang="en-US" dirty="0"/>
              <a:t> </a:t>
            </a:r>
            <a:r>
              <a:rPr lang="en-US" dirty="0" err="1"/>
              <a:t>strženy</a:t>
            </a:r>
            <a:r>
              <a:rPr lang="en-US" dirty="0"/>
              <a:t> body (-3 body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každou</a:t>
            </a:r>
            <a:r>
              <a:rPr lang="en-US" dirty="0"/>
              <a:t> </a:t>
            </a:r>
            <a:r>
              <a:rPr lang="en-US" dirty="0" err="1"/>
              <a:t>nesprávnou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chybějící</a:t>
            </a:r>
            <a:r>
              <a:rPr lang="en-US" dirty="0"/>
              <a:t> </a:t>
            </a:r>
            <a:r>
              <a:rPr lang="en-US" dirty="0" err="1"/>
              <a:t>odpověď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nelze</a:t>
            </a:r>
            <a:r>
              <a:rPr lang="en-US" dirty="0"/>
              <a:t> </a:t>
            </a:r>
            <a:r>
              <a:rPr lang="en-US" dirty="0" err="1"/>
              <a:t>ztratit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40 </a:t>
            </a:r>
            <a:r>
              <a:rPr lang="en-US" dirty="0" err="1"/>
              <a:t>bodů</a:t>
            </a:r>
            <a:endParaRPr lang="cs-CZ" dirty="0"/>
          </a:p>
          <a:p>
            <a:pPr lvl="1"/>
            <a:r>
              <a:rPr lang="en-US" b="1" dirty="0" err="1"/>
              <a:t>závěrečný</a:t>
            </a:r>
            <a:r>
              <a:rPr lang="en-US" b="1" dirty="0"/>
              <a:t> test </a:t>
            </a:r>
            <a:r>
              <a:rPr lang="en-US" dirty="0"/>
              <a:t>– 60 </a:t>
            </a:r>
            <a:r>
              <a:rPr lang="en-US" dirty="0" err="1"/>
              <a:t>bodů</a:t>
            </a:r>
            <a:endParaRPr lang="cs-CZ" b="1" dirty="0"/>
          </a:p>
          <a:p>
            <a:pPr lvl="1"/>
            <a:r>
              <a:rPr lang="en-US" b="1" dirty="0" err="1"/>
              <a:t>bonusové</a:t>
            </a:r>
            <a:r>
              <a:rPr lang="en-US" b="1" dirty="0"/>
              <a:t> body</a:t>
            </a:r>
          </a:p>
          <a:p>
            <a:pPr lvl="2"/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(max 10 </a:t>
            </a:r>
            <a:r>
              <a:rPr lang="en-US" dirty="0" err="1"/>
              <a:t>bodů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příklady</a:t>
            </a:r>
            <a:r>
              <a:rPr lang="en-US" dirty="0"/>
              <a:t> </a:t>
            </a:r>
            <a:r>
              <a:rPr lang="en-US" dirty="0" err="1"/>
              <a:t>aplikace</a:t>
            </a:r>
            <a:r>
              <a:rPr lang="en-US" dirty="0"/>
              <a:t> </a:t>
            </a:r>
            <a:r>
              <a:rPr lang="en-US" dirty="0" err="1"/>
              <a:t>psychologie</a:t>
            </a:r>
            <a:r>
              <a:rPr lang="en-US" dirty="0"/>
              <a:t> v MK (max 6 </a:t>
            </a:r>
            <a:r>
              <a:rPr lang="en-US" dirty="0" err="1"/>
              <a:t>bodů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k průběhu kurzu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303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dirty="0"/>
              <a:t>Forma v</a:t>
            </a:r>
            <a:r>
              <a:rPr lang="cs-CZ" sz="3500" dirty="0" err="1"/>
              <a:t>ýuk</a:t>
            </a:r>
            <a:r>
              <a:rPr lang="en-US" sz="3500" dirty="0"/>
              <a:t>y</a:t>
            </a:r>
            <a:r>
              <a:rPr lang="cs-CZ" sz="3500" dirty="0"/>
              <a:t>:</a:t>
            </a:r>
            <a:endParaRPr lang="cs-CZ" sz="3000" dirty="0"/>
          </a:p>
          <a:p>
            <a:pPr lvl="0"/>
            <a:r>
              <a:rPr lang="cs-CZ" dirty="0"/>
              <a:t>Přednáška</a:t>
            </a:r>
            <a:endParaRPr lang="en-US" dirty="0"/>
          </a:p>
          <a:p>
            <a:pPr lvl="1"/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nepovinná</a:t>
            </a:r>
            <a:endParaRPr lang="en-US" dirty="0"/>
          </a:p>
          <a:p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studium</a:t>
            </a:r>
            <a:endParaRPr lang="en-US" dirty="0"/>
          </a:p>
          <a:p>
            <a:pPr lvl="1"/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zaslaných</a:t>
            </a:r>
            <a:r>
              <a:rPr lang="en-US" dirty="0"/>
              <a:t> </a:t>
            </a:r>
            <a:r>
              <a:rPr lang="en-US" dirty="0" err="1"/>
              <a:t>materiálů</a:t>
            </a:r>
            <a:r>
              <a:rPr lang="en-US" dirty="0"/>
              <a:t> a </a:t>
            </a:r>
            <a:r>
              <a:rPr lang="en-US" dirty="0" err="1"/>
              <a:t>vybrané</a:t>
            </a:r>
            <a:r>
              <a:rPr lang="en-US" dirty="0"/>
              <a:t> </a:t>
            </a:r>
            <a:r>
              <a:rPr lang="en-US" dirty="0" err="1"/>
              <a:t>studijní</a:t>
            </a:r>
            <a:r>
              <a:rPr lang="en-US" dirty="0"/>
              <a:t> </a:t>
            </a:r>
            <a:r>
              <a:rPr lang="en-US" dirty="0" err="1"/>
              <a:t>literatury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tvoří</a:t>
            </a:r>
            <a:r>
              <a:rPr lang="en-US" dirty="0"/>
              <a:t> </a:t>
            </a:r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bleskových</a:t>
            </a:r>
            <a:r>
              <a:rPr lang="en-US" dirty="0"/>
              <a:t> </a:t>
            </a:r>
            <a:r>
              <a:rPr lang="en-US" dirty="0" err="1"/>
              <a:t>testů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závěřečného</a:t>
            </a:r>
            <a:r>
              <a:rPr lang="en-US" dirty="0"/>
              <a:t> </a:t>
            </a:r>
            <a:r>
              <a:rPr lang="en-US" dirty="0" err="1"/>
              <a:t>testu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11430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050830"/>
            <a:ext cx="8720920" cy="567064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800" b="1" dirty="0"/>
              <a:t>Základní literatura</a:t>
            </a:r>
            <a:endParaRPr lang="en-US" sz="2800" dirty="0"/>
          </a:p>
          <a:p>
            <a:r>
              <a:rPr lang="en-US" sz="2800" dirty="0" err="1"/>
              <a:t>Fennis</a:t>
            </a:r>
            <a:r>
              <a:rPr lang="en-US" sz="2800" dirty="0"/>
              <a:t>, B. M., &amp; </a:t>
            </a:r>
            <a:r>
              <a:rPr lang="en-US" sz="2800" dirty="0" err="1"/>
              <a:t>Stroebe</a:t>
            </a:r>
            <a:r>
              <a:rPr lang="en-US" sz="2800" dirty="0"/>
              <a:t>, W. (2010). The Psychology of Advertising. Psychology Press.</a:t>
            </a:r>
          </a:p>
          <a:p>
            <a:r>
              <a:rPr lang="en-US" sz="2800" dirty="0" err="1"/>
              <a:t>Jannson</a:t>
            </a:r>
            <a:r>
              <a:rPr lang="en-US" sz="2800" dirty="0"/>
              <a:t>-Boyd, C. V. (2010). Consumer Psychology. Open University Press.</a:t>
            </a:r>
          </a:p>
          <a:p>
            <a:r>
              <a:rPr lang="cs-CZ" sz="2800" dirty="0" err="1"/>
              <a:t>Kardes</a:t>
            </a:r>
            <a:r>
              <a:rPr lang="cs-CZ" sz="2800" dirty="0"/>
              <a:t>, F., </a:t>
            </a:r>
            <a:r>
              <a:rPr lang="cs-CZ" sz="2800" dirty="0" err="1"/>
              <a:t>Cronley</a:t>
            </a:r>
            <a:r>
              <a:rPr lang="cs-CZ" sz="2800" dirty="0"/>
              <a:t>, M., &amp; </a:t>
            </a:r>
            <a:r>
              <a:rPr lang="cs-CZ" sz="2800" dirty="0" err="1"/>
              <a:t>Cline</a:t>
            </a:r>
            <a:r>
              <a:rPr lang="cs-CZ" sz="2800" dirty="0"/>
              <a:t>, T. (2010). </a:t>
            </a:r>
            <a:r>
              <a:rPr lang="cs-CZ" sz="2800" i="1" dirty="0" err="1"/>
              <a:t>Consumer</a:t>
            </a:r>
            <a:r>
              <a:rPr lang="cs-CZ" sz="2800" i="1" dirty="0"/>
              <a:t> </a:t>
            </a:r>
            <a:r>
              <a:rPr lang="cs-CZ" sz="2800" i="1" dirty="0" err="1"/>
              <a:t>behavior</a:t>
            </a:r>
            <a:r>
              <a:rPr lang="cs-CZ" sz="2800" dirty="0"/>
              <a:t>. </a:t>
            </a:r>
            <a:r>
              <a:rPr lang="cs-CZ" sz="2800" dirty="0" err="1"/>
              <a:t>Cengage</a:t>
            </a:r>
            <a:r>
              <a:rPr lang="cs-CZ" sz="2800" dirty="0"/>
              <a:t> </a:t>
            </a:r>
            <a:r>
              <a:rPr lang="cs-CZ" sz="2800" dirty="0" err="1"/>
              <a:t>Learning</a:t>
            </a:r>
            <a:r>
              <a:rPr lang="cs-CZ" sz="2800" dirty="0"/>
              <a:t>.</a:t>
            </a:r>
            <a:endParaRPr lang="en-US" sz="2800" dirty="0"/>
          </a:p>
          <a:p>
            <a:r>
              <a:rPr lang="cs-CZ" sz="2800" dirty="0" err="1"/>
              <a:t>Lilienfeld</a:t>
            </a:r>
            <a:r>
              <a:rPr lang="cs-CZ" sz="2800" dirty="0"/>
              <a:t>, S., </a:t>
            </a:r>
            <a:r>
              <a:rPr lang="cs-CZ" sz="2800" dirty="0" err="1"/>
              <a:t>Lynn</a:t>
            </a:r>
            <a:r>
              <a:rPr lang="cs-CZ" sz="2800" dirty="0"/>
              <a:t>, S. J., </a:t>
            </a:r>
            <a:r>
              <a:rPr lang="cs-CZ" sz="2800" dirty="0" err="1"/>
              <a:t>Namy</a:t>
            </a:r>
            <a:r>
              <a:rPr lang="cs-CZ" sz="2800" dirty="0"/>
              <a:t>, L., </a:t>
            </a:r>
            <a:r>
              <a:rPr lang="cs-CZ" sz="2800" dirty="0" err="1"/>
              <a:t>Woolf</a:t>
            </a:r>
            <a:r>
              <a:rPr lang="cs-CZ" sz="2800" dirty="0"/>
              <a:t>, N., </a:t>
            </a:r>
            <a:r>
              <a:rPr lang="cs-CZ" sz="2800" dirty="0" err="1"/>
              <a:t>Jamieson</a:t>
            </a:r>
            <a:r>
              <a:rPr lang="cs-CZ" sz="2800" dirty="0"/>
              <a:t>, G., </a:t>
            </a:r>
            <a:r>
              <a:rPr lang="cs-CZ" sz="2800" dirty="0" err="1"/>
              <a:t>Marks</a:t>
            </a:r>
            <a:r>
              <a:rPr lang="cs-CZ" sz="2800" dirty="0"/>
              <a:t>, A., &amp; </a:t>
            </a:r>
            <a:r>
              <a:rPr lang="cs-CZ" sz="2800" dirty="0" err="1"/>
              <a:t>Slaughter</a:t>
            </a:r>
            <a:r>
              <a:rPr lang="cs-CZ" sz="2800" dirty="0"/>
              <a:t>, V. (2014). </a:t>
            </a:r>
            <a:r>
              <a:rPr lang="cs-CZ" sz="2800" i="1" dirty="0"/>
              <a:t>Psychology: </a:t>
            </a:r>
            <a:r>
              <a:rPr lang="cs-CZ" sz="2800" i="1" dirty="0" err="1"/>
              <a:t>From</a:t>
            </a:r>
            <a:r>
              <a:rPr lang="cs-CZ" sz="2800" i="1" dirty="0"/>
              <a:t> </a:t>
            </a:r>
            <a:r>
              <a:rPr lang="cs-CZ" sz="2800" i="1" dirty="0" err="1"/>
              <a:t>inquiry</a:t>
            </a:r>
            <a:r>
              <a:rPr lang="cs-CZ" sz="2800" i="1" dirty="0"/>
              <a:t> to </a:t>
            </a:r>
            <a:r>
              <a:rPr lang="cs-CZ" sz="2800" i="1" dirty="0" err="1"/>
              <a:t>understanding</a:t>
            </a:r>
            <a:r>
              <a:rPr lang="cs-CZ" sz="2800" dirty="0"/>
              <a:t>. </a:t>
            </a:r>
            <a:r>
              <a:rPr lang="cs-CZ" sz="2800" dirty="0" err="1"/>
              <a:t>Pearson</a:t>
            </a:r>
            <a:r>
              <a:rPr lang="cs-CZ" sz="2800" dirty="0"/>
              <a:t> </a:t>
            </a:r>
            <a:r>
              <a:rPr lang="cs-CZ" sz="2800" dirty="0" err="1"/>
              <a:t>Higher</a:t>
            </a:r>
            <a:r>
              <a:rPr lang="cs-CZ" sz="2800" dirty="0"/>
              <a:t> </a:t>
            </a:r>
            <a:r>
              <a:rPr lang="cs-CZ" sz="2800" dirty="0" err="1"/>
              <a:t>Education</a:t>
            </a:r>
            <a:r>
              <a:rPr lang="cs-CZ" sz="2800" dirty="0"/>
              <a:t>.</a:t>
            </a:r>
            <a:endParaRPr lang="en-US" sz="2800" dirty="0"/>
          </a:p>
          <a:p>
            <a:r>
              <a:rPr lang="cs-CZ" sz="2800" dirty="0"/>
              <a:t>(vybrané pasáže budou zpřístupněny v podobě </a:t>
            </a:r>
            <a:r>
              <a:rPr lang="cs-CZ" sz="2800" dirty="0" err="1"/>
              <a:t>pdf</a:t>
            </a:r>
            <a:r>
              <a:rPr lang="cs-CZ" sz="2800" dirty="0"/>
              <a:t> souborů)</a:t>
            </a:r>
            <a:endParaRPr lang="en-US" sz="2800" dirty="0"/>
          </a:p>
          <a:p>
            <a:pPr>
              <a:buNone/>
            </a:pPr>
            <a:r>
              <a:rPr lang="cs-CZ" sz="2800" dirty="0"/>
              <a:t> </a:t>
            </a:r>
            <a:endParaRPr lang="en-US" sz="2800" dirty="0"/>
          </a:p>
          <a:p>
            <a:pPr>
              <a:buNone/>
            </a:pPr>
            <a:r>
              <a:rPr lang="cs-CZ" sz="2800" b="1" dirty="0"/>
              <a:t>Doporučená literatura</a:t>
            </a:r>
            <a:endParaRPr lang="en-US" sz="2800" dirty="0"/>
          </a:p>
          <a:p>
            <a:r>
              <a:rPr lang="en-US" sz="2000" dirty="0" err="1"/>
              <a:t>Ariely</a:t>
            </a:r>
            <a:r>
              <a:rPr lang="en-US" sz="2000" dirty="0"/>
              <a:t>, D. (2009). </a:t>
            </a:r>
            <a:r>
              <a:rPr lang="en-US" sz="2000" i="1" dirty="0" err="1"/>
              <a:t>Jak</a:t>
            </a:r>
            <a:r>
              <a:rPr lang="en-US" sz="2000" i="1" dirty="0"/>
              <a:t> </a:t>
            </a:r>
            <a:r>
              <a:rPr lang="en-US" sz="2000" i="1" dirty="0" err="1"/>
              <a:t>drahé</a:t>
            </a:r>
            <a:r>
              <a:rPr lang="en-US" sz="2000" i="1" dirty="0"/>
              <a:t> je </a:t>
            </a:r>
            <a:r>
              <a:rPr lang="en-US" sz="2000" i="1" dirty="0" err="1"/>
              <a:t>zdarma</a:t>
            </a:r>
            <a:r>
              <a:rPr lang="en-US" sz="2000" dirty="0"/>
              <a:t>. </a:t>
            </a:r>
            <a:r>
              <a:rPr lang="en-US" sz="2000" dirty="0" err="1"/>
              <a:t>Práh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Ariely</a:t>
            </a:r>
            <a:r>
              <a:rPr lang="en-US" sz="2000" dirty="0"/>
              <a:t>, D. (2011). </a:t>
            </a:r>
            <a:r>
              <a:rPr lang="en-US" sz="2000" i="1" dirty="0" err="1"/>
              <a:t>Jak</a:t>
            </a:r>
            <a:r>
              <a:rPr lang="en-US" sz="2000" i="1" dirty="0"/>
              <a:t> </a:t>
            </a:r>
            <a:r>
              <a:rPr lang="en-US" sz="2000" i="1" dirty="0" err="1"/>
              <a:t>drahá</a:t>
            </a:r>
            <a:r>
              <a:rPr lang="en-US" sz="2000" i="1" dirty="0"/>
              <a:t> je </a:t>
            </a:r>
            <a:r>
              <a:rPr lang="en-US" sz="2000" i="1" dirty="0" err="1"/>
              <a:t>intuice</a:t>
            </a:r>
            <a:r>
              <a:rPr lang="en-US" sz="2000" i="1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Práh</a:t>
            </a:r>
            <a:r>
              <a:rPr lang="en-US" sz="2000" dirty="0"/>
              <a:t>.</a:t>
            </a:r>
          </a:p>
          <a:p>
            <a:r>
              <a:rPr lang="en-US" sz="2000" dirty="0"/>
              <a:t>Berger, J. (2016). </a:t>
            </a:r>
            <a:r>
              <a:rPr lang="en-US" sz="2000" i="1" dirty="0"/>
              <a:t>Invisible Influence: The Hidden Forces that Shape Behavior</a:t>
            </a:r>
            <a:r>
              <a:rPr lang="en-US" sz="2000" dirty="0"/>
              <a:t>. Simon and Schuster.</a:t>
            </a:r>
          </a:p>
          <a:p>
            <a:r>
              <a:rPr lang="en-US" sz="2000" dirty="0" err="1"/>
              <a:t>Chabris</a:t>
            </a:r>
            <a:r>
              <a:rPr lang="en-US" sz="2000" dirty="0"/>
              <a:t>, C., &amp; Simons, D. (2011). </a:t>
            </a:r>
            <a:r>
              <a:rPr lang="en-US" sz="2000" i="1" dirty="0"/>
              <a:t>The invisible gorilla: And other ways our intuitions deceive us.</a:t>
            </a:r>
            <a:r>
              <a:rPr lang="en-US" sz="2000" dirty="0"/>
              <a:t> Broadway Books.</a:t>
            </a:r>
          </a:p>
          <a:p>
            <a:r>
              <a:rPr lang="en-US" sz="2000" dirty="0" err="1"/>
              <a:t>Gilovich</a:t>
            </a:r>
            <a:r>
              <a:rPr lang="en-US" sz="2000" dirty="0"/>
              <a:t>, T. (2008). </a:t>
            </a:r>
            <a:r>
              <a:rPr lang="en-US" sz="2000" i="1" dirty="0"/>
              <a:t>How we know what isn't so</a:t>
            </a:r>
            <a:r>
              <a:rPr lang="en-US" sz="2000" dirty="0"/>
              <a:t>. Simon and Schuster.</a:t>
            </a:r>
          </a:p>
          <a:p>
            <a:r>
              <a:rPr lang="en-US" sz="2000" dirty="0"/>
              <a:t>Pink, D. (2011). </a:t>
            </a:r>
            <a:r>
              <a:rPr lang="en-US" sz="2000" dirty="0" err="1"/>
              <a:t>Pohon</a:t>
            </a:r>
            <a:r>
              <a:rPr lang="en-US" sz="2000" dirty="0"/>
              <a:t>: </a:t>
            </a:r>
            <a:r>
              <a:rPr lang="en-US" sz="2000" i="1" dirty="0" err="1"/>
              <a:t>Překvapivá</a:t>
            </a:r>
            <a:r>
              <a:rPr lang="en-US" sz="2000" i="1" dirty="0"/>
              <a:t> </a:t>
            </a:r>
            <a:r>
              <a:rPr lang="en-US" sz="2000" i="1" dirty="0" err="1"/>
              <a:t>pravda</a:t>
            </a:r>
            <a:r>
              <a:rPr lang="en-US" sz="2000" i="1" dirty="0"/>
              <a:t> o tom, co </a:t>
            </a:r>
            <a:r>
              <a:rPr lang="en-US" sz="2000" i="1" dirty="0" err="1"/>
              <a:t>nás</a:t>
            </a:r>
            <a:r>
              <a:rPr lang="en-US" sz="2000" i="1" dirty="0"/>
              <a:t> </a:t>
            </a:r>
            <a:r>
              <a:rPr lang="en-US" sz="2000" i="1" dirty="0" err="1"/>
              <a:t>motivuje</a:t>
            </a:r>
            <a:r>
              <a:rPr lang="en-US" sz="2000" i="1" dirty="0"/>
              <a:t>!</a:t>
            </a:r>
            <a:r>
              <a:rPr lang="en-US" sz="2000" dirty="0"/>
              <a:t> </a:t>
            </a:r>
            <a:r>
              <a:rPr lang="en-US" sz="2000" dirty="0" err="1"/>
              <a:t>Anag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Tavris</a:t>
            </a:r>
            <a:r>
              <a:rPr lang="en-US" sz="2000" dirty="0"/>
              <a:t>, C., &amp; Aronson, E. (2012). </a:t>
            </a:r>
            <a:r>
              <a:rPr lang="en-US" sz="2000" i="1" dirty="0" err="1"/>
              <a:t>Chyby</a:t>
            </a:r>
            <a:r>
              <a:rPr lang="en-US" sz="2000" i="1" dirty="0"/>
              <a:t> se </a:t>
            </a:r>
            <a:r>
              <a:rPr lang="en-US" sz="2000" i="1" dirty="0" err="1"/>
              <a:t>staly</a:t>
            </a:r>
            <a:r>
              <a:rPr lang="en-US" sz="2000" i="1" dirty="0"/>
              <a:t> (ale ne </a:t>
            </a:r>
            <a:r>
              <a:rPr lang="en-US" sz="2000" i="1" dirty="0" err="1"/>
              <a:t>mojí</a:t>
            </a:r>
            <a:r>
              <a:rPr lang="en-US" sz="2000" i="1" dirty="0"/>
              <a:t> </a:t>
            </a:r>
            <a:r>
              <a:rPr lang="en-US" sz="2000" i="1" dirty="0" err="1"/>
              <a:t>vinou</a:t>
            </a:r>
            <a:r>
              <a:rPr lang="en-US" sz="2000" i="1" dirty="0"/>
              <a:t>)</a:t>
            </a:r>
            <a:r>
              <a:rPr lang="en-US" sz="2000" dirty="0"/>
              <a:t>. </a:t>
            </a:r>
            <a:r>
              <a:rPr lang="en-US" sz="2000" dirty="0" err="1"/>
              <a:t>Dokořán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Kritické</a:t>
            </a:r>
            <a:r>
              <a:rPr lang="en-US" dirty="0"/>
              <a:t> </a:t>
            </a:r>
            <a:r>
              <a:rPr lang="en-US" dirty="0" err="1"/>
              <a:t>myšlení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není</a:t>
            </a:r>
            <a:r>
              <a:rPr lang="en-US" dirty="0"/>
              <a:t> to </a:t>
            </a:r>
            <a:r>
              <a:rPr lang="en-US" dirty="0" err="1"/>
              <a:t>samé</a:t>
            </a:r>
            <a:r>
              <a:rPr lang="en-US" dirty="0"/>
              <a:t> co </a:t>
            </a:r>
            <a:r>
              <a:rPr lang="en-US" dirty="0" err="1"/>
              <a:t>inteligence</a:t>
            </a:r>
            <a:endParaRPr lang="cs-CZ" dirty="0"/>
          </a:p>
          <a:p>
            <a:endParaRPr lang="en-US" dirty="0"/>
          </a:p>
          <a:p>
            <a:r>
              <a:rPr lang="en-US" dirty="0" err="1"/>
              <a:t>jedna</a:t>
            </a:r>
            <a:r>
              <a:rPr lang="en-US" dirty="0"/>
              <a:t> z </a:t>
            </a:r>
            <a:r>
              <a:rPr lang="en-US" dirty="0" err="1"/>
              <a:t>nejužitečnějších</a:t>
            </a:r>
            <a:r>
              <a:rPr lang="en-US" dirty="0"/>
              <a:t> </a:t>
            </a:r>
            <a:r>
              <a:rPr lang="en-US" dirty="0" err="1"/>
              <a:t>schopností</a:t>
            </a:r>
            <a:r>
              <a:rPr lang="en-US" dirty="0"/>
              <a:t>, </a:t>
            </a:r>
            <a:r>
              <a:rPr lang="en-US" dirty="0" err="1"/>
              <a:t>jež</a:t>
            </a:r>
            <a:r>
              <a:rPr lang="en-US" dirty="0"/>
              <a:t> by </a:t>
            </a:r>
            <a:r>
              <a:rPr lang="en-US" dirty="0" err="1"/>
              <a:t>mělo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univerzitě</a:t>
            </a:r>
            <a:r>
              <a:rPr lang="en-US" dirty="0"/>
              <a:t> </a:t>
            </a:r>
            <a:r>
              <a:rPr lang="en-US" dirty="0" err="1"/>
              <a:t>rozvíjet</a:t>
            </a:r>
            <a:endParaRPr lang="en-US" dirty="0"/>
          </a:p>
          <a:p>
            <a:pPr lvl="1"/>
            <a:r>
              <a:rPr lang="en-US" dirty="0" err="1"/>
              <a:t>využitelnost</a:t>
            </a:r>
            <a:r>
              <a:rPr lang="en-US" dirty="0"/>
              <a:t> </a:t>
            </a:r>
            <a:r>
              <a:rPr lang="en-US" dirty="0" err="1"/>
              <a:t>faktografických</a:t>
            </a:r>
            <a:r>
              <a:rPr lang="en-US" dirty="0"/>
              <a:t> </a:t>
            </a:r>
            <a:r>
              <a:rPr lang="en-US" dirty="0" err="1"/>
              <a:t>znalostí</a:t>
            </a:r>
            <a:r>
              <a:rPr lang="en-US" dirty="0"/>
              <a:t> a </a:t>
            </a:r>
            <a:r>
              <a:rPr lang="en-US" dirty="0" err="1"/>
              <a:t>konkrétních</a:t>
            </a:r>
            <a:r>
              <a:rPr lang="en-US" dirty="0"/>
              <a:t> </a:t>
            </a:r>
            <a:r>
              <a:rPr lang="en-US" dirty="0" err="1"/>
              <a:t>dovedností</a:t>
            </a:r>
            <a:r>
              <a:rPr lang="en-US" dirty="0"/>
              <a:t> </a:t>
            </a:r>
            <a:r>
              <a:rPr lang="en-US" dirty="0" err="1"/>
              <a:t>obvykle</a:t>
            </a:r>
            <a:r>
              <a:rPr lang="en-US" dirty="0"/>
              <a:t> s </a:t>
            </a:r>
            <a:r>
              <a:rPr lang="en-US" dirty="0" err="1"/>
              <a:t>časem</a:t>
            </a:r>
            <a:r>
              <a:rPr lang="en-US" dirty="0"/>
              <a:t> </a:t>
            </a:r>
            <a:r>
              <a:rPr lang="en-US" dirty="0" err="1"/>
              <a:t>klesá</a:t>
            </a:r>
            <a:endParaRPr lang="en-US" dirty="0"/>
          </a:p>
          <a:p>
            <a:pPr lvl="1"/>
            <a:r>
              <a:rPr lang="en-US" dirty="0" err="1"/>
              <a:t>kritické</a:t>
            </a:r>
            <a:r>
              <a:rPr lang="en-US" dirty="0"/>
              <a:t> </a:t>
            </a:r>
            <a:r>
              <a:rPr lang="en-US" dirty="0" err="1"/>
              <a:t>myšlení</a:t>
            </a:r>
            <a:r>
              <a:rPr lang="en-US" dirty="0"/>
              <a:t> ale </a:t>
            </a:r>
            <a:r>
              <a:rPr lang="en-US" dirty="0" err="1"/>
              <a:t>nic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užitečnosti</a:t>
            </a:r>
            <a:r>
              <a:rPr lang="en-US" dirty="0"/>
              <a:t> </a:t>
            </a:r>
            <a:r>
              <a:rPr lang="en-US" dirty="0" err="1"/>
              <a:t>neztrácí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Kritické</a:t>
            </a:r>
            <a:r>
              <a:rPr lang="en-US" dirty="0"/>
              <a:t> </a:t>
            </a:r>
            <a:r>
              <a:rPr lang="en-US" dirty="0" err="1"/>
              <a:t>myšlení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definice</a:t>
            </a:r>
            <a:r>
              <a:rPr lang="en-US" dirty="0"/>
              <a:t>: </a:t>
            </a:r>
          </a:p>
          <a:p>
            <a:pPr lvl="1"/>
            <a:r>
              <a:rPr lang="en-US" sz="2400" dirty="0"/>
              <a:t>“</a:t>
            </a:r>
            <a:r>
              <a:rPr lang="en-US" sz="2400" dirty="0" err="1"/>
              <a:t>aplikace</a:t>
            </a:r>
            <a:r>
              <a:rPr lang="en-US" sz="2400" dirty="0"/>
              <a:t> </a:t>
            </a:r>
            <a:r>
              <a:rPr lang="en-US" sz="2400" dirty="0" err="1"/>
              <a:t>postupů</a:t>
            </a:r>
            <a:r>
              <a:rPr lang="en-US" sz="2400" dirty="0"/>
              <a:t> a </a:t>
            </a:r>
            <a:r>
              <a:rPr lang="en-US" sz="2400" dirty="0" err="1"/>
              <a:t>strategií</a:t>
            </a:r>
            <a:r>
              <a:rPr lang="en-US" sz="2400" dirty="0"/>
              <a:t>, </a:t>
            </a:r>
            <a:r>
              <a:rPr lang="en-US" sz="2400" dirty="0" err="1"/>
              <a:t>jež</a:t>
            </a:r>
            <a:r>
              <a:rPr lang="en-US" sz="2400" dirty="0"/>
              <a:t> </a:t>
            </a:r>
            <a:r>
              <a:rPr lang="en-US" sz="2400" dirty="0" err="1"/>
              <a:t>zvyšují</a:t>
            </a:r>
            <a:r>
              <a:rPr lang="en-US" sz="2400" dirty="0"/>
              <a:t> </a:t>
            </a:r>
            <a:r>
              <a:rPr lang="en-US" sz="2400" dirty="0" err="1"/>
              <a:t>pravděpodobnost</a:t>
            </a:r>
            <a:r>
              <a:rPr lang="en-US" sz="2400" dirty="0"/>
              <a:t> </a:t>
            </a:r>
            <a:r>
              <a:rPr lang="en-US" sz="2400" dirty="0" err="1"/>
              <a:t>žádoucího</a:t>
            </a:r>
            <a:r>
              <a:rPr lang="en-US" sz="2400" dirty="0"/>
              <a:t> </a:t>
            </a:r>
            <a:r>
              <a:rPr lang="en-US" sz="2400" dirty="0" err="1"/>
              <a:t>výsledku</a:t>
            </a:r>
            <a:r>
              <a:rPr lang="en-US" sz="2400" dirty="0"/>
              <a:t>” (</a:t>
            </a:r>
            <a:r>
              <a:rPr lang="en-US" sz="2400" dirty="0" err="1"/>
              <a:t>Halpern</a:t>
            </a:r>
            <a:r>
              <a:rPr lang="en-US" sz="2400" dirty="0"/>
              <a:t>, 2003)</a:t>
            </a:r>
          </a:p>
          <a:p>
            <a:pPr lvl="1"/>
            <a:r>
              <a:rPr lang="en-US" dirty="0" err="1"/>
              <a:t>nebo</a:t>
            </a:r>
            <a:r>
              <a:rPr lang="en-US" dirty="0"/>
              <a:t>: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t="49861"/>
          <a:stretch>
            <a:fillRect/>
          </a:stretch>
        </p:blipFill>
        <p:spPr bwMode="auto">
          <a:xfrm>
            <a:off x="45750" y="3622228"/>
            <a:ext cx="8968860" cy="234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804" y="0"/>
            <a:ext cx="8229600" cy="1143000"/>
          </a:xfrm>
        </p:spPr>
        <p:txBody>
          <a:bodyPr/>
          <a:lstStyle/>
          <a:p>
            <a:r>
              <a:rPr lang="cs-CZ" dirty="0"/>
              <a:t>Věda jako kritické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9058" y="1857364"/>
            <a:ext cx="4857784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Feynman: </a:t>
            </a:r>
            <a:endParaRPr lang="cs-CZ" dirty="0"/>
          </a:p>
          <a:p>
            <a:pPr marL="0">
              <a:buNone/>
            </a:pPr>
            <a:r>
              <a:rPr lang="en-US" i="1" dirty="0"/>
              <a:t>"The first principle is that you must not fool yourself - and you are the easiest person to fool."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2330068" cy="288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829718" y="5864772"/>
            <a:ext cx="7885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 err="1"/>
              <a:t>Feynman</a:t>
            </a:r>
            <a:r>
              <a:rPr lang="cs-CZ" dirty="0"/>
              <a:t>, R. P. (2013).To nemyslíte vážně, pane </a:t>
            </a:r>
            <a:r>
              <a:rPr lang="cs-CZ" dirty="0" err="1"/>
              <a:t>Feynmane</a:t>
            </a:r>
            <a:r>
              <a:rPr lang="cs-CZ" dirty="0"/>
              <a:t>! Praha: Aurora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22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přirození</a:t>
            </a:r>
            <a:r>
              <a:rPr lang="en-US" dirty="0"/>
              <a:t> “</a:t>
            </a:r>
            <a:r>
              <a:rPr lang="en-US" dirty="0" err="1"/>
              <a:t>hledači</a:t>
            </a:r>
            <a:r>
              <a:rPr lang="en-US" dirty="0"/>
              <a:t> </a:t>
            </a:r>
            <a:r>
              <a:rPr lang="en-US" dirty="0" err="1"/>
              <a:t>pravdy</a:t>
            </a:r>
            <a:r>
              <a:rPr lang="en-US" dirty="0"/>
              <a:t>”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709"/>
            <a:ext cx="8229600" cy="51499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/>
              <a:t>"</a:t>
            </a:r>
            <a:r>
              <a:rPr lang="cs-CZ" sz="2400" dirty="0" err="1"/>
              <a:t>Thinking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skilled</a:t>
            </a:r>
            <a:r>
              <a:rPr lang="cs-CZ" sz="2400" dirty="0"/>
              <a:t> </a:t>
            </a:r>
            <a:r>
              <a:rPr lang="cs-CZ" sz="2400" dirty="0" err="1"/>
              <a:t>work</a:t>
            </a:r>
            <a:r>
              <a:rPr lang="cs-CZ" sz="2400" dirty="0"/>
              <a:t>.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not </a:t>
            </a:r>
            <a:r>
              <a:rPr lang="cs-CZ" sz="2400" dirty="0" err="1"/>
              <a:t>true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are </a:t>
            </a:r>
            <a:r>
              <a:rPr lang="cs-CZ" sz="2400" dirty="0" err="1"/>
              <a:t>naturally</a:t>
            </a:r>
            <a:r>
              <a:rPr lang="cs-CZ" sz="2400" dirty="0"/>
              <a:t> </a:t>
            </a:r>
            <a:r>
              <a:rPr lang="cs-CZ" sz="2400" dirty="0" err="1"/>
              <a:t>endowed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ability</a:t>
            </a:r>
            <a:r>
              <a:rPr lang="cs-CZ" sz="2400" dirty="0"/>
              <a:t> to </a:t>
            </a:r>
            <a:r>
              <a:rPr lang="cs-CZ" sz="2400" dirty="0" err="1"/>
              <a:t>think</a:t>
            </a:r>
            <a:r>
              <a:rPr lang="cs-CZ" sz="2400" dirty="0"/>
              <a:t> </a:t>
            </a:r>
            <a:r>
              <a:rPr lang="cs-CZ" sz="2400" dirty="0" err="1"/>
              <a:t>clearly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logically</a:t>
            </a:r>
            <a:r>
              <a:rPr lang="cs-CZ" sz="2400" dirty="0"/>
              <a:t>—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learning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,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practicing</a:t>
            </a:r>
            <a:r>
              <a:rPr lang="cs-CZ" sz="2400" dirty="0"/>
              <a:t>. </a:t>
            </a:r>
            <a:r>
              <a:rPr lang="cs-CZ" sz="2400" dirty="0" err="1"/>
              <a:t>People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untrained</a:t>
            </a:r>
            <a:r>
              <a:rPr lang="cs-CZ" sz="2400" dirty="0"/>
              <a:t> </a:t>
            </a:r>
            <a:r>
              <a:rPr lang="cs-CZ" sz="2400" dirty="0" err="1"/>
              <a:t>minds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r>
              <a:rPr lang="cs-CZ" sz="2400" dirty="0"/>
              <a:t> no more </a:t>
            </a:r>
            <a:r>
              <a:rPr lang="cs-CZ" sz="2400" dirty="0" err="1"/>
              <a:t>expect</a:t>
            </a:r>
            <a:r>
              <a:rPr lang="cs-CZ" sz="2400" dirty="0"/>
              <a:t> to </a:t>
            </a:r>
            <a:r>
              <a:rPr lang="cs-CZ" sz="2400" dirty="0" err="1"/>
              <a:t>think</a:t>
            </a:r>
            <a:r>
              <a:rPr lang="cs-CZ" sz="2400" dirty="0"/>
              <a:t> </a:t>
            </a:r>
            <a:r>
              <a:rPr lang="cs-CZ" sz="2400" dirty="0" err="1"/>
              <a:t>clearly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logically</a:t>
            </a:r>
            <a:r>
              <a:rPr lang="cs-CZ" sz="2400" dirty="0"/>
              <a:t> </a:t>
            </a:r>
            <a:r>
              <a:rPr lang="cs-CZ" sz="2400" dirty="0" err="1"/>
              <a:t>than</a:t>
            </a:r>
            <a:r>
              <a:rPr lang="cs-CZ" sz="2400" dirty="0"/>
              <a:t> </a:t>
            </a:r>
            <a:r>
              <a:rPr lang="cs-CZ" sz="2400" dirty="0" err="1"/>
              <a:t>people</a:t>
            </a:r>
            <a:r>
              <a:rPr lang="cs-CZ" sz="2400" dirty="0"/>
              <a:t> </a:t>
            </a:r>
            <a:r>
              <a:rPr lang="cs-CZ" sz="2400" dirty="0" err="1"/>
              <a:t>who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never</a:t>
            </a:r>
            <a:r>
              <a:rPr lang="cs-CZ" sz="2400" dirty="0"/>
              <a:t> </a:t>
            </a:r>
            <a:r>
              <a:rPr lang="cs-CZ" sz="2400" dirty="0" err="1"/>
              <a:t>learned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never</a:t>
            </a:r>
            <a:r>
              <a:rPr lang="cs-CZ" sz="2400" dirty="0"/>
              <a:t> </a:t>
            </a:r>
            <a:r>
              <a:rPr lang="cs-CZ" sz="2400" dirty="0" err="1"/>
              <a:t>practiced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expect</a:t>
            </a:r>
            <a:r>
              <a:rPr lang="cs-CZ" sz="2400" dirty="0"/>
              <a:t> to </a:t>
            </a:r>
            <a:r>
              <a:rPr lang="cs-CZ" sz="2400" dirty="0" err="1"/>
              <a:t>find</a:t>
            </a:r>
            <a:r>
              <a:rPr lang="cs-CZ" sz="2400" dirty="0"/>
              <a:t> </a:t>
            </a:r>
            <a:r>
              <a:rPr lang="cs-CZ" sz="2400" dirty="0" err="1"/>
              <a:t>themselves</a:t>
            </a:r>
            <a:r>
              <a:rPr lang="cs-CZ" sz="2400" dirty="0"/>
              <a:t> </a:t>
            </a:r>
            <a:r>
              <a:rPr lang="cs-CZ" sz="2400" dirty="0" err="1"/>
              <a:t>good</a:t>
            </a:r>
            <a:r>
              <a:rPr lang="cs-CZ" sz="2400" dirty="0"/>
              <a:t> </a:t>
            </a:r>
            <a:r>
              <a:rPr lang="cs-CZ" sz="2400" dirty="0" err="1"/>
              <a:t>carpenters</a:t>
            </a:r>
            <a:r>
              <a:rPr lang="cs-CZ" sz="2400" dirty="0"/>
              <a:t>, </a:t>
            </a:r>
            <a:r>
              <a:rPr lang="cs-CZ" sz="2400" dirty="0" err="1"/>
              <a:t>golfers</a:t>
            </a:r>
            <a:r>
              <a:rPr lang="cs-CZ" sz="2400" dirty="0"/>
              <a:t>, </a:t>
            </a:r>
            <a:r>
              <a:rPr lang="cs-CZ" sz="2400" dirty="0" err="1"/>
              <a:t>bridge</a:t>
            </a:r>
            <a:r>
              <a:rPr lang="cs-CZ" sz="2400" dirty="0"/>
              <a:t> </a:t>
            </a:r>
            <a:r>
              <a:rPr lang="cs-CZ" sz="2400" dirty="0" err="1"/>
              <a:t>players</a:t>
            </a:r>
            <a:r>
              <a:rPr lang="cs-CZ" sz="2400" dirty="0"/>
              <a:t>,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pianists</a:t>
            </a:r>
            <a:r>
              <a:rPr lang="cs-CZ" sz="2400" dirty="0"/>
              <a:t>" (</a:t>
            </a:r>
            <a:r>
              <a:rPr lang="en-US" sz="2400" dirty="0"/>
              <a:t>Manfred, </a:t>
            </a:r>
            <a:r>
              <a:rPr lang="cs-CZ" sz="2400" dirty="0"/>
              <a:t>1947, p. </a:t>
            </a:r>
            <a:r>
              <a:rPr lang="cs-CZ" sz="2400" dirty="0" err="1"/>
              <a:t>vii</a:t>
            </a:r>
            <a:r>
              <a:rPr lang="cs-CZ" sz="2400" dirty="0"/>
              <a:t>).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cs-CZ" sz="3600" dirty="0"/>
              <a:t>Filadelfie 1793: </a:t>
            </a:r>
            <a:r>
              <a:rPr lang="en-US" sz="3600" dirty="0"/>
              <a:t>	</a:t>
            </a:r>
            <a:r>
              <a:rPr lang="cs-CZ" sz="3600" dirty="0"/>
              <a:t>epidemie žluté 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			</a:t>
            </a:r>
            <a:r>
              <a:rPr lang="cs-CZ" sz="3600" dirty="0"/>
              <a:t>zimnice</a:t>
            </a:r>
          </a:p>
          <a:p>
            <a:pPr marL="0" indent="0">
              <a:buNone/>
            </a:pPr>
            <a:r>
              <a:rPr lang="cs-CZ" sz="3600" dirty="0"/>
              <a:t>lékař</a:t>
            </a:r>
            <a:r>
              <a:rPr lang="en-US" sz="3600" dirty="0"/>
              <a:t>: Benjamin Rush </a:t>
            </a:r>
          </a:p>
          <a:p>
            <a:pPr marL="0" indent="0">
              <a:buNone/>
            </a:pPr>
            <a:r>
              <a:rPr lang="en-US" sz="3600" dirty="0" err="1"/>
              <a:t>léčba</a:t>
            </a:r>
            <a:r>
              <a:rPr lang="en-US" sz="3600" dirty="0"/>
              <a:t>: </a:t>
            </a:r>
            <a:r>
              <a:rPr lang="en-US" sz="3600" dirty="0" err="1"/>
              <a:t>pouštení</a:t>
            </a:r>
            <a:r>
              <a:rPr lang="en-US" sz="3600" dirty="0"/>
              <a:t> </a:t>
            </a:r>
            <a:r>
              <a:rPr lang="en-US" sz="3600" dirty="0" err="1"/>
              <a:t>žílou</a:t>
            </a: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výsledek</a:t>
            </a:r>
            <a:r>
              <a:rPr lang="en-US" sz="3600" dirty="0"/>
              <a:t>: ?</a:t>
            </a:r>
            <a:endParaRPr lang="cs-CZ" sz="3600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183" y="2810711"/>
            <a:ext cx="2630417" cy="3242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16102</TotalTime>
  <Words>1463</Words>
  <Application>Microsoft Office PowerPoint</Application>
  <PresentationFormat>Předvádění na obrazovce (4:3)</PresentationFormat>
  <Paragraphs>182</Paragraphs>
  <Slides>23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ＭＳ Ｐゴシック</vt:lpstr>
      <vt:lpstr>Arial</vt:lpstr>
      <vt:lpstr>Calibri</vt:lpstr>
      <vt:lpstr>Motiv systému Office</vt:lpstr>
      <vt:lpstr>JBB224  Psychologie marketingové komunikace  Přednášející: Ing. Mgr. Marek Vranka </vt:lpstr>
      <vt:lpstr>Informace k průběhu kurzu</vt:lpstr>
      <vt:lpstr>Informace k průběhu kurzu</vt:lpstr>
      <vt:lpstr>Informace k průběhu kurzu</vt:lpstr>
      <vt:lpstr>Literatura</vt:lpstr>
      <vt:lpstr>Kritické myšlení</vt:lpstr>
      <vt:lpstr>Kritické myšlení</vt:lpstr>
      <vt:lpstr>Věda jako kritické myšlení</vt:lpstr>
      <vt:lpstr>Lidé nejsou přirození “hledači pravdy”</vt:lpstr>
      <vt:lpstr>Cvičení</vt:lpstr>
      <vt:lpstr>Cvičení</vt:lpstr>
      <vt:lpstr>Konfirmační zkreslení</vt:lpstr>
      <vt:lpstr>Konfirmační zkreslní</vt:lpstr>
      <vt:lpstr>Wason selection task</vt:lpstr>
      <vt:lpstr>Verze v sociálním kontextu</vt:lpstr>
      <vt:lpstr>Preference potvrzujících důkazů</vt:lpstr>
      <vt:lpstr>Capital punishment study</vt:lpstr>
      <vt:lpstr>Preference potvrzujících důkazů</vt:lpstr>
      <vt:lpstr>Důvody</vt:lpstr>
      <vt:lpstr>„hot hand“ fenomén</vt:lpstr>
      <vt:lpstr>The Impact of Media Censorship: Evidence from a Field Experiment in China</vt:lpstr>
      <vt:lpstr>Charakteristiky kritického myslitele</vt:lpstr>
      <vt:lpstr>Take home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492</cp:revision>
  <dcterms:created xsi:type="dcterms:W3CDTF">2010-04-13T10:47:41Z</dcterms:created>
  <dcterms:modified xsi:type="dcterms:W3CDTF">2018-10-02T09:24:07Z</dcterms:modified>
</cp:coreProperties>
</file>