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0" r:id="rId1"/>
  </p:sldMasterIdLst>
  <p:sldIdLst>
    <p:sldId id="256" r:id="rId2"/>
    <p:sldId id="314" r:id="rId3"/>
    <p:sldId id="288" r:id="rId4"/>
    <p:sldId id="258" r:id="rId5"/>
    <p:sldId id="260" r:id="rId6"/>
    <p:sldId id="279" r:id="rId7"/>
    <p:sldId id="261" r:id="rId8"/>
    <p:sldId id="262" r:id="rId9"/>
    <p:sldId id="263" r:id="rId10"/>
    <p:sldId id="264" r:id="rId11"/>
    <p:sldId id="280" r:id="rId12"/>
    <p:sldId id="265" r:id="rId13"/>
    <p:sldId id="266" r:id="rId14"/>
    <p:sldId id="289" r:id="rId15"/>
    <p:sldId id="268" r:id="rId16"/>
    <p:sldId id="267" r:id="rId17"/>
    <p:sldId id="281" r:id="rId18"/>
    <p:sldId id="303" r:id="rId19"/>
    <p:sldId id="304" r:id="rId20"/>
    <p:sldId id="305" r:id="rId21"/>
    <p:sldId id="306" r:id="rId22"/>
    <p:sldId id="307" r:id="rId23"/>
    <p:sldId id="308" r:id="rId24"/>
    <p:sldId id="309" r:id="rId25"/>
    <p:sldId id="310" r:id="rId26"/>
    <p:sldId id="311" r:id="rId27"/>
    <p:sldId id="291" r:id="rId28"/>
    <p:sldId id="292" r:id="rId29"/>
    <p:sldId id="293" r:id="rId30"/>
    <p:sldId id="294" r:id="rId31"/>
    <p:sldId id="312" r:id="rId32"/>
    <p:sldId id="313" r:id="rId33"/>
    <p:sldId id="269" r:id="rId34"/>
    <p:sldId id="270" r:id="rId35"/>
    <p:sldId id="271" r:id="rId36"/>
    <p:sldId id="282" r:id="rId37"/>
    <p:sldId id="272" r:id="rId38"/>
    <p:sldId id="273" r:id="rId39"/>
    <p:sldId id="297" r:id="rId40"/>
    <p:sldId id="298" r:id="rId41"/>
    <p:sldId id="274" r:id="rId42"/>
    <p:sldId id="300" r:id="rId43"/>
    <p:sldId id="275" r:id="rId44"/>
    <p:sldId id="283" r:id="rId45"/>
    <p:sldId id="276" r:id="rId46"/>
    <p:sldId id="277" r:id="rId47"/>
    <p:sldId id="284" r:id="rId48"/>
    <p:sldId id="285" r:id="rId49"/>
    <p:sldId id="295" r:id="rId50"/>
    <p:sldId id="296" r:id="rId51"/>
    <p:sldId id="302" r:id="rId52"/>
    <p:sldId id="278" r:id="rId53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ableStyles" Target="tableStyle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95269" y="1122363"/>
            <a:ext cx="9001462" cy="2387600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95269" y="3602038"/>
            <a:ext cx="9001462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56E13A-A86E-42D6-BF19-77BE345B1618}" type="datetimeFigureOut">
              <a:rPr lang="cs-CZ" smtClean="0"/>
              <a:t>27.3.2017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4ADB54-61B6-4F7E-B2E4-93920B72C4E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728500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tický obrázek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4289372"/>
            <a:ext cx="10367564" cy="819355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13806" y="621321"/>
            <a:ext cx="10367564" cy="3379735"/>
          </a:xfrm>
          <a:noFill/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5108728"/>
            <a:ext cx="10365998" cy="682472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56E13A-A86E-42D6-BF19-77BE345B1618}" type="datetimeFigureOut">
              <a:rPr lang="cs-CZ" smtClean="0"/>
              <a:t>27.3.2017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4ADB54-61B6-4F7E-B2E4-93920B72C4E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195024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3424859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4204820"/>
            <a:ext cx="10353761" cy="1592186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0C31FCA-1EE7-4EC8-BF9B-3995E61B3799}" type="datetimeFigureOut">
              <a:rPr lang="cs-CZ" smtClean="0"/>
              <a:pPr>
                <a:defRPr/>
              </a:pPr>
              <a:t>27.3.2017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A851C20-E5EE-44C1-885C-E62D3DCA6306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7044617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426812"/>
          </a:xfrm>
        </p:spPr>
        <p:txBody>
          <a:bodyPr anchor="t">
            <a:normAutofit/>
          </a:bodyPr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204821"/>
            <a:ext cx="10353762" cy="158638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6A7D7A9-431C-4A6A-8B20-E6A3A488C6BF}" type="datetimeFigureOut">
              <a:rPr lang="cs-CZ" smtClean="0"/>
              <a:pPr>
                <a:defRPr/>
              </a:pPr>
              <a:t>27.3.2017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2F2D8DA-80C9-4C78-BAEA-825D3557E91F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  <p:sp>
        <p:nvSpPr>
          <p:cNvPr id="11" name="TextBox 10"/>
          <p:cNvSpPr txBox="1"/>
          <p:nvPr/>
        </p:nvSpPr>
        <p:spPr>
          <a:xfrm>
            <a:off x="836612" y="73524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57956" y="297209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1340597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2126942"/>
            <a:ext cx="10355327" cy="25118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650556"/>
            <a:ext cx="10353763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56E13A-A86E-42D6-BF19-77BE345B1618}" type="datetimeFigureOut">
              <a:rPr lang="cs-CZ" smtClean="0"/>
              <a:t>27.3.2017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4ADB54-61B6-4F7E-B2E4-93920B72C4E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0634953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loup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94" y="609600"/>
            <a:ext cx="10353762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94" y="2088319"/>
            <a:ext cx="3298956" cy="823305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94" y="2911624"/>
            <a:ext cx="3298956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4878" y="2088320"/>
            <a:ext cx="3298558" cy="823304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4878" y="2911624"/>
            <a:ext cx="3299821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088320"/>
            <a:ext cx="3291211" cy="823304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6346" y="2911624"/>
            <a:ext cx="3291211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56E13A-A86E-42D6-BF19-77BE345B1618}" type="datetimeFigureOut">
              <a:rPr lang="cs-CZ" smtClean="0"/>
              <a:t>27.3.2017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4ADB54-61B6-4F7E-B2E4-93920B72C4E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8836033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loupce s obrázk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95" y="4195899"/>
            <a:ext cx="3298955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92020" y="2298987"/>
            <a:ext cx="2940050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95" y="4772161"/>
            <a:ext cx="3298955" cy="101903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01" y="4195899"/>
            <a:ext cx="3298983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98987"/>
            <a:ext cx="2930525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72160"/>
            <a:ext cx="3300336" cy="101903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423" y="4195899"/>
            <a:ext cx="3289900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52803" y="2298987"/>
            <a:ext cx="2932113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298" y="4772161"/>
            <a:ext cx="3294258" cy="1019037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56E13A-A86E-42D6-BF19-77BE345B1618}" type="datetimeFigureOut">
              <a:rPr lang="cs-CZ" smtClean="0"/>
              <a:t>27.3.2017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4ADB54-61B6-4F7E-B2E4-93920B72C4E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9797850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56E13A-A86E-42D6-BF19-77BE345B1618}" type="datetimeFigureOut">
              <a:rPr lang="cs-CZ" smtClean="0"/>
              <a:t>27.3.2017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4ADB54-61B6-4F7E-B2E4-93920B72C4E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7476541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599"/>
            <a:ext cx="2542657" cy="518160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3794" y="609599"/>
            <a:ext cx="7658705" cy="5181601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56E13A-A86E-42D6-BF19-77BE345B1618}" type="datetimeFigureOut">
              <a:rPr lang="cs-CZ" smtClean="0"/>
              <a:t>27.3.2017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4ADB54-61B6-4F7E-B2E4-93920B72C4E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733376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56E13A-A86E-42D6-BF19-77BE345B1618}" type="datetimeFigureOut">
              <a:rPr lang="cs-CZ" smtClean="0"/>
              <a:t>27.3.2017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4ADB54-61B6-4F7E-B2E4-93920B72C4E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967143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9244" y="657226"/>
            <a:ext cx="9733512" cy="2852737"/>
          </a:xfrm>
        </p:spPr>
        <p:txBody>
          <a:bodyPr anchor="b">
            <a:normAutofit/>
          </a:bodyPr>
          <a:lstStyle>
            <a:lvl1pPr>
              <a:defRPr sz="34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29244" y="3602038"/>
            <a:ext cx="9733512" cy="1500187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56E13A-A86E-42D6-BF19-77BE345B1618}" type="datetimeFigureOut">
              <a:rPr lang="cs-CZ" smtClean="0"/>
              <a:t>27.3.2017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4ADB54-61B6-4F7E-B2E4-93920B72C4E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023976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6321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3795" y="2088319"/>
            <a:ext cx="5106004" cy="3702881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3403" y="2088319"/>
            <a:ext cx="5094154" cy="3702881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56E13A-A86E-42D6-BF19-77BE345B1618}" type="datetimeFigureOut">
              <a:rPr lang="cs-CZ" smtClean="0"/>
              <a:t>27.3.2017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4ADB54-61B6-4F7E-B2E4-93920B72C4E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875854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804" y="2088320"/>
            <a:ext cx="4879199" cy="823912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3795" y="2912232"/>
            <a:ext cx="5107208" cy="287896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2003" y="2088320"/>
            <a:ext cx="4865554" cy="823912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912232"/>
            <a:ext cx="5095357" cy="287896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56E13A-A86E-42D6-BF19-77BE345B1618}" type="datetimeFigureOut">
              <a:rPr lang="cs-CZ" smtClean="0"/>
              <a:t>27.3.2017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4ADB54-61B6-4F7E-B2E4-93920B72C4E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273146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56E13A-A86E-42D6-BF19-77BE345B1618}" type="datetimeFigureOut">
              <a:rPr lang="cs-CZ" smtClean="0"/>
              <a:t>27.3.2017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4ADB54-61B6-4F7E-B2E4-93920B72C4E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833011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56E13A-A86E-42D6-BF19-77BE345B1618}" type="datetimeFigureOut">
              <a:rPr lang="cs-CZ" smtClean="0"/>
              <a:t>27.3.2017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4ADB54-61B6-4F7E-B2E4-93920B72C4E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69954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7228" y="609600"/>
            <a:ext cx="3932237" cy="2362200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78064" y="609600"/>
            <a:ext cx="6189492" cy="5181600"/>
          </a:xfrm>
        </p:spPr>
        <p:txBody>
          <a:bodyPr anchor="ctr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7228" y="2971800"/>
            <a:ext cx="3932237" cy="2819399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56E13A-A86E-42D6-BF19-77BE345B1618}" type="datetimeFigureOut">
              <a:rPr lang="cs-CZ" smtClean="0"/>
              <a:t>27.3.2017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4ADB54-61B6-4F7E-B2E4-93920B72C4E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24383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7227" y="609600"/>
            <a:ext cx="5929773" cy="2362200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4" y="758881"/>
            <a:ext cx="3255356" cy="4883038"/>
          </a:xfrm>
          <a:noFill/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971800"/>
            <a:ext cx="5934950" cy="28194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56E13A-A86E-42D6-BF19-77BE345B1618}" type="datetimeFigureOut">
              <a:rPr lang="cs-CZ" smtClean="0"/>
              <a:t>27.3.2017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4ADB54-61B6-4F7E-B2E4-93920B72C4E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069504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63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95" y="2096064"/>
            <a:ext cx="10353762" cy="36951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6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56E13A-A86E-42D6-BF19-77BE345B1618}" type="datetimeFigureOut">
              <a:rPr lang="cs-CZ" smtClean="0"/>
              <a:t>27.3.2017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94" y="5883275"/>
            <a:ext cx="66728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535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4ADB54-61B6-4F7E-B2E4-93920B72C4E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8272768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693" r:id="rId13"/>
    <p:sldLayoutId id="2147483694" r:id="rId14"/>
    <p:sldLayoutId id="2147483695" r:id="rId15"/>
    <p:sldLayoutId id="2147483696" r:id="rId16"/>
    <p:sldLayoutId id="2147483697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400" b="1" i="0" kern="1200" cap="all">
          <a:solidFill>
            <a:schemeClr val="tx1"/>
          </a:solidFill>
          <a:effectLst>
            <a:outerShdw blurRad="50800" dist="63500" dir="2700000" algn="tl" rotWithShape="0">
              <a:srgbClr val="000000">
                <a:alpha val="48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Kulturní </a:t>
            </a:r>
            <a:r>
              <a:rPr lang="cs-CZ"/>
              <a:t>a </a:t>
            </a:r>
            <a:r>
              <a:rPr lang="cs-CZ" smtClean="0"/>
              <a:t>literární </a:t>
            </a:r>
            <a:r>
              <a:rPr lang="cs-CZ" dirty="0"/>
              <a:t>prostředí v Českém království  13. století</a:t>
            </a:r>
            <a:r>
              <a:rPr lang="cs-CZ" dirty="0" smtClean="0"/>
              <a:t> 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95269" y="3602038"/>
            <a:ext cx="9001462" cy="2130022"/>
          </a:xfrm>
        </p:spPr>
        <p:txBody>
          <a:bodyPr>
            <a:normAutofit lnSpcReduction="10000"/>
          </a:bodyPr>
          <a:lstStyle/>
          <a:p>
            <a:r>
              <a:rPr lang="cs-CZ" dirty="0" smtClean="0"/>
              <a:t> Středověké písemnictví a knižní kultura středověku</a:t>
            </a:r>
          </a:p>
          <a:p>
            <a:r>
              <a:rPr lang="cs-CZ" dirty="0" smtClean="0"/>
              <a:t>výběrová přednáška LS 2016/2017</a:t>
            </a:r>
          </a:p>
          <a:p>
            <a:r>
              <a:rPr lang="cs-CZ" dirty="0" smtClean="0"/>
              <a:t>Mg. Petra Michalová</a:t>
            </a:r>
          </a:p>
          <a:p>
            <a:r>
              <a:rPr lang="cs-CZ" dirty="0" smtClean="0"/>
              <a:t>27. 3. 2017</a:t>
            </a:r>
          </a:p>
          <a:p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1174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cs-CZ" dirty="0" smtClean="0"/>
              <a:t>Liturgie a duchovní lyrika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914400" y="1571625"/>
            <a:ext cx="10353675" cy="4778375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cs-CZ" dirty="0" smtClean="0"/>
              <a:t>Duchovní lyrika často součástí liturgie – proto je obtížné určit dobu vzniku, autora apod.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cs-CZ" dirty="0" smtClean="0"/>
              <a:t>Duchovní x světská lyrika</a:t>
            </a:r>
          </a:p>
          <a:p>
            <a:pPr lvl="1" eaLnBrk="1" fontAlgn="auto" hangingPunct="1">
              <a:spcAft>
                <a:spcPts val="0"/>
              </a:spcAft>
              <a:defRPr/>
            </a:pPr>
            <a:r>
              <a:rPr lang="cs-CZ" dirty="0" smtClean="0"/>
              <a:t>Umělé dělení – ve 13.st. rozvoj i světské a milostné lyriky – obdobná stylistika</a:t>
            </a:r>
          </a:p>
          <a:p>
            <a:pPr lvl="1" eaLnBrk="1" fontAlgn="auto" hangingPunct="1">
              <a:spcAft>
                <a:spcPts val="0"/>
              </a:spcAft>
              <a:defRPr/>
            </a:pPr>
            <a:r>
              <a:rPr lang="cs-CZ" dirty="0" smtClean="0"/>
              <a:t>Duchovní a barevná symbolika</a:t>
            </a:r>
          </a:p>
          <a:p>
            <a:pPr lvl="1" eaLnBrk="1" fontAlgn="auto" hangingPunct="1">
              <a:spcAft>
                <a:spcPts val="0"/>
              </a:spcAft>
              <a:defRPr/>
            </a:pPr>
            <a:r>
              <a:rPr lang="cs-CZ" dirty="0" smtClean="0"/>
              <a:t>Výrazové prostředky </a:t>
            </a:r>
          </a:p>
          <a:p>
            <a:pPr lvl="1" eaLnBrk="1" fontAlgn="auto" hangingPunct="1">
              <a:spcAft>
                <a:spcPts val="0"/>
              </a:spcAft>
              <a:defRPr/>
            </a:pPr>
            <a:r>
              <a:rPr lang="cs-CZ" dirty="0"/>
              <a:t>t</a:t>
            </a:r>
            <a:r>
              <a:rPr lang="cs-CZ" dirty="0" smtClean="0"/>
              <a:t>o vše společné pro světskou i duchovní lyriku</a:t>
            </a:r>
          </a:p>
          <a:p>
            <a:pPr eaLnBrk="1" fontAlgn="auto" hangingPunct="1">
              <a:spcAft>
                <a:spcPts val="0"/>
              </a:spcAft>
              <a:defRPr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63943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cs-CZ" dirty="0"/>
              <a:t>Dominance latiny</a:t>
            </a:r>
          </a:p>
          <a:p>
            <a:pPr>
              <a:defRPr/>
            </a:pPr>
            <a:r>
              <a:rPr lang="cs-CZ" dirty="0"/>
              <a:t>Latinská duchovní lyrika </a:t>
            </a:r>
          </a:p>
          <a:p>
            <a:pPr lvl="1">
              <a:defRPr/>
            </a:pPr>
            <a:r>
              <a:rPr lang="cs-CZ" dirty="0"/>
              <a:t>podhoubí pro česky psanou duchovní lyriku, která zaznamenala největší vzmach kolem poloviny 14. st. </a:t>
            </a:r>
          </a:p>
          <a:p>
            <a:pPr>
              <a:defRPr/>
            </a:pPr>
            <a:r>
              <a:rPr lang="cs-CZ" dirty="0"/>
              <a:t>Staročeské duchovní lyrické skladby 13. st. </a:t>
            </a:r>
          </a:p>
          <a:p>
            <a:pPr lvl="1">
              <a:defRPr/>
            </a:pPr>
            <a:r>
              <a:rPr lang="cs-CZ" dirty="0"/>
              <a:t>Píseň ostrovská (60. léta 13. st.)</a:t>
            </a:r>
          </a:p>
          <a:p>
            <a:pPr lvl="1">
              <a:defRPr/>
            </a:pPr>
            <a:r>
              <a:rPr lang="cs-CZ" dirty="0"/>
              <a:t>Modlitba Kunhutina (konec 13. st.)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87086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cs-CZ" dirty="0" smtClean="0"/>
              <a:t>hymny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cs-CZ" dirty="0" smtClean="0"/>
              <a:t>Oslavné písně používané při liturgii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cs-CZ" dirty="0" smtClean="0"/>
              <a:t>Nejstarší české hymny (latinské) – konec 12. st.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cs-CZ" dirty="0" smtClean="0"/>
              <a:t>Od konce 12. st. – konec 14. st. – doloženo minimálně 50 skladeb tohoto druhu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cs-CZ" dirty="0" smtClean="0"/>
              <a:t>Tradiční </a:t>
            </a:r>
            <a:r>
              <a:rPr lang="cs-CZ" dirty="0" smtClean="0"/>
              <a:t>forma – se </a:t>
            </a:r>
            <a:r>
              <a:rPr lang="cs-CZ" dirty="0" smtClean="0"/>
              <a:t>sdruženým </a:t>
            </a:r>
            <a:r>
              <a:rPr lang="cs-CZ" dirty="0" smtClean="0"/>
              <a:t>nebo střídavým rýmem, který je většinou dvouslabičný a přesný 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cs-CZ" dirty="0" smtClean="0"/>
              <a:t>U příležitosti svátků světců</a:t>
            </a:r>
          </a:p>
          <a:p>
            <a:pPr lvl="1">
              <a:defRPr/>
            </a:pPr>
            <a:r>
              <a:rPr lang="cs-CZ" dirty="0" smtClean="0"/>
              <a:t>např. Sv</a:t>
            </a:r>
            <a:r>
              <a:rPr lang="cs-CZ" dirty="0" smtClean="0"/>
              <a:t>. </a:t>
            </a:r>
            <a:r>
              <a:rPr lang="cs-CZ" dirty="0" smtClean="0"/>
              <a:t>Ludmila</a:t>
            </a:r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3434849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18261" y="145577"/>
            <a:ext cx="10354280" cy="741528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cs-CZ" dirty="0" smtClean="0"/>
              <a:t>homiletika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18261" y="887105"/>
            <a:ext cx="10714097" cy="5622877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cs-CZ" dirty="0" smtClean="0"/>
              <a:t>Homilie = kázání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cs-CZ" dirty="0" smtClean="0"/>
              <a:t>Především od 13. st. významný prostředek pastorace 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cs-CZ" dirty="0" smtClean="0"/>
              <a:t>Vliv kazatelských řádů  - dominikáni, františkáni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cs-CZ" dirty="0" smtClean="0"/>
              <a:t>Kázání v domácím jazyce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cs-CZ" dirty="0" smtClean="0"/>
              <a:t>Latinské přepisy do kodexů = homiliáře</a:t>
            </a:r>
          </a:p>
          <a:p>
            <a:pPr lvl="1" eaLnBrk="1" fontAlgn="auto" hangingPunct="1">
              <a:spcAft>
                <a:spcPts val="0"/>
              </a:spcAft>
              <a:defRPr/>
            </a:pPr>
            <a:r>
              <a:rPr lang="cs-CZ" dirty="0" err="1" smtClean="0"/>
              <a:t>Univrzální</a:t>
            </a:r>
            <a:r>
              <a:rPr lang="cs-CZ" dirty="0" smtClean="0"/>
              <a:t> vzor/ příručka pro ostatní kazatele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cs-CZ" dirty="0" smtClean="0"/>
              <a:t>Homiliáře z českého prostředí</a:t>
            </a:r>
          </a:p>
          <a:p>
            <a:pPr lvl="1" eaLnBrk="1" fontAlgn="auto" hangingPunct="1">
              <a:spcAft>
                <a:spcPts val="0"/>
              </a:spcAft>
              <a:defRPr/>
            </a:pPr>
            <a:r>
              <a:rPr lang="cs-CZ" dirty="0" err="1" smtClean="0"/>
              <a:t>Zdíkův</a:t>
            </a:r>
            <a:r>
              <a:rPr lang="cs-CZ" dirty="0" smtClean="0"/>
              <a:t> homiliář – pochází ze 40 let 12. st., obsahuje 91 kázání, pořízen Jindřichem Zdíkem</a:t>
            </a:r>
          </a:p>
          <a:p>
            <a:pPr lvl="1" eaLnBrk="1" fontAlgn="auto" hangingPunct="1">
              <a:spcAft>
                <a:spcPts val="0"/>
              </a:spcAft>
              <a:defRPr/>
            </a:pPr>
            <a:r>
              <a:rPr lang="cs-CZ" dirty="0" smtClean="0"/>
              <a:t>Homiliář opatovický – polovina 12. st., obsahuje 133 kázání a v </a:t>
            </a:r>
            <a:r>
              <a:rPr lang="cs-CZ" dirty="0" err="1" smtClean="0"/>
              <a:t>ávěru</a:t>
            </a:r>
            <a:r>
              <a:rPr lang="cs-CZ" dirty="0" smtClean="0"/>
              <a:t> souhrn předpisů kanonického </a:t>
            </a:r>
            <a:r>
              <a:rPr lang="cs-CZ" dirty="0" err="1" smtClean="0"/>
              <a:t>práa</a:t>
            </a:r>
            <a:r>
              <a:rPr lang="cs-CZ" dirty="0" smtClean="0"/>
              <a:t> pro kazatelskou praxi, určen patrně pro pražskou kapitulu nebo pro nějaký </a:t>
            </a:r>
            <a:r>
              <a:rPr lang="cs-CZ" dirty="0" smtClean="0"/>
              <a:t>klášter</a:t>
            </a:r>
          </a:p>
          <a:p>
            <a:pPr lvl="1" eaLnBrk="1" fontAlgn="auto" hangingPunct="1">
              <a:spcAft>
                <a:spcPts val="0"/>
              </a:spcAft>
              <a:defRPr/>
            </a:pPr>
            <a:r>
              <a:rPr lang="cs-CZ" dirty="0" smtClean="0"/>
              <a:t> </a:t>
            </a:r>
            <a:r>
              <a:rPr lang="cs-CZ" dirty="0" smtClean="0"/>
              <a:t>homilie pro den sv. Václava (12. st.)</a:t>
            </a:r>
          </a:p>
          <a:p>
            <a:pPr lvl="1" eaLnBrk="1" fontAlgn="auto" hangingPunct="1">
              <a:spcAft>
                <a:spcPts val="0"/>
              </a:spcAft>
              <a:defRPr/>
            </a:pPr>
            <a:r>
              <a:rPr lang="cs-CZ" dirty="0" smtClean="0"/>
              <a:t>homilie </a:t>
            </a:r>
            <a:r>
              <a:rPr lang="cs-CZ" dirty="0" smtClean="0"/>
              <a:t>pro svátek sv. Ludmily (13. st.)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33293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světská literární tvorba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v českém prostředí – dochována až od 13. st.</a:t>
            </a:r>
          </a:p>
          <a:p>
            <a:r>
              <a:rPr lang="cs-CZ" dirty="0" smtClean="0"/>
              <a:t>dvorská rytířská kultura</a:t>
            </a:r>
          </a:p>
          <a:p>
            <a:r>
              <a:rPr lang="cs-CZ" dirty="0" smtClean="0"/>
              <a:t>dvůr – curia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02357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cs-CZ" dirty="0" smtClean="0"/>
              <a:t>Dvorská rytířská kultura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913794" y="2096063"/>
            <a:ext cx="10509381" cy="4222849"/>
          </a:xfrm>
        </p:spPr>
        <p:txBody>
          <a:bodyPr>
            <a:normAutofit lnSpcReduction="10000"/>
          </a:bodyPr>
          <a:lstStyle/>
          <a:p>
            <a:pPr>
              <a:defRPr/>
            </a:pPr>
            <a:r>
              <a:rPr lang="cs-CZ" dirty="0"/>
              <a:t>Dvorská rytířská kultura = světská kultura spjatá s dvorským prostředím</a:t>
            </a:r>
          </a:p>
          <a:p>
            <a:pPr>
              <a:defRPr/>
            </a:pPr>
            <a:r>
              <a:rPr lang="cs-CZ" dirty="0"/>
              <a:t>zrod ve </a:t>
            </a:r>
            <a:r>
              <a:rPr lang="cs-CZ" dirty="0" smtClean="0"/>
              <a:t>Francii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cs-CZ" dirty="0" smtClean="0"/>
              <a:t>Rychlé šíření napříč Evropou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cs-CZ" dirty="0" smtClean="0"/>
              <a:t>Výraz v literatuře, ta také prostředkem tak rychlého šíření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cs-CZ" dirty="0" smtClean="0"/>
              <a:t>Tvořena v národních jazycích a zpracování populárních námětů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cs-CZ" dirty="0" smtClean="0"/>
              <a:t>Literatura – opěvování a konstituování ideálu kurtoazního rytířství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cs-CZ" dirty="0" smtClean="0"/>
              <a:t>Šíření ideálů a ctností náležejících </a:t>
            </a:r>
            <a:r>
              <a:rPr lang="cs-CZ" dirty="0" err="1" smtClean="0"/>
              <a:t>ryířům</a:t>
            </a:r>
            <a:r>
              <a:rPr lang="cs-CZ" dirty="0" smtClean="0"/>
              <a:t>, ale i králům, dámám a členům dvorské společnosti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cs-CZ" dirty="0" smtClean="0"/>
              <a:t>Šíření literárních námětů</a:t>
            </a:r>
          </a:p>
        </p:txBody>
      </p:sp>
    </p:spTree>
    <p:extLst>
      <p:ext uri="{BB962C8B-B14F-4D97-AF65-F5344CB8AC3E}">
        <p14:creationId xmlns:p14="http://schemas.microsoft.com/office/powerpoint/2010/main" val="3658297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14400" y="269875"/>
            <a:ext cx="10353675" cy="979488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cs-CZ" dirty="0" smtClean="0"/>
              <a:t>Dvorská rytířská kultura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914400" y="1365250"/>
            <a:ext cx="10353675" cy="5060950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cs-CZ" dirty="0" smtClean="0"/>
              <a:t>Ideál křesťanského rytíře</a:t>
            </a:r>
          </a:p>
          <a:p>
            <a:pPr lvl="1" eaLnBrk="1" fontAlgn="auto" hangingPunct="1">
              <a:spcAft>
                <a:spcPts val="0"/>
              </a:spcAft>
              <a:defRPr/>
            </a:pPr>
            <a:r>
              <a:rPr lang="cs-CZ" dirty="0" smtClean="0"/>
              <a:t>Odvaha</a:t>
            </a:r>
          </a:p>
          <a:p>
            <a:pPr lvl="1" eaLnBrk="1" fontAlgn="auto" hangingPunct="1">
              <a:spcAft>
                <a:spcPts val="0"/>
              </a:spcAft>
              <a:defRPr/>
            </a:pPr>
            <a:r>
              <a:rPr lang="cs-CZ" dirty="0" smtClean="0"/>
              <a:t>Věrnost</a:t>
            </a:r>
          </a:p>
          <a:p>
            <a:pPr lvl="1" eaLnBrk="1" fontAlgn="auto" hangingPunct="1">
              <a:spcAft>
                <a:spcPts val="0"/>
              </a:spcAft>
              <a:defRPr/>
            </a:pPr>
            <a:r>
              <a:rPr lang="cs-CZ" dirty="0" smtClean="0"/>
              <a:t>Zbožnost</a:t>
            </a:r>
          </a:p>
          <a:p>
            <a:pPr lvl="1" eaLnBrk="1" fontAlgn="auto" hangingPunct="1">
              <a:spcAft>
                <a:spcPts val="0"/>
              </a:spcAft>
              <a:defRPr/>
            </a:pPr>
            <a:r>
              <a:rPr lang="cs-CZ" dirty="0" smtClean="0"/>
              <a:t>Obrana církve</a:t>
            </a:r>
          </a:p>
          <a:p>
            <a:pPr lvl="1" eaLnBrk="1" fontAlgn="auto" hangingPunct="1">
              <a:spcAft>
                <a:spcPts val="0"/>
              </a:spcAft>
              <a:defRPr/>
            </a:pPr>
            <a:r>
              <a:rPr lang="cs-CZ" dirty="0" smtClean="0"/>
              <a:t>Ochrana potřebných (chudí, vdovy, sirotci)</a:t>
            </a:r>
          </a:p>
          <a:p>
            <a:pPr eaLnBrk="1" fontAlgn="auto" hangingPunct="1">
              <a:spcAft>
                <a:spcPts val="0"/>
              </a:spcAft>
              <a:defRPr/>
            </a:pPr>
            <a:endParaRPr lang="cs-CZ" dirty="0" smtClean="0"/>
          </a:p>
          <a:p>
            <a:pPr eaLnBrk="1" fontAlgn="auto" hangingPunct="1">
              <a:spcAft>
                <a:spcPts val="0"/>
              </a:spcAft>
              <a:defRPr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29067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954738" y="881414"/>
            <a:ext cx="10353762" cy="3695136"/>
          </a:xfrm>
        </p:spPr>
        <p:txBody>
          <a:bodyPr>
            <a:normAutofit fontScale="92500" lnSpcReduction="10000"/>
          </a:bodyPr>
          <a:lstStyle/>
          <a:p>
            <a:pPr>
              <a:defRPr/>
            </a:pPr>
            <a:r>
              <a:rPr lang="cs-CZ" dirty="0"/>
              <a:t>Kurtoazie – dvorné chování</a:t>
            </a:r>
          </a:p>
          <a:p>
            <a:pPr lvl="1">
              <a:defRPr/>
            </a:pPr>
            <a:r>
              <a:rPr lang="cs-CZ" dirty="0"/>
              <a:t>Původ ve Francii</a:t>
            </a:r>
          </a:p>
          <a:p>
            <a:pPr>
              <a:defRPr/>
            </a:pPr>
            <a:r>
              <a:rPr lang="cs-CZ" dirty="0"/>
              <a:t>Způsob projevu a vystupování v prostředí dvora (císařského, královského, knížecího, šlechtického)</a:t>
            </a:r>
          </a:p>
          <a:p>
            <a:pPr lvl="1">
              <a:defRPr/>
            </a:pPr>
            <a:r>
              <a:rPr lang="cs-CZ" dirty="0"/>
              <a:t>Odvaha</a:t>
            </a:r>
          </a:p>
          <a:p>
            <a:pPr lvl="1">
              <a:defRPr/>
            </a:pPr>
            <a:r>
              <a:rPr lang="cs-CZ" dirty="0"/>
              <a:t>Fyzická dokonalos</a:t>
            </a:r>
          </a:p>
          <a:p>
            <a:pPr lvl="1">
              <a:defRPr/>
            </a:pPr>
            <a:r>
              <a:rPr lang="cs-CZ" dirty="0"/>
              <a:t>Dvorné chování k dámám</a:t>
            </a:r>
          </a:p>
          <a:p>
            <a:pPr lvl="1">
              <a:defRPr/>
            </a:pPr>
            <a:r>
              <a:rPr lang="cs-CZ" dirty="0" err="1"/>
              <a:t>Šlecetné</a:t>
            </a:r>
            <a:r>
              <a:rPr lang="cs-CZ" dirty="0"/>
              <a:t> chování k protivníkovi (ať už v boji nebo při rytířském turnaji)</a:t>
            </a:r>
          </a:p>
          <a:p>
            <a:pPr lvl="1">
              <a:defRPr/>
            </a:pPr>
            <a:r>
              <a:rPr lang="cs-CZ" dirty="0"/>
              <a:t>Způsob vyjadřování</a:t>
            </a:r>
          </a:p>
          <a:p>
            <a:pPr lvl="1">
              <a:defRPr/>
            </a:pPr>
            <a:r>
              <a:rPr lang="cs-CZ" dirty="0"/>
              <a:t>Skvostný šat a zbroj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68218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224271" y="254943"/>
            <a:ext cx="4572000" cy="6267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0027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92450" y="378584"/>
            <a:ext cx="4045643" cy="5855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6313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české 13. století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cs-CZ" sz="11500" b="1" dirty="0" smtClean="0"/>
              <a:t>?</a:t>
            </a:r>
            <a:endParaRPr lang="cs-CZ" b="1" dirty="0"/>
          </a:p>
        </p:txBody>
      </p:sp>
    </p:spTree>
    <p:extLst>
      <p:ext uri="{BB962C8B-B14F-4D97-AF65-F5344CB8AC3E}">
        <p14:creationId xmlns:p14="http://schemas.microsoft.com/office/powerpoint/2010/main" val="2760569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134119" y="407634"/>
            <a:ext cx="4713668" cy="6046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0117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773511" y="372120"/>
            <a:ext cx="4559120" cy="5995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1578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404575" y="422819"/>
            <a:ext cx="4250027" cy="5836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4208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059635" y="581863"/>
            <a:ext cx="4221479" cy="56214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5595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224271" y="458824"/>
            <a:ext cx="4481848" cy="5994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1580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823603" y="232833"/>
            <a:ext cx="4715090" cy="6318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5587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327301" y="473734"/>
            <a:ext cx="4404575" cy="59214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1959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913795" y="463639"/>
            <a:ext cx="10353762" cy="5327561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cs-CZ" b="1" dirty="0" smtClean="0"/>
              <a:t>DVŮR (CURIA)</a:t>
            </a:r>
            <a:endParaRPr lang="cs-CZ" dirty="0" smtClean="0"/>
          </a:p>
          <a:p>
            <a:r>
              <a:rPr lang="cs-CZ" b="1" dirty="0" err="1" smtClean="0"/>
              <a:t>Hinkamar</a:t>
            </a:r>
            <a:r>
              <a:rPr lang="cs-CZ" b="1" dirty="0" smtClean="0"/>
              <a:t> z Remeše </a:t>
            </a:r>
          </a:p>
          <a:p>
            <a:pPr lvl="1"/>
            <a:r>
              <a:rPr lang="cs-CZ" dirty="0" smtClean="0"/>
              <a:t>9. st.</a:t>
            </a:r>
          </a:p>
          <a:p>
            <a:pPr lvl="1"/>
            <a:r>
              <a:rPr lang="cs-CZ" dirty="0" smtClean="0"/>
              <a:t>O uspořádání paláce (De </a:t>
            </a:r>
            <a:r>
              <a:rPr lang="cs-CZ" dirty="0" err="1" smtClean="0"/>
              <a:t>ordine</a:t>
            </a:r>
            <a:r>
              <a:rPr lang="cs-CZ" dirty="0" smtClean="0"/>
              <a:t> </a:t>
            </a:r>
            <a:r>
              <a:rPr lang="cs-CZ" dirty="0" err="1" smtClean="0"/>
              <a:t>Palatii</a:t>
            </a:r>
            <a:r>
              <a:rPr lang="cs-CZ" dirty="0" smtClean="0"/>
              <a:t>)</a:t>
            </a:r>
          </a:p>
          <a:p>
            <a:pPr lvl="1"/>
            <a:r>
              <a:rPr lang="cs-CZ" dirty="0" smtClean="0"/>
              <a:t>dvůr Karla Velikého</a:t>
            </a:r>
          </a:p>
          <a:p>
            <a:pPr lvl="1"/>
            <a:r>
              <a:rPr lang="cs-CZ" dirty="0" smtClean="0"/>
              <a:t>osoby pečující o domácnost krále + osoby pověřené posty a úřady – správa země</a:t>
            </a:r>
          </a:p>
          <a:p>
            <a:r>
              <a:rPr lang="cs-CZ" dirty="0" smtClean="0"/>
              <a:t>Ustanovení pro královský dvůr (</a:t>
            </a:r>
            <a:r>
              <a:rPr lang="cs-CZ" dirty="0" err="1" smtClean="0"/>
              <a:t>Constitutio</a:t>
            </a:r>
            <a:r>
              <a:rPr lang="cs-CZ" dirty="0" smtClean="0"/>
              <a:t> </a:t>
            </a:r>
            <a:r>
              <a:rPr lang="cs-CZ" dirty="0" err="1" smtClean="0"/>
              <a:t>domus</a:t>
            </a:r>
            <a:r>
              <a:rPr lang="cs-CZ" dirty="0" smtClean="0"/>
              <a:t> </a:t>
            </a:r>
            <a:r>
              <a:rPr lang="cs-CZ" dirty="0" err="1" smtClean="0"/>
              <a:t>regis</a:t>
            </a:r>
            <a:r>
              <a:rPr lang="cs-CZ" dirty="0" smtClean="0"/>
              <a:t>) </a:t>
            </a:r>
          </a:p>
          <a:p>
            <a:pPr lvl="1"/>
            <a:r>
              <a:rPr lang="cs-CZ" dirty="0" smtClean="0"/>
              <a:t> 1. pol. 12. st.</a:t>
            </a:r>
          </a:p>
          <a:p>
            <a:r>
              <a:rPr lang="cs-CZ" dirty="0" smtClean="0"/>
              <a:t>Popis </a:t>
            </a:r>
            <a:r>
              <a:rPr lang="cs-CZ" dirty="0" err="1" smtClean="0"/>
              <a:t>henegavkésoh</a:t>
            </a:r>
            <a:r>
              <a:rPr lang="cs-CZ" dirty="0" smtClean="0"/>
              <a:t> dvora (</a:t>
            </a:r>
            <a:r>
              <a:rPr lang="cs-CZ" dirty="0" err="1" smtClean="0"/>
              <a:t>Ministeria</a:t>
            </a:r>
            <a:r>
              <a:rPr lang="cs-CZ" dirty="0" smtClean="0"/>
              <a:t> </a:t>
            </a:r>
            <a:r>
              <a:rPr lang="cs-CZ" dirty="0" err="1" smtClean="0"/>
              <a:t>curiae</a:t>
            </a:r>
            <a:r>
              <a:rPr lang="cs-CZ" dirty="0" smtClean="0"/>
              <a:t> </a:t>
            </a:r>
            <a:r>
              <a:rPr lang="cs-CZ" dirty="0" err="1" smtClean="0"/>
              <a:t>Hannoinensis</a:t>
            </a:r>
            <a:r>
              <a:rPr lang="cs-CZ" dirty="0" smtClean="0"/>
              <a:t>) </a:t>
            </a:r>
          </a:p>
          <a:p>
            <a:pPr lvl="1"/>
            <a:r>
              <a:rPr lang="cs-CZ" dirty="0" smtClean="0"/>
              <a:t> poč. 13. st.</a:t>
            </a:r>
          </a:p>
          <a:p>
            <a:r>
              <a:rPr lang="cs-CZ" b="1" dirty="0" smtClean="0"/>
              <a:t>Konrád z </a:t>
            </a:r>
            <a:r>
              <a:rPr lang="cs-CZ" b="1" dirty="0" err="1" smtClean="0"/>
              <a:t>Megenberku</a:t>
            </a:r>
            <a:r>
              <a:rPr lang="cs-CZ" b="1" dirty="0" smtClean="0"/>
              <a:t> </a:t>
            </a:r>
            <a:r>
              <a:rPr lang="cs-CZ" dirty="0" smtClean="0"/>
              <a:t>– </a:t>
            </a:r>
            <a:r>
              <a:rPr lang="cs-CZ" dirty="0" err="1" smtClean="0"/>
              <a:t>Ökonomik</a:t>
            </a:r>
            <a:r>
              <a:rPr lang="cs-CZ" dirty="0" smtClean="0"/>
              <a:t> </a:t>
            </a:r>
          </a:p>
          <a:p>
            <a:r>
              <a:rPr lang="cs-CZ" dirty="0" smtClean="0"/>
              <a:t>pol. 14. st.</a:t>
            </a:r>
          </a:p>
          <a:p>
            <a:r>
              <a:rPr lang="cs-CZ" dirty="0" smtClean="0"/>
              <a:t>ideální uspořádání dvora římského krále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52621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913795" y="1133341"/>
            <a:ext cx="10353762" cy="4657859"/>
          </a:xfrm>
        </p:spPr>
        <p:txBody>
          <a:bodyPr/>
          <a:lstStyle/>
          <a:p>
            <a:r>
              <a:rPr lang="cs-CZ" dirty="0"/>
              <a:t>Konrád z </a:t>
            </a:r>
            <a:r>
              <a:rPr lang="cs-CZ" dirty="0" err="1"/>
              <a:t>Megenberku</a:t>
            </a:r>
            <a:r>
              <a:rPr lang="cs-CZ" dirty="0"/>
              <a:t> – </a:t>
            </a:r>
            <a:r>
              <a:rPr lang="cs-CZ" dirty="0" err="1"/>
              <a:t>Ökonomik</a:t>
            </a:r>
            <a:r>
              <a:rPr lang="cs-CZ" dirty="0"/>
              <a:t> </a:t>
            </a:r>
            <a:endParaRPr lang="cs-CZ" dirty="0" smtClean="0"/>
          </a:p>
          <a:p>
            <a:r>
              <a:rPr lang="cs-CZ" dirty="0" smtClean="0"/>
              <a:t>curia minor</a:t>
            </a:r>
          </a:p>
          <a:p>
            <a:pPr lvl="1"/>
            <a:r>
              <a:rPr lang="cs-CZ" dirty="0" smtClean="0"/>
              <a:t>císařův dům = domácnost (každodenní dvořané a čeleď)</a:t>
            </a:r>
          </a:p>
          <a:p>
            <a:r>
              <a:rPr lang="cs-CZ" dirty="0" smtClean="0"/>
              <a:t>curia maior</a:t>
            </a:r>
            <a:endParaRPr lang="cs-CZ" dirty="0"/>
          </a:p>
          <a:p>
            <a:pPr lvl="1"/>
            <a:r>
              <a:rPr lang="cs-CZ" dirty="0" smtClean="0"/>
              <a:t>velmoži, knížata, </a:t>
            </a:r>
            <a:r>
              <a:rPr lang="cs-CZ" dirty="0" err="1" smtClean="0"/>
              <a:t>kurfiřté</a:t>
            </a:r>
            <a:r>
              <a:rPr lang="cs-CZ" dirty="0" smtClean="0"/>
              <a:t> – hosté dvora – nepobývali zde pravidelně ani zde nesloužili</a:t>
            </a:r>
            <a:endParaRPr lang="cs-CZ" dirty="0"/>
          </a:p>
          <a:p>
            <a:r>
              <a:rPr lang="cs-CZ" dirty="0" smtClean="0"/>
              <a:t>curia </a:t>
            </a:r>
            <a:r>
              <a:rPr lang="cs-CZ" dirty="0" err="1" smtClean="0"/>
              <a:t>ordinaria</a:t>
            </a:r>
            <a:r>
              <a:rPr lang="cs-CZ" dirty="0" smtClean="0"/>
              <a:t>/</a:t>
            </a:r>
            <a:r>
              <a:rPr lang="cs-CZ" dirty="0" err="1" smtClean="0"/>
              <a:t>cottidiana</a:t>
            </a:r>
            <a:r>
              <a:rPr lang="cs-CZ" dirty="0" smtClean="0"/>
              <a:t> = pravidelný, každodenní</a:t>
            </a:r>
          </a:p>
          <a:p>
            <a:r>
              <a:rPr lang="cs-CZ" dirty="0" smtClean="0"/>
              <a:t>curia plena – dvůr úplný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27569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15634" y="259728"/>
            <a:ext cx="7320794" cy="6295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1744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13795" y="309351"/>
            <a:ext cx="10509381" cy="673290"/>
          </a:xfrm>
        </p:spPr>
        <p:txBody>
          <a:bodyPr/>
          <a:lstStyle/>
          <a:p>
            <a:r>
              <a:rPr lang="cs-CZ" dirty="0" smtClean="0"/>
              <a:t>české 13. století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18260" y="1249902"/>
            <a:ext cx="10604916" cy="5123601"/>
          </a:xfrm>
        </p:spPr>
        <p:txBody>
          <a:bodyPr>
            <a:normAutofit/>
          </a:bodyPr>
          <a:lstStyle/>
          <a:p>
            <a:r>
              <a:rPr lang="cs-CZ" dirty="0" smtClean="0"/>
              <a:t>století změn </a:t>
            </a:r>
          </a:p>
          <a:p>
            <a:r>
              <a:rPr lang="cs-CZ" dirty="0" smtClean="0"/>
              <a:t>kolonizace</a:t>
            </a:r>
          </a:p>
          <a:p>
            <a:r>
              <a:rPr lang="cs-CZ" dirty="0"/>
              <a:t>města – nová sociální </a:t>
            </a:r>
            <a:r>
              <a:rPr lang="cs-CZ" dirty="0" smtClean="0"/>
              <a:t>entita</a:t>
            </a:r>
          </a:p>
          <a:p>
            <a:r>
              <a:rPr lang="cs-CZ" dirty="0" smtClean="0"/>
              <a:t>šlechta – dominia a vlastní dvory</a:t>
            </a:r>
          </a:p>
          <a:p>
            <a:r>
              <a:rPr lang="cs-CZ" dirty="0" smtClean="0"/>
              <a:t>stříbro</a:t>
            </a:r>
          </a:p>
          <a:p>
            <a:r>
              <a:rPr lang="cs-CZ" dirty="0" smtClean="0"/>
              <a:t>dědičný královský titul – korunovace</a:t>
            </a:r>
          </a:p>
          <a:p>
            <a:r>
              <a:rPr lang="cs-CZ" dirty="0" smtClean="0"/>
              <a:t>územní rozmach</a:t>
            </a:r>
          </a:p>
          <a:p>
            <a:r>
              <a:rPr lang="cs-CZ" dirty="0" smtClean="0"/>
              <a:t>emancipace církve</a:t>
            </a:r>
          </a:p>
          <a:p>
            <a:r>
              <a:rPr lang="cs-CZ" dirty="0" smtClean="0"/>
              <a:t>druhá vlna christianizace</a:t>
            </a:r>
          </a:p>
        </p:txBody>
      </p:sp>
    </p:spTree>
    <p:extLst>
      <p:ext uri="{BB962C8B-B14F-4D97-AF65-F5344CB8AC3E}">
        <p14:creationId xmlns:p14="http://schemas.microsoft.com/office/powerpoint/2010/main" val="2475531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sz="half" idx="2"/>
          </p:nvPr>
        </p:nvSpPr>
        <p:spPr>
          <a:xfrm>
            <a:off x="913795" y="1661375"/>
            <a:ext cx="5499884" cy="4129825"/>
          </a:xfrm>
        </p:spPr>
        <p:txBody>
          <a:bodyPr>
            <a:normAutofit/>
          </a:bodyPr>
          <a:lstStyle/>
          <a:p>
            <a:r>
              <a:rPr lang="cs-CZ" b="1" dirty="0"/>
              <a:t>roviny výzkumu:</a:t>
            </a:r>
          </a:p>
          <a:p>
            <a:r>
              <a:rPr lang="cs-CZ" dirty="0" smtClean="0"/>
              <a:t>strukturálně-personální</a:t>
            </a:r>
          </a:p>
          <a:p>
            <a:pPr lvl="1"/>
            <a:r>
              <a:rPr lang="cs-CZ" dirty="0" smtClean="0"/>
              <a:t>dvorské hodnosti a úřady</a:t>
            </a:r>
          </a:p>
          <a:p>
            <a:pPr lvl="1"/>
            <a:r>
              <a:rPr lang="cs-CZ" dirty="0" smtClean="0"/>
              <a:t>personální obsazení</a:t>
            </a:r>
          </a:p>
          <a:p>
            <a:r>
              <a:rPr lang="cs-CZ" b="1" dirty="0" smtClean="0"/>
              <a:t>dvorská kultura</a:t>
            </a:r>
          </a:p>
          <a:p>
            <a:pPr lvl="1"/>
            <a:r>
              <a:rPr lang="cs-CZ" dirty="0" smtClean="0"/>
              <a:t>ideál rytířství</a:t>
            </a:r>
          </a:p>
          <a:p>
            <a:pPr lvl="1"/>
            <a:r>
              <a:rPr lang="cs-CZ" dirty="0" smtClean="0"/>
              <a:t>život rytířů</a:t>
            </a:r>
          </a:p>
          <a:p>
            <a:pPr lvl="1"/>
            <a:r>
              <a:rPr lang="cs-CZ" dirty="0" smtClean="0"/>
              <a:t>čest</a:t>
            </a:r>
          </a:p>
          <a:p>
            <a:pPr lvl="1"/>
            <a:r>
              <a:rPr lang="cs-CZ" dirty="0" smtClean="0"/>
              <a:t>kurtoazie</a:t>
            </a:r>
          </a:p>
          <a:p>
            <a:endParaRPr lang="cs-CZ" dirty="0"/>
          </a:p>
          <a:p>
            <a:endParaRPr lang="cs-CZ" b="1" dirty="0"/>
          </a:p>
        </p:txBody>
      </p:sp>
      <p:sp>
        <p:nvSpPr>
          <p:cNvPr id="7" name="Zástupný symbol pro obsah 6"/>
          <p:cNvSpPr>
            <a:spLocks noGrp="1"/>
          </p:cNvSpPr>
          <p:nvPr>
            <p:ph sz="quarter" idx="4"/>
          </p:nvPr>
        </p:nvSpPr>
        <p:spPr>
          <a:xfrm>
            <a:off x="6172200" y="1661375"/>
            <a:ext cx="5109693" cy="4129825"/>
          </a:xfrm>
        </p:spPr>
        <p:txBody>
          <a:bodyPr/>
          <a:lstStyle/>
          <a:p>
            <a:r>
              <a:rPr lang="cs-CZ" dirty="0"/>
              <a:t>další roviny:</a:t>
            </a:r>
          </a:p>
          <a:p>
            <a:pPr lvl="1"/>
            <a:r>
              <a:rPr lang="cs-CZ" dirty="0"/>
              <a:t>den všední a sváteční</a:t>
            </a:r>
          </a:p>
          <a:p>
            <a:pPr lvl="1"/>
            <a:r>
              <a:rPr lang="cs-CZ" dirty="0"/>
              <a:t>každodenní chod dvora</a:t>
            </a:r>
          </a:p>
          <a:p>
            <a:pPr lvl="1"/>
            <a:r>
              <a:rPr lang="cs-CZ" dirty="0"/>
              <a:t>strava a odívání</a:t>
            </a:r>
          </a:p>
          <a:p>
            <a:pPr lvl="1"/>
            <a:r>
              <a:rPr lang="cs-CZ" dirty="0"/>
              <a:t>výchova dětí</a:t>
            </a:r>
          </a:p>
          <a:p>
            <a:pPr lvl="1"/>
            <a:r>
              <a:rPr lang="cs-CZ" dirty="0" smtClean="0"/>
              <a:t>ženy</a:t>
            </a:r>
          </a:p>
          <a:p>
            <a:pPr lvl="1"/>
            <a:r>
              <a:rPr lang="cs-CZ" dirty="0" smtClean="0"/>
              <a:t>dvůr na cestách – dvůr a rezidence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61893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13794" y="254758"/>
            <a:ext cx="10353761" cy="1326321"/>
          </a:xfrm>
        </p:spPr>
        <p:txBody>
          <a:bodyPr/>
          <a:lstStyle/>
          <a:p>
            <a:r>
              <a:rPr lang="cs-CZ" dirty="0" smtClean="0"/>
              <a:t>dvorská rytířská kultura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913794" y="1754870"/>
            <a:ext cx="10353762" cy="3695136"/>
          </a:xfrm>
        </p:spPr>
        <p:txBody>
          <a:bodyPr>
            <a:normAutofit/>
          </a:bodyPr>
          <a:lstStyle/>
          <a:p>
            <a:r>
              <a:rPr lang="cs-CZ" dirty="0" smtClean="0"/>
              <a:t>zásadní sociokulturní fenomén Evropy vrcholného a pozdního středověku</a:t>
            </a:r>
          </a:p>
          <a:p>
            <a:r>
              <a:rPr lang="cs-CZ" dirty="0" smtClean="0"/>
              <a:t>znatelná ve všech evropských zemích</a:t>
            </a:r>
          </a:p>
          <a:p>
            <a:r>
              <a:rPr lang="cs-CZ" dirty="0" smtClean="0"/>
              <a:t>obecně sdílená a prožívaná – stálé vzorce patné všude v Evrop – universalita</a:t>
            </a:r>
          </a:p>
          <a:p>
            <a:r>
              <a:rPr lang="cs-CZ" dirty="0" smtClean="0"/>
              <a:t>regionální specifika, přesto platná universalita</a:t>
            </a:r>
          </a:p>
          <a:p>
            <a:pPr marL="457200" lvl="1" indent="0">
              <a:buNone/>
            </a:pPr>
            <a:endParaRPr lang="cs-CZ" dirty="0" smtClean="0"/>
          </a:p>
          <a:p>
            <a:pPr marL="0" indent="0">
              <a:buNone/>
            </a:pPr>
            <a:endParaRPr lang="cs-CZ" dirty="0" smtClean="0"/>
          </a:p>
          <a:p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655038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63669" y="676697"/>
            <a:ext cx="10823280" cy="4741464"/>
          </a:xfrm>
        </p:spPr>
        <p:txBody>
          <a:bodyPr>
            <a:normAutofit fontScale="92500" lnSpcReduction="10000"/>
          </a:bodyPr>
          <a:lstStyle/>
          <a:p>
            <a:r>
              <a:rPr lang="cs-CZ" dirty="0"/>
              <a:t>vliv na život elit </a:t>
            </a:r>
          </a:p>
          <a:p>
            <a:pPr lvl="1"/>
            <a:r>
              <a:rPr lang="cs-CZ" dirty="0"/>
              <a:t>platforma pro sebeuvědomění jednoty a výlučnosti sociální </a:t>
            </a:r>
            <a:r>
              <a:rPr lang="cs-CZ" dirty="0" smtClean="0"/>
              <a:t>vrstvy</a:t>
            </a:r>
            <a:endParaRPr lang="cs-CZ" dirty="0"/>
          </a:p>
          <a:p>
            <a:pPr lvl="1"/>
            <a:r>
              <a:rPr lang="cs-CZ" dirty="0"/>
              <a:t>literatuře</a:t>
            </a:r>
          </a:p>
          <a:p>
            <a:pPr lvl="1"/>
            <a:r>
              <a:rPr lang="cs-CZ" dirty="0"/>
              <a:t>turnaje</a:t>
            </a:r>
          </a:p>
          <a:p>
            <a:pPr lvl="1"/>
            <a:r>
              <a:rPr lang="cs-CZ" dirty="0"/>
              <a:t>způsob zábav</a:t>
            </a:r>
          </a:p>
          <a:p>
            <a:r>
              <a:rPr lang="cs-CZ" dirty="0" smtClean="0"/>
              <a:t>prvek stavovské reprezentace</a:t>
            </a:r>
          </a:p>
          <a:p>
            <a:r>
              <a:rPr lang="cs-CZ" dirty="0" smtClean="0"/>
              <a:t>vliv v panovnické reprezentaci i ideologii</a:t>
            </a:r>
          </a:p>
          <a:p>
            <a:pPr lvl="1"/>
            <a:r>
              <a:rPr lang="cs-CZ" dirty="0" smtClean="0"/>
              <a:t>reprezentace – státnické akty</a:t>
            </a:r>
          </a:p>
          <a:p>
            <a:pPr lvl="1"/>
            <a:r>
              <a:rPr lang="cs-CZ" dirty="0" smtClean="0"/>
              <a:t>slavnosti</a:t>
            </a:r>
          </a:p>
          <a:p>
            <a:pPr lvl="1"/>
            <a:r>
              <a:rPr lang="cs-CZ" dirty="0" smtClean="0"/>
              <a:t>turnaje</a:t>
            </a:r>
          </a:p>
          <a:p>
            <a:pPr lvl="1"/>
            <a:r>
              <a:rPr lang="cs-CZ" dirty="0" smtClean="0"/>
              <a:t>pečeti</a:t>
            </a:r>
          </a:p>
          <a:p>
            <a:pPr lvl="1"/>
            <a:r>
              <a:rPr lang="cs-CZ" dirty="0" smtClean="0"/>
              <a:t>mecenát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6579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cs-CZ" dirty="0" smtClean="0"/>
              <a:t>Dvorská rytířská epika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cs-CZ" dirty="0" smtClean="0"/>
              <a:t>Tři základní literární látky – latinská, románská, britská</a:t>
            </a:r>
          </a:p>
          <a:p>
            <a:pPr eaLnBrk="1" hangingPunct="1">
              <a:defRPr/>
            </a:pPr>
            <a:r>
              <a:rPr lang="cs-CZ" dirty="0" smtClean="0"/>
              <a:t>Latinská látka</a:t>
            </a:r>
          </a:p>
          <a:p>
            <a:pPr lvl="1" eaLnBrk="1" hangingPunct="1">
              <a:defRPr/>
            </a:pPr>
            <a:r>
              <a:rPr lang="cs-CZ" dirty="0" smtClean="0"/>
              <a:t>Nikoli ta od antických autorů – od nich jen námět </a:t>
            </a:r>
          </a:p>
          <a:p>
            <a:pPr lvl="1" eaLnBrk="1" hangingPunct="1">
              <a:defRPr/>
            </a:pPr>
            <a:r>
              <a:rPr lang="cs-CZ" dirty="0" smtClean="0"/>
              <a:t>Příběhy antických hrdinů zpracované jako příběhy křesťanských rytířů podle stylu módní dvorské epiky</a:t>
            </a:r>
          </a:p>
          <a:p>
            <a:pPr lvl="1" eaLnBrk="1" hangingPunct="1">
              <a:defRPr/>
            </a:pPr>
            <a:r>
              <a:rPr lang="cs-CZ" dirty="0" smtClean="0"/>
              <a:t>Trójská válka</a:t>
            </a:r>
          </a:p>
          <a:p>
            <a:pPr lvl="1" eaLnBrk="1" hangingPunct="1">
              <a:defRPr/>
            </a:pPr>
            <a:r>
              <a:rPr lang="cs-CZ" dirty="0" smtClean="0"/>
              <a:t>Aeneas</a:t>
            </a:r>
          </a:p>
          <a:p>
            <a:pPr lvl="1" eaLnBrk="1" hangingPunct="1">
              <a:defRPr/>
            </a:pPr>
            <a:r>
              <a:rPr lang="cs-CZ" dirty="0" smtClean="0"/>
              <a:t>Alexandr Veliký</a:t>
            </a:r>
          </a:p>
        </p:txBody>
      </p:sp>
    </p:spTree>
    <p:extLst>
      <p:ext uri="{BB962C8B-B14F-4D97-AF65-F5344CB8AC3E}">
        <p14:creationId xmlns:p14="http://schemas.microsoft.com/office/powerpoint/2010/main" val="297096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cs-CZ" dirty="0" smtClean="0"/>
              <a:t>Dvorská rytířská epika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cs-CZ" dirty="0"/>
              <a:t>B</a:t>
            </a:r>
            <a:r>
              <a:rPr lang="cs-CZ" dirty="0" smtClean="0"/>
              <a:t>ritská látka</a:t>
            </a:r>
          </a:p>
          <a:p>
            <a:pPr lvl="1" eaLnBrk="1" hangingPunct="1">
              <a:defRPr/>
            </a:pPr>
            <a:r>
              <a:rPr lang="cs-CZ" dirty="0" smtClean="0"/>
              <a:t>Král </a:t>
            </a:r>
            <a:r>
              <a:rPr lang="cs-CZ" dirty="0"/>
              <a:t>A</a:t>
            </a:r>
            <a:r>
              <a:rPr lang="cs-CZ" dirty="0" smtClean="0"/>
              <a:t>rtuš a rytíři kulatého stolu</a:t>
            </a:r>
          </a:p>
          <a:p>
            <a:pPr lvl="1" eaLnBrk="1" hangingPunct="1">
              <a:defRPr/>
            </a:pPr>
            <a:r>
              <a:rPr lang="cs-CZ" dirty="0" smtClean="0"/>
              <a:t>Dvůr anglického krále Jindřicha II. a jeho ženy Eleonory </a:t>
            </a:r>
            <a:r>
              <a:rPr lang="cs-CZ" dirty="0" err="1" smtClean="0"/>
              <a:t>Akvitánské</a:t>
            </a:r>
            <a:endParaRPr lang="cs-CZ" dirty="0" smtClean="0"/>
          </a:p>
          <a:p>
            <a:pPr lvl="1" eaLnBrk="1" hangingPunct="1">
              <a:defRPr/>
            </a:pPr>
            <a:r>
              <a:rPr lang="cs-CZ" dirty="0" smtClean="0"/>
              <a:t>Román o </a:t>
            </a:r>
            <a:r>
              <a:rPr lang="cs-CZ" dirty="0" err="1" smtClean="0"/>
              <a:t>Brutovi</a:t>
            </a:r>
            <a:endParaRPr lang="cs-CZ" dirty="0" smtClean="0"/>
          </a:p>
          <a:p>
            <a:pPr lvl="2" eaLnBrk="1" hangingPunct="1">
              <a:defRPr/>
            </a:pPr>
            <a:r>
              <a:rPr lang="cs-CZ" dirty="0" smtClean="0"/>
              <a:t>1155</a:t>
            </a:r>
          </a:p>
          <a:p>
            <a:pPr lvl="2" eaLnBrk="1" hangingPunct="1">
              <a:defRPr/>
            </a:pPr>
            <a:r>
              <a:rPr lang="cs-CZ" dirty="0" smtClean="0"/>
              <a:t>Robert </a:t>
            </a:r>
            <a:r>
              <a:rPr lang="cs-CZ" dirty="0" err="1" smtClean="0"/>
              <a:t>Wace</a:t>
            </a:r>
            <a:endParaRPr lang="cs-CZ" dirty="0" smtClean="0"/>
          </a:p>
          <a:p>
            <a:pPr lvl="2" eaLnBrk="1" hangingPunct="1">
              <a:defRPr/>
            </a:pPr>
            <a:r>
              <a:rPr lang="cs-CZ" dirty="0" smtClean="0"/>
              <a:t>Rozšíření artušovské látky do širokého povědomí – v národním jazyce</a:t>
            </a:r>
          </a:p>
        </p:txBody>
      </p:sp>
    </p:spTree>
    <p:extLst>
      <p:ext uri="{BB962C8B-B14F-4D97-AF65-F5344CB8AC3E}">
        <p14:creationId xmlns:p14="http://schemas.microsoft.com/office/powerpoint/2010/main" val="1619789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14400" y="385763"/>
            <a:ext cx="10353675" cy="631825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cs-CZ" dirty="0" smtClean="0"/>
              <a:t>Dvorská rytířská epika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91821" y="1522555"/>
            <a:ext cx="10176254" cy="4168561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cs-CZ" dirty="0" smtClean="0"/>
              <a:t>Románská látka</a:t>
            </a:r>
          </a:p>
          <a:p>
            <a:pPr lvl="1" eaLnBrk="1" hangingPunct="1">
              <a:defRPr/>
            </a:pPr>
            <a:r>
              <a:rPr lang="cs-CZ" dirty="0" smtClean="0"/>
              <a:t>Francie – kolébka kurtoazního rytířství a dvorské literatury</a:t>
            </a:r>
          </a:p>
          <a:p>
            <a:pPr lvl="1" eaLnBrk="1" hangingPunct="1">
              <a:defRPr/>
            </a:pPr>
            <a:r>
              <a:rPr lang="cs-CZ" dirty="0" smtClean="0"/>
              <a:t>Náměty:</a:t>
            </a:r>
          </a:p>
          <a:p>
            <a:pPr lvl="1" eaLnBrk="1" hangingPunct="1">
              <a:defRPr/>
            </a:pPr>
            <a:r>
              <a:rPr lang="cs-CZ" dirty="0" smtClean="0"/>
              <a:t>Tristan a Isolda</a:t>
            </a:r>
          </a:p>
          <a:p>
            <a:pPr lvl="1" eaLnBrk="1" hangingPunct="1">
              <a:defRPr/>
            </a:pPr>
            <a:r>
              <a:rPr lang="cs-CZ" dirty="0" err="1" smtClean="0"/>
              <a:t>Chansons</a:t>
            </a:r>
            <a:r>
              <a:rPr lang="cs-CZ" dirty="0" smtClean="0"/>
              <a:t> de </a:t>
            </a:r>
            <a:r>
              <a:rPr lang="cs-CZ" dirty="0" err="1" smtClean="0"/>
              <a:t>geste</a:t>
            </a:r>
            <a:r>
              <a:rPr lang="cs-CZ" dirty="0" smtClean="0"/>
              <a:t> – nově </a:t>
            </a:r>
            <a:r>
              <a:rPr lang="cs-CZ" dirty="0" err="1" smtClean="0"/>
              <a:t>zracované</a:t>
            </a:r>
            <a:r>
              <a:rPr lang="cs-CZ" dirty="0" smtClean="0"/>
              <a:t> starší motivy hrdinské epiky o hrdinech z </a:t>
            </a:r>
            <a:r>
              <a:rPr lang="cs-CZ" dirty="0" err="1" smtClean="0"/>
              <a:t>mrovejské</a:t>
            </a:r>
            <a:r>
              <a:rPr lang="cs-CZ" dirty="0" smtClean="0"/>
              <a:t> nebo karolinské doby (Roland, </a:t>
            </a:r>
            <a:r>
              <a:rPr lang="cs-CZ" dirty="0" err="1" smtClean="0"/>
              <a:t>Krel</a:t>
            </a:r>
            <a:r>
              <a:rPr lang="cs-CZ" dirty="0" smtClean="0"/>
              <a:t> Veliký)</a:t>
            </a:r>
          </a:p>
          <a:p>
            <a:pPr lvl="1" eaLnBrk="1" hangingPunct="1">
              <a:defRPr/>
            </a:pPr>
            <a:r>
              <a:rPr lang="cs-CZ" dirty="0" smtClean="0"/>
              <a:t>Alexandr Veliký – Gualter Castellionský</a:t>
            </a:r>
          </a:p>
          <a:p>
            <a:pPr lvl="1" eaLnBrk="1" hangingPunct="1">
              <a:defRPr/>
            </a:pPr>
            <a:r>
              <a:rPr lang="cs-CZ" dirty="0" smtClean="0"/>
              <a:t>V epice zpracování artušovské látky – zásadní pro toto téma – je to právě </a:t>
            </a:r>
            <a:r>
              <a:rPr lang="cs-CZ" dirty="0" err="1" smtClean="0"/>
              <a:t>fransouzská</a:t>
            </a:r>
            <a:r>
              <a:rPr lang="cs-CZ" dirty="0" smtClean="0"/>
              <a:t> literatura, která tento námět nejvíce rozšířila a zpopularizovala</a:t>
            </a:r>
          </a:p>
        </p:txBody>
      </p:sp>
    </p:spTree>
    <p:extLst>
      <p:ext uri="{BB962C8B-B14F-4D97-AF65-F5344CB8AC3E}">
        <p14:creationId xmlns:p14="http://schemas.microsoft.com/office/powerpoint/2010/main" val="3392334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59204" y="1058834"/>
            <a:ext cx="10353762" cy="3695136"/>
          </a:xfrm>
        </p:spPr>
        <p:txBody>
          <a:bodyPr/>
          <a:lstStyle/>
          <a:p>
            <a:pPr lvl="1">
              <a:defRPr/>
            </a:pPr>
            <a:r>
              <a:rPr lang="cs-CZ" dirty="0" err="1"/>
              <a:t>Chrettien</a:t>
            </a:r>
            <a:r>
              <a:rPr lang="cs-CZ" dirty="0"/>
              <a:t> de </a:t>
            </a:r>
            <a:r>
              <a:rPr lang="cs-CZ" dirty="0" err="1"/>
              <a:t>Troyes</a:t>
            </a:r>
            <a:r>
              <a:rPr lang="cs-CZ" dirty="0"/>
              <a:t> - Základem všech středověkých vyprávění o Artušovi je schéma artušovských příběhů a příběhů Artušových rytířů</a:t>
            </a:r>
          </a:p>
          <a:p>
            <a:pPr lvl="1">
              <a:defRPr/>
            </a:pPr>
            <a:r>
              <a:rPr lang="cs-CZ" dirty="0"/>
              <a:t>Tvořil od 70. let 12. st. – 1191 – dvůr Marie ze </a:t>
            </a:r>
            <a:r>
              <a:rPr lang="cs-CZ" dirty="0" err="1"/>
              <a:t>Champagne</a:t>
            </a:r>
            <a:r>
              <a:rPr lang="cs-CZ" dirty="0"/>
              <a:t> a poté u Filipa Flanderského</a:t>
            </a:r>
          </a:p>
          <a:p>
            <a:pPr lvl="1">
              <a:defRPr/>
            </a:pPr>
            <a:r>
              <a:rPr lang="cs-CZ" dirty="0" err="1"/>
              <a:t>Erek</a:t>
            </a:r>
            <a:r>
              <a:rPr lang="cs-CZ" dirty="0"/>
              <a:t> a </a:t>
            </a:r>
            <a:r>
              <a:rPr lang="cs-CZ" dirty="0" err="1"/>
              <a:t>Enide</a:t>
            </a:r>
            <a:endParaRPr lang="cs-CZ" dirty="0"/>
          </a:p>
          <a:p>
            <a:pPr lvl="1">
              <a:defRPr/>
            </a:pPr>
            <a:r>
              <a:rPr lang="cs-CZ" dirty="0" err="1" smtClean="0"/>
              <a:t>Cliges</a:t>
            </a:r>
            <a:endParaRPr lang="cs-CZ" dirty="0"/>
          </a:p>
          <a:p>
            <a:pPr lvl="1">
              <a:defRPr/>
            </a:pPr>
            <a:r>
              <a:rPr lang="cs-CZ" dirty="0" err="1"/>
              <a:t>Lancelot</a:t>
            </a:r>
            <a:r>
              <a:rPr lang="cs-CZ" dirty="0"/>
              <a:t>, rytíř na káře</a:t>
            </a:r>
          </a:p>
          <a:p>
            <a:pPr lvl="1">
              <a:defRPr/>
            </a:pPr>
            <a:r>
              <a:rPr lang="cs-CZ" dirty="0" err="1"/>
              <a:t>Parsifal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50651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50023" y="191068"/>
            <a:ext cx="10331959" cy="614149"/>
          </a:xfrm>
        </p:spPr>
        <p:txBody>
          <a:bodyPr/>
          <a:lstStyle/>
          <a:p>
            <a:pPr eaLnBrk="1" hangingPunct="1">
              <a:defRPr/>
            </a:pPr>
            <a:r>
              <a:rPr lang="cs-CZ" dirty="0" smtClean="0"/>
              <a:t>Lyrika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913794" y="1337481"/>
            <a:ext cx="10523029" cy="4453719"/>
          </a:xfrm>
        </p:spPr>
        <p:txBody>
          <a:bodyPr>
            <a:noAutofit/>
          </a:bodyPr>
          <a:lstStyle/>
          <a:p>
            <a:pPr eaLnBrk="1" hangingPunct="1">
              <a:defRPr/>
            </a:pPr>
            <a:r>
              <a:rPr lang="cs-CZ" sz="1800" dirty="0" smtClean="0"/>
              <a:t>Francouzská </a:t>
            </a:r>
            <a:r>
              <a:rPr lang="cs-CZ" sz="1800" dirty="0" err="1" smtClean="0"/>
              <a:t>Okcitánie</a:t>
            </a:r>
            <a:endParaRPr lang="cs-CZ" sz="1800" dirty="0" smtClean="0"/>
          </a:p>
          <a:p>
            <a:pPr eaLnBrk="1" hangingPunct="1">
              <a:defRPr/>
            </a:pPr>
            <a:r>
              <a:rPr lang="cs-CZ" sz="1800" dirty="0" smtClean="0"/>
              <a:t>Počátek 12. století</a:t>
            </a:r>
          </a:p>
          <a:p>
            <a:pPr eaLnBrk="1" hangingPunct="1">
              <a:defRPr/>
            </a:pPr>
            <a:r>
              <a:rPr lang="cs-CZ" sz="1800" dirty="0" smtClean="0"/>
              <a:t>Milostné písně trubadúrů</a:t>
            </a:r>
          </a:p>
          <a:p>
            <a:pPr eaLnBrk="1" hangingPunct="1">
              <a:defRPr/>
            </a:pPr>
            <a:r>
              <a:rPr lang="cs-CZ" sz="1800" dirty="0" err="1" smtClean="0"/>
              <a:t>Trobar</a:t>
            </a:r>
            <a:r>
              <a:rPr lang="cs-CZ" sz="1800" dirty="0" smtClean="0"/>
              <a:t> = skládat</a:t>
            </a:r>
          </a:p>
          <a:p>
            <a:pPr eaLnBrk="1" hangingPunct="1">
              <a:defRPr/>
            </a:pPr>
            <a:r>
              <a:rPr lang="cs-CZ" sz="1800" dirty="0" smtClean="0"/>
              <a:t>Ideál dvorné lásky</a:t>
            </a:r>
          </a:p>
          <a:p>
            <a:pPr eaLnBrk="1" hangingPunct="1">
              <a:defRPr/>
            </a:pPr>
            <a:r>
              <a:rPr lang="cs-CZ" sz="1800" dirty="0" smtClean="0"/>
              <a:t>Milostná touha po krásné paní</a:t>
            </a:r>
          </a:p>
          <a:p>
            <a:pPr eaLnBrk="1" hangingPunct="1">
              <a:defRPr/>
            </a:pPr>
            <a:r>
              <a:rPr lang="cs-CZ" sz="1800" dirty="0" smtClean="0"/>
              <a:t>Láska nenaplněná, platonická, věrná</a:t>
            </a:r>
          </a:p>
          <a:p>
            <a:pPr eaLnBrk="1" hangingPunct="1">
              <a:defRPr/>
            </a:pPr>
            <a:r>
              <a:rPr lang="cs-CZ" sz="1800" dirty="0" smtClean="0"/>
              <a:t>Ochota obětovat život</a:t>
            </a:r>
          </a:p>
          <a:p>
            <a:pPr eaLnBrk="1" hangingPunct="1">
              <a:defRPr/>
            </a:pPr>
            <a:r>
              <a:rPr lang="cs-CZ" sz="1800" dirty="0" smtClean="0"/>
              <a:t>Náměty milostné, ale i náboženské – zbožňovanou a nedostižnou paní bývá často Panna Marie </a:t>
            </a:r>
            <a:endParaRPr lang="cs-CZ" sz="1800" dirty="0"/>
          </a:p>
        </p:txBody>
      </p:sp>
    </p:spTree>
    <p:extLst>
      <p:ext uri="{BB962C8B-B14F-4D97-AF65-F5344CB8AC3E}">
        <p14:creationId xmlns:p14="http://schemas.microsoft.com/office/powerpoint/2010/main" val="3600739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cs-CZ" dirty="0" smtClean="0"/>
              <a:t>Rytířská kultura a literatura v říši a rakouských zemích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cs-CZ" dirty="0" smtClean="0"/>
              <a:t>Šíření dvorské rytířské kultury z Francie na britské ostrovy i do oblastí říše – 2. polovina 12. st.</a:t>
            </a:r>
          </a:p>
          <a:p>
            <a:pPr eaLnBrk="1" hangingPunct="1">
              <a:defRPr/>
            </a:pPr>
            <a:r>
              <a:rPr lang="cs-CZ" dirty="0" smtClean="0"/>
              <a:t>Říše – rychlá recepce, osvojení a aktivní vytváření vlastních děl na základě přejímaných módních námětů</a:t>
            </a:r>
          </a:p>
          <a:p>
            <a:pPr eaLnBrk="1" hangingPunct="1">
              <a:defRPr/>
            </a:pPr>
            <a:r>
              <a:rPr lang="cs-CZ" dirty="0" smtClean="0"/>
              <a:t>Heinrich von </a:t>
            </a:r>
            <a:r>
              <a:rPr lang="cs-CZ" dirty="0" err="1" smtClean="0"/>
              <a:t>Valdeke</a:t>
            </a:r>
            <a:r>
              <a:rPr lang="cs-CZ" dirty="0" smtClean="0"/>
              <a:t> – </a:t>
            </a:r>
            <a:r>
              <a:rPr lang="cs-CZ" dirty="0" err="1" smtClean="0"/>
              <a:t>Eneit</a:t>
            </a:r>
            <a:r>
              <a:rPr lang="cs-CZ" dirty="0" smtClean="0"/>
              <a:t> (70. l. 12. st.)</a:t>
            </a:r>
          </a:p>
          <a:p>
            <a:pPr eaLnBrk="1" hangingPunct="1">
              <a:defRPr/>
            </a:pPr>
            <a:r>
              <a:rPr lang="cs-CZ" dirty="0" smtClean="0"/>
              <a:t>Hartman von </a:t>
            </a:r>
            <a:r>
              <a:rPr lang="cs-CZ" dirty="0" err="1" smtClean="0"/>
              <a:t>Aue</a:t>
            </a:r>
            <a:r>
              <a:rPr lang="cs-CZ" dirty="0"/>
              <a:t> </a:t>
            </a:r>
            <a:r>
              <a:rPr lang="cs-CZ" dirty="0" smtClean="0"/>
              <a:t>– </a:t>
            </a:r>
            <a:r>
              <a:rPr lang="cs-CZ" dirty="0" err="1" smtClean="0"/>
              <a:t>Erek</a:t>
            </a:r>
            <a:r>
              <a:rPr lang="cs-CZ" dirty="0" smtClean="0"/>
              <a:t> – rytíř kulatého stolu</a:t>
            </a:r>
          </a:p>
          <a:p>
            <a:pPr eaLnBrk="1" hangingPunct="1">
              <a:defRPr/>
            </a:pPr>
            <a:r>
              <a:rPr lang="cs-CZ" dirty="0" smtClean="0"/>
              <a:t>Na </a:t>
            </a:r>
            <a:r>
              <a:rPr lang="cs-CZ" dirty="0" err="1" smtClean="0"/>
              <a:t>zákldě</a:t>
            </a:r>
            <a:r>
              <a:rPr lang="cs-CZ" dirty="0" smtClean="0"/>
              <a:t> příběhu </a:t>
            </a:r>
            <a:r>
              <a:rPr lang="cs-CZ" dirty="0" err="1" smtClean="0"/>
              <a:t>Chrétiena</a:t>
            </a:r>
            <a:r>
              <a:rPr lang="cs-CZ" dirty="0" smtClean="0"/>
              <a:t> de </a:t>
            </a:r>
            <a:r>
              <a:rPr lang="cs-CZ" dirty="0" err="1" smtClean="0"/>
              <a:t>Troyes</a:t>
            </a:r>
            <a:endParaRPr lang="cs-CZ" dirty="0"/>
          </a:p>
          <a:p>
            <a:pPr eaLnBrk="1" hangingPunct="1">
              <a:defRPr/>
            </a:pPr>
            <a:r>
              <a:rPr lang="cs-CZ" dirty="0" smtClean="0"/>
              <a:t>Rozšířeno  - více než 10 000 veršů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42571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Nadpis 8"/>
          <p:cNvSpPr>
            <a:spLocks noGrp="1"/>
          </p:cNvSpPr>
          <p:nvPr>
            <p:ph type="title"/>
          </p:nvPr>
        </p:nvSpPr>
        <p:spPr>
          <a:xfrm>
            <a:off x="913794" y="609600"/>
            <a:ext cx="4134723" cy="1463899"/>
          </a:xfrm>
        </p:spPr>
        <p:txBody>
          <a:bodyPr>
            <a:normAutofit/>
          </a:bodyPr>
          <a:lstStyle/>
          <a:p>
            <a:r>
              <a:rPr lang="cs-CZ" sz="2400" dirty="0" err="1" smtClean="0"/>
              <a:t>heinrich</a:t>
            </a:r>
            <a:r>
              <a:rPr lang="cs-CZ" sz="2400" dirty="0" smtClean="0"/>
              <a:t> </a:t>
            </a:r>
            <a:r>
              <a:rPr lang="cs-CZ" sz="2400" dirty="0" smtClean="0"/>
              <a:t>von </a:t>
            </a:r>
            <a:r>
              <a:rPr lang="cs-CZ" sz="2400" dirty="0" err="1" smtClean="0"/>
              <a:t>valdeke</a:t>
            </a:r>
            <a:r>
              <a:rPr lang="cs-CZ" sz="2400" dirty="0" smtClean="0"/>
              <a:t> (</a:t>
            </a:r>
            <a:r>
              <a:rPr lang="cs-CZ" sz="2400" cap="none" dirty="0" err="1" smtClean="0"/>
              <a:t>Codex</a:t>
            </a:r>
            <a:r>
              <a:rPr lang="cs-CZ" sz="2400" cap="none" dirty="0" smtClean="0"/>
              <a:t> </a:t>
            </a:r>
            <a:r>
              <a:rPr lang="cs-CZ" sz="2400" cap="none" dirty="0" err="1" smtClean="0"/>
              <a:t>Manesse</a:t>
            </a:r>
            <a:r>
              <a:rPr lang="cs-CZ" sz="2400" cap="none" dirty="0" smtClean="0"/>
              <a:t>, Cod. Pal. </a:t>
            </a:r>
            <a:r>
              <a:rPr lang="cs-CZ" sz="2400" cap="none" dirty="0" err="1" smtClean="0"/>
              <a:t>Germ</a:t>
            </a:r>
            <a:r>
              <a:rPr lang="cs-CZ" sz="2400" cap="none" dirty="0" smtClean="0"/>
              <a:t>. 848</a:t>
            </a:r>
            <a:r>
              <a:rPr lang="cs-CZ" sz="2400" dirty="0" smtClean="0"/>
              <a:t>)</a:t>
            </a:r>
            <a:endParaRPr lang="cs-CZ" sz="2400" dirty="0"/>
          </a:p>
        </p:txBody>
      </p:sp>
      <p:pic>
        <p:nvPicPr>
          <p:cNvPr id="1026" name="Picture 2" descr="https://upload.wikimedia.org/wikipedia/commons/a/a4/Codex_Manesse_Heinrich_von_Veldeke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078830" y="286376"/>
            <a:ext cx="4108360" cy="62467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21301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cs-CZ" dirty="0" smtClean="0"/>
              <a:t>Církev a literární produkce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913795" y="2096063"/>
            <a:ext cx="10353761" cy="4468509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cs-CZ" dirty="0" smtClean="0"/>
              <a:t>do 13. st. nositelkou literární tvorby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cs-CZ" dirty="0" smtClean="0"/>
              <a:t>Kláštery 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cs-CZ" dirty="0" smtClean="0"/>
              <a:t>Kapituly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cs-CZ" dirty="0" smtClean="0"/>
              <a:t>Školy</a:t>
            </a:r>
          </a:p>
          <a:p>
            <a:pPr lvl="1" eaLnBrk="1" fontAlgn="auto" hangingPunct="1">
              <a:spcAft>
                <a:spcPts val="0"/>
              </a:spcAft>
              <a:defRPr/>
            </a:pPr>
            <a:r>
              <a:rPr lang="cs-CZ" dirty="0" smtClean="0"/>
              <a:t>Klášterní </a:t>
            </a:r>
          </a:p>
          <a:p>
            <a:pPr lvl="1" eaLnBrk="1" fontAlgn="auto" hangingPunct="1">
              <a:spcAft>
                <a:spcPts val="0"/>
              </a:spcAft>
              <a:defRPr/>
            </a:pPr>
            <a:r>
              <a:rPr lang="cs-CZ" dirty="0" smtClean="0"/>
              <a:t>Kapitulní</a:t>
            </a:r>
          </a:p>
          <a:p>
            <a:pPr lvl="1" eaLnBrk="1" fontAlgn="auto" hangingPunct="1">
              <a:spcAft>
                <a:spcPts val="0"/>
              </a:spcAft>
              <a:defRPr/>
            </a:pPr>
            <a:r>
              <a:rPr lang="cs-CZ" dirty="0" smtClean="0"/>
              <a:t>Univerzity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cs-CZ" dirty="0" smtClean="0"/>
              <a:t>Školy v Praze</a:t>
            </a:r>
            <a:endParaRPr lang="cs-CZ" dirty="0"/>
          </a:p>
          <a:p>
            <a:pPr lvl="1" eaLnBrk="1" fontAlgn="auto" hangingPunct="1">
              <a:spcAft>
                <a:spcPts val="0"/>
              </a:spcAft>
              <a:defRPr/>
            </a:pPr>
            <a:r>
              <a:rPr lang="cs-CZ" dirty="0" smtClean="0"/>
              <a:t>kapitulní</a:t>
            </a:r>
          </a:p>
        </p:txBody>
      </p:sp>
    </p:spTree>
    <p:extLst>
      <p:ext uri="{BB962C8B-B14F-4D97-AF65-F5344CB8AC3E}">
        <p14:creationId xmlns:p14="http://schemas.microsoft.com/office/powerpoint/2010/main" val="1460802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13795" y="755374"/>
            <a:ext cx="4532847" cy="1180547"/>
          </a:xfrm>
        </p:spPr>
        <p:txBody>
          <a:bodyPr>
            <a:noAutofit/>
          </a:bodyPr>
          <a:lstStyle/>
          <a:p>
            <a:r>
              <a:rPr lang="cs-CZ" sz="2400" dirty="0" err="1"/>
              <a:t>hartman</a:t>
            </a:r>
            <a:r>
              <a:rPr lang="cs-CZ" sz="2400" dirty="0"/>
              <a:t> von </a:t>
            </a:r>
            <a:r>
              <a:rPr lang="cs-CZ" sz="2400" dirty="0" err="1" smtClean="0"/>
              <a:t>Aue</a:t>
            </a:r>
            <a:r>
              <a:rPr lang="cs-CZ" sz="2400" dirty="0" smtClean="0"/>
              <a:t> </a:t>
            </a:r>
            <a:r>
              <a:rPr lang="cs-CZ" sz="2400" dirty="0"/>
              <a:t>(</a:t>
            </a:r>
            <a:r>
              <a:rPr lang="cs-CZ" sz="2400" cap="none" dirty="0" err="1"/>
              <a:t>Codex</a:t>
            </a:r>
            <a:r>
              <a:rPr lang="cs-CZ" sz="2400" cap="none" dirty="0"/>
              <a:t> </a:t>
            </a:r>
            <a:r>
              <a:rPr lang="cs-CZ" sz="2400" cap="none" dirty="0" err="1"/>
              <a:t>Manesse</a:t>
            </a:r>
            <a:r>
              <a:rPr lang="cs-CZ" sz="2400" cap="none" dirty="0"/>
              <a:t>, Cod. Pal. </a:t>
            </a:r>
            <a:r>
              <a:rPr lang="cs-CZ" sz="2400" cap="none" dirty="0" err="1"/>
              <a:t>Germ</a:t>
            </a:r>
            <a:r>
              <a:rPr lang="cs-CZ" sz="2400" cap="none" dirty="0"/>
              <a:t>. 848</a:t>
            </a:r>
            <a:r>
              <a:rPr lang="cs-CZ" sz="2400" dirty="0"/>
              <a:t>)</a:t>
            </a:r>
          </a:p>
        </p:txBody>
      </p:sp>
      <p:pic>
        <p:nvPicPr>
          <p:cNvPr id="10" name="Zástupný symbol pro obsah 9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217484" y="475077"/>
            <a:ext cx="4145715" cy="5753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0150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14400" y="438150"/>
            <a:ext cx="10353675" cy="862013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cs-CZ" dirty="0" smtClean="0"/>
              <a:t>Dvorská rytířská kultura a literatura v říši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914400" y="1468438"/>
            <a:ext cx="10353675" cy="5048250"/>
          </a:xfrm>
        </p:spPr>
        <p:txBody>
          <a:bodyPr>
            <a:normAutofit fontScale="92500" lnSpcReduction="10000"/>
          </a:bodyPr>
          <a:lstStyle/>
          <a:p>
            <a:pPr eaLnBrk="1" hangingPunct="1">
              <a:defRPr/>
            </a:pPr>
            <a:r>
              <a:rPr lang="cs-CZ" dirty="0" smtClean="0"/>
              <a:t>Wolfram von Eschenbach </a:t>
            </a:r>
          </a:p>
          <a:p>
            <a:pPr lvl="1" eaLnBrk="1" hangingPunct="1">
              <a:defRPr/>
            </a:pPr>
            <a:r>
              <a:rPr lang="cs-CZ" dirty="0" smtClean="0"/>
              <a:t>Vrchol německé rytířské epiky</a:t>
            </a:r>
          </a:p>
          <a:p>
            <a:pPr lvl="1" eaLnBrk="1" hangingPunct="1">
              <a:defRPr/>
            </a:pPr>
            <a:r>
              <a:rPr lang="cs-CZ" dirty="0" smtClean="0"/>
              <a:t>Počátek 13. století</a:t>
            </a:r>
          </a:p>
          <a:p>
            <a:pPr eaLnBrk="1" hangingPunct="1">
              <a:defRPr/>
            </a:pPr>
            <a:r>
              <a:rPr lang="cs-CZ" dirty="0" err="1" smtClean="0"/>
              <a:t>Parsifal</a:t>
            </a:r>
            <a:endParaRPr lang="cs-CZ" dirty="0"/>
          </a:p>
          <a:p>
            <a:pPr lvl="1" eaLnBrk="1" hangingPunct="1">
              <a:defRPr/>
            </a:pPr>
            <a:r>
              <a:rPr lang="cs-CZ" dirty="0" smtClean="0"/>
              <a:t>1205 – 1212</a:t>
            </a:r>
          </a:p>
          <a:p>
            <a:pPr lvl="1" eaLnBrk="1" hangingPunct="1">
              <a:defRPr/>
            </a:pPr>
            <a:r>
              <a:rPr lang="cs-CZ" dirty="0" smtClean="0"/>
              <a:t>Na základě </a:t>
            </a:r>
            <a:r>
              <a:rPr lang="cs-CZ" dirty="0" err="1" smtClean="0"/>
              <a:t>Chrétienova</a:t>
            </a:r>
            <a:r>
              <a:rPr lang="cs-CZ" dirty="0" smtClean="0"/>
              <a:t> textu vytvořil rozsáhlé dílo o tomto rytíři Artušova okruhu</a:t>
            </a:r>
          </a:p>
          <a:p>
            <a:pPr lvl="1" eaLnBrk="1" hangingPunct="1">
              <a:defRPr/>
            </a:pPr>
            <a:r>
              <a:rPr lang="cs-CZ" dirty="0" smtClean="0"/>
              <a:t>Nová dobrodružství a příběhy</a:t>
            </a:r>
          </a:p>
          <a:p>
            <a:pPr lvl="1" eaLnBrk="1" hangingPunct="1">
              <a:defRPr/>
            </a:pPr>
            <a:r>
              <a:rPr lang="cs-CZ" dirty="0" smtClean="0"/>
              <a:t>Podrobné popisy dobových reálií</a:t>
            </a:r>
          </a:p>
          <a:p>
            <a:pPr lvl="2" eaLnBrk="1" hangingPunct="1">
              <a:defRPr/>
            </a:pPr>
            <a:r>
              <a:rPr lang="cs-CZ" dirty="0" smtClean="0"/>
              <a:t>Turnaje</a:t>
            </a:r>
          </a:p>
          <a:p>
            <a:pPr lvl="2" eaLnBrk="1" hangingPunct="1">
              <a:defRPr/>
            </a:pPr>
            <a:r>
              <a:rPr lang="cs-CZ" dirty="0" smtClean="0"/>
              <a:t>Slavnosti</a:t>
            </a:r>
          </a:p>
          <a:p>
            <a:pPr lvl="2" eaLnBrk="1" hangingPunct="1">
              <a:defRPr/>
            </a:pPr>
            <a:r>
              <a:rPr lang="cs-CZ" dirty="0" smtClean="0"/>
              <a:t>Šaty</a:t>
            </a:r>
          </a:p>
          <a:p>
            <a:pPr lvl="2" eaLnBrk="1" hangingPunct="1">
              <a:defRPr/>
            </a:pPr>
            <a:r>
              <a:rPr lang="cs-CZ" dirty="0" smtClean="0"/>
              <a:t>Jídlo</a:t>
            </a:r>
          </a:p>
          <a:p>
            <a:pPr lvl="2" eaLnBrk="1" hangingPunct="1">
              <a:defRPr/>
            </a:pPr>
            <a:r>
              <a:rPr lang="cs-CZ" dirty="0" smtClean="0"/>
              <a:t>Hudební nástroje</a:t>
            </a:r>
          </a:p>
          <a:p>
            <a:pPr lvl="2" eaLnBrk="1" hangingPunct="1">
              <a:defRPr/>
            </a:pPr>
            <a:r>
              <a:rPr lang="cs-CZ" dirty="0" smtClean="0"/>
              <a:t>Zbraně a zbroj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23506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13796" y="695459"/>
            <a:ext cx="5705945" cy="734096"/>
          </a:xfrm>
        </p:spPr>
        <p:txBody>
          <a:bodyPr>
            <a:normAutofit fontScale="90000"/>
          </a:bodyPr>
          <a:lstStyle/>
          <a:p>
            <a:r>
              <a:rPr lang="cs-CZ" sz="2700" dirty="0" smtClean="0"/>
              <a:t>Wolfram von </a:t>
            </a:r>
            <a:r>
              <a:rPr lang="cs-CZ" sz="2700" dirty="0" err="1" smtClean="0"/>
              <a:t>eschenbach</a:t>
            </a:r>
            <a:r>
              <a:rPr lang="cs-CZ" sz="2700" dirty="0" smtClean="0"/>
              <a:t> (</a:t>
            </a:r>
            <a:r>
              <a:rPr lang="cs-CZ" sz="2700" cap="none" dirty="0" err="1"/>
              <a:t>Codex</a:t>
            </a:r>
            <a:r>
              <a:rPr lang="cs-CZ" sz="2700" cap="none" dirty="0"/>
              <a:t> </a:t>
            </a:r>
            <a:r>
              <a:rPr lang="cs-CZ" sz="2700" cap="none" dirty="0" err="1"/>
              <a:t>Manesse</a:t>
            </a:r>
            <a:r>
              <a:rPr lang="cs-CZ" sz="2700" cap="none" dirty="0"/>
              <a:t>, Cod. Pal. </a:t>
            </a:r>
            <a:r>
              <a:rPr lang="cs-CZ" sz="2700" cap="none" dirty="0" err="1"/>
              <a:t>Germ</a:t>
            </a:r>
            <a:r>
              <a:rPr lang="cs-CZ" sz="2700" cap="none" dirty="0"/>
              <a:t>. </a:t>
            </a:r>
            <a:r>
              <a:rPr lang="cs-CZ" sz="2700" cap="none" dirty="0" smtClean="0"/>
              <a:t>848</a:t>
            </a:r>
            <a:r>
              <a:rPr lang="cs-CZ" sz="3600" cap="none" dirty="0" smtClean="0"/>
              <a:t>)</a:t>
            </a:r>
            <a:endParaRPr lang="cs-CZ" dirty="0"/>
          </a:p>
        </p:txBody>
      </p:sp>
      <p:pic>
        <p:nvPicPr>
          <p:cNvPr id="6" name="Zástupný symbol pro obsah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800044" y="328769"/>
            <a:ext cx="4559121" cy="6181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859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914400" y="1403350"/>
            <a:ext cx="10353675" cy="5010150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cs-CZ" dirty="0" smtClean="0"/>
              <a:t>Tristan a Isolda</a:t>
            </a:r>
          </a:p>
          <a:p>
            <a:pPr lvl="1" eaLnBrk="1" hangingPunct="1">
              <a:defRPr/>
            </a:pPr>
            <a:r>
              <a:rPr lang="cs-CZ" dirty="0" err="1" smtClean="0"/>
              <a:t>Eilhart</a:t>
            </a:r>
            <a:r>
              <a:rPr lang="cs-CZ" dirty="0" smtClean="0"/>
              <a:t> z </a:t>
            </a:r>
            <a:r>
              <a:rPr lang="cs-CZ" dirty="0" err="1" smtClean="0"/>
              <a:t>Obergu</a:t>
            </a:r>
            <a:endParaRPr lang="cs-CZ" dirty="0"/>
          </a:p>
          <a:p>
            <a:pPr lvl="1" eaLnBrk="1" hangingPunct="1">
              <a:defRPr/>
            </a:pPr>
            <a:r>
              <a:rPr lang="cs-CZ" dirty="0" err="1" smtClean="0"/>
              <a:t>Gottfrieg</a:t>
            </a:r>
            <a:r>
              <a:rPr lang="cs-CZ" dirty="0" smtClean="0"/>
              <a:t> von Stra</a:t>
            </a:r>
            <a:r>
              <a:rPr lang="el-GR" dirty="0"/>
              <a:t>β</a:t>
            </a:r>
            <a:r>
              <a:rPr lang="cs-CZ" dirty="0" err="1" smtClean="0"/>
              <a:t>burg</a:t>
            </a:r>
            <a:r>
              <a:rPr lang="cs-CZ" dirty="0" smtClean="0"/>
              <a:t> </a:t>
            </a:r>
            <a:r>
              <a:rPr lang="cs-CZ" dirty="0"/>
              <a:t>(první desetiletí 13. st</a:t>
            </a:r>
            <a:r>
              <a:rPr lang="cs-CZ" dirty="0" smtClean="0"/>
              <a:t>.)</a:t>
            </a:r>
          </a:p>
          <a:p>
            <a:pPr lvl="1" eaLnBrk="1" hangingPunct="1">
              <a:defRPr/>
            </a:pPr>
            <a:r>
              <a:rPr lang="cs-CZ" dirty="0" smtClean="0"/>
              <a:t>Heinrich von </a:t>
            </a:r>
            <a:r>
              <a:rPr lang="cs-CZ" dirty="0" err="1" smtClean="0"/>
              <a:t>Freiberg</a:t>
            </a:r>
            <a:r>
              <a:rPr lang="cs-CZ" dirty="0" smtClean="0"/>
              <a:t> (druhá pol. 13. st</a:t>
            </a:r>
            <a:r>
              <a:rPr lang="cs-CZ" dirty="0" smtClean="0"/>
              <a:t>.)</a:t>
            </a:r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1885603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913795" y="736979"/>
            <a:ext cx="10468438" cy="5054221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cs-CZ" dirty="0"/>
              <a:t>Milostná lyrika – Minnesang</a:t>
            </a:r>
          </a:p>
          <a:p>
            <a:pPr>
              <a:defRPr/>
            </a:pPr>
            <a:r>
              <a:rPr lang="cs-CZ" dirty="0"/>
              <a:t>V německém prostředí od 70. let 12. st</a:t>
            </a:r>
            <a:r>
              <a:rPr lang="cs-CZ" dirty="0" smtClean="0"/>
              <a:t>.</a:t>
            </a:r>
            <a:endParaRPr lang="cs-CZ" dirty="0" smtClean="0"/>
          </a:p>
          <a:p>
            <a:pPr>
              <a:defRPr/>
            </a:pPr>
            <a:r>
              <a:rPr lang="cs-CZ" dirty="0" smtClean="0"/>
              <a:t>Rychlé </a:t>
            </a:r>
            <a:r>
              <a:rPr lang="cs-CZ" dirty="0"/>
              <a:t>přijetí a </a:t>
            </a:r>
            <a:r>
              <a:rPr lang="cs-CZ" dirty="0" err="1"/>
              <a:t>ativní</a:t>
            </a:r>
            <a:r>
              <a:rPr lang="cs-CZ" dirty="0"/>
              <a:t> recepce</a:t>
            </a:r>
          </a:p>
          <a:p>
            <a:pPr>
              <a:defRPr/>
            </a:pPr>
            <a:r>
              <a:rPr lang="cs-CZ" dirty="0"/>
              <a:t>Nové druhy milostné lyriky</a:t>
            </a:r>
          </a:p>
          <a:p>
            <a:pPr>
              <a:defRPr/>
            </a:pPr>
            <a:r>
              <a:rPr lang="cs-CZ" dirty="0" err="1"/>
              <a:t>Minneklage</a:t>
            </a:r>
            <a:endParaRPr lang="cs-CZ" dirty="0"/>
          </a:p>
          <a:p>
            <a:pPr>
              <a:defRPr/>
            </a:pPr>
            <a:r>
              <a:rPr lang="cs-CZ" dirty="0"/>
              <a:t>Alba – </a:t>
            </a:r>
            <a:r>
              <a:rPr lang="cs-CZ" dirty="0" err="1"/>
              <a:t>svítáníčka</a:t>
            </a:r>
            <a:endParaRPr lang="cs-CZ" dirty="0"/>
          </a:p>
          <a:p>
            <a:pPr>
              <a:defRPr/>
            </a:pPr>
            <a:r>
              <a:rPr lang="cs-CZ" dirty="0"/>
              <a:t>Friedrich von </a:t>
            </a:r>
            <a:r>
              <a:rPr lang="cs-CZ" dirty="0" err="1"/>
              <a:t>Hausen</a:t>
            </a:r>
            <a:r>
              <a:rPr lang="cs-CZ" dirty="0"/>
              <a:t> – na dvoře Friedricha I. Barbarossy</a:t>
            </a:r>
          </a:p>
          <a:p>
            <a:pPr>
              <a:defRPr/>
            </a:pPr>
            <a:r>
              <a:rPr lang="cs-CZ" dirty="0"/>
              <a:t>Heinrich von </a:t>
            </a:r>
            <a:r>
              <a:rPr lang="cs-CZ" sz="2100" dirty="0" err="1"/>
              <a:t>Mei</a:t>
            </a:r>
            <a:r>
              <a:rPr lang="el-GR" sz="2100" dirty="0"/>
              <a:t>β</a:t>
            </a:r>
            <a:r>
              <a:rPr lang="cs-CZ" sz="2100" dirty="0"/>
              <a:t>en – druhá pol. 13. st., na císařském dvoře, patrně i na dvoře Václava II.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5852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cs-CZ" dirty="0" smtClean="0"/>
              <a:t>mecenát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eaLnBrk="1" hangingPunct="1">
              <a:defRPr/>
            </a:pPr>
            <a:r>
              <a:rPr lang="cs-CZ" dirty="0" smtClean="0"/>
              <a:t>Dvorská rytířská kultura – módní, znak </a:t>
            </a:r>
            <a:r>
              <a:rPr lang="cs-CZ" dirty="0" err="1" smtClean="0"/>
              <a:t>společnekés</a:t>
            </a:r>
            <a:r>
              <a:rPr lang="cs-CZ" dirty="0" smtClean="0"/>
              <a:t> prestiže daného dvora a jeho představitele</a:t>
            </a:r>
          </a:p>
          <a:p>
            <a:pPr eaLnBrk="1" hangingPunct="1">
              <a:defRPr/>
            </a:pPr>
            <a:r>
              <a:rPr lang="cs-CZ" dirty="0" smtClean="0"/>
              <a:t>Finanční a hmotná podpora básníků – mecenát</a:t>
            </a:r>
          </a:p>
          <a:p>
            <a:pPr eaLnBrk="1" hangingPunct="1">
              <a:defRPr/>
            </a:pPr>
            <a:r>
              <a:rPr lang="cs-CZ" dirty="0" smtClean="0"/>
              <a:t>Dvory = kulturní centra a centra dvorské rytířské kultury</a:t>
            </a:r>
          </a:p>
          <a:p>
            <a:pPr eaLnBrk="1" hangingPunct="1">
              <a:defRPr/>
            </a:pPr>
            <a:r>
              <a:rPr lang="cs-CZ" dirty="0" err="1" smtClean="0"/>
              <a:t>Štaufové</a:t>
            </a:r>
            <a:endParaRPr lang="cs-CZ" dirty="0" smtClean="0"/>
          </a:p>
          <a:p>
            <a:pPr lvl="1" eaLnBrk="1" hangingPunct="1">
              <a:defRPr/>
            </a:pPr>
            <a:r>
              <a:rPr lang="cs-CZ" dirty="0" smtClean="0"/>
              <a:t>Rudolf von Ems</a:t>
            </a:r>
          </a:p>
          <a:p>
            <a:pPr lvl="1" eaLnBrk="1" hangingPunct="1">
              <a:defRPr/>
            </a:pPr>
            <a:r>
              <a:rPr lang="cs-CZ" dirty="0" smtClean="0"/>
              <a:t>Ulrich von </a:t>
            </a:r>
            <a:r>
              <a:rPr lang="cs-CZ" dirty="0" err="1" smtClean="0"/>
              <a:t>Türheim</a:t>
            </a:r>
            <a:endParaRPr lang="cs-CZ" dirty="0" smtClean="0"/>
          </a:p>
          <a:p>
            <a:pPr lvl="1" eaLnBrk="1" hangingPunct="1">
              <a:defRPr/>
            </a:pPr>
            <a:r>
              <a:rPr lang="cs-CZ" dirty="0" smtClean="0"/>
              <a:t>Ulrich von </a:t>
            </a:r>
            <a:r>
              <a:rPr lang="cs-CZ" dirty="0" err="1" smtClean="0"/>
              <a:t>Winterstetten</a:t>
            </a:r>
            <a:endParaRPr lang="cs-CZ" dirty="0" smtClean="0"/>
          </a:p>
          <a:p>
            <a:pPr lvl="1" eaLnBrk="1" hangingPunct="1">
              <a:defRPr/>
            </a:pPr>
            <a:r>
              <a:rPr lang="cs-CZ" dirty="0" smtClean="0"/>
              <a:t>Gottfried von </a:t>
            </a:r>
            <a:r>
              <a:rPr lang="cs-CZ" dirty="0" err="1" smtClean="0"/>
              <a:t>Neifen</a:t>
            </a:r>
            <a:endParaRPr lang="cs-CZ" dirty="0" smtClean="0"/>
          </a:p>
          <a:p>
            <a:pPr eaLnBrk="1" hangingPunct="1">
              <a:defRPr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4312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14400" y="347663"/>
            <a:ext cx="10353675" cy="747712"/>
          </a:xfrm>
        </p:spPr>
        <p:txBody>
          <a:bodyPr/>
          <a:lstStyle/>
          <a:p>
            <a:pPr eaLnBrk="1" hangingPunct="1">
              <a:defRPr/>
            </a:pPr>
            <a:r>
              <a:rPr lang="cs-CZ" dirty="0" smtClean="0"/>
              <a:t>mecenát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914400" y="1262063"/>
            <a:ext cx="10353675" cy="5345112"/>
          </a:xfrm>
        </p:spPr>
        <p:txBody>
          <a:bodyPr>
            <a:normAutofit lnSpcReduction="10000"/>
          </a:bodyPr>
          <a:lstStyle/>
          <a:p>
            <a:pPr eaLnBrk="1" hangingPunct="1">
              <a:defRPr/>
            </a:pPr>
            <a:r>
              <a:rPr lang="cs-CZ" dirty="0" err="1" smtClean="0"/>
              <a:t>Welfové</a:t>
            </a:r>
            <a:endParaRPr lang="cs-CZ" dirty="0" smtClean="0"/>
          </a:p>
          <a:p>
            <a:pPr lvl="1" eaLnBrk="1" hangingPunct="1">
              <a:defRPr/>
            </a:pPr>
            <a:r>
              <a:rPr lang="cs-CZ" dirty="0" smtClean="0"/>
              <a:t>Bavorsko – Řezno </a:t>
            </a:r>
          </a:p>
          <a:p>
            <a:pPr lvl="1" eaLnBrk="1" hangingPunct="1">
              <a:defRPr/>
            </a:pPr>
            <a:r>
              <a:rPr lang="cs-CZ" dirty="0" err="1" smtClean="0"/>
              <a:t>Kaiserchronik</a:t>
            </a:r>
            <a:r>
              <a:rPr lang="cs-CZ" dirty="0" smtClean="0"/>
              <a:t> – pro vévodu Jindřicha Lva</a:t>
            </a:r>
          </a:p>
          <a:p>
            <a:pPr lvl="1" eaLnBrk="1" hangingPunct="1">
              <a:defRPr/>
            </a:pPr>
            <a:r>
              <a:rPr lang="cs-CZ" dirty="0" smtClean="0"/>
              <a:t>Píseň o Rolandovi</a:t>
            </a:r>
          </a:p>
          <a:p>
            <a:pPr eaLnBrk="1" hangingPunct="1">
              <a:defRPr/>
            </a:pPr>
            <a:r>
              <a:rPr lang="cs-CZ" dirty="0" err="1" smtClean="0"/>
              <a:t>Wittelsbachové</a:t>
            </a:r>
            <a:endParaRPr lang="cs-CZ" dirty="0" smtClean="0"/>
          </a:p>
          <a:p>
            <a:pPr lvl="1" eaLnBrk="1" hangingPunct="1">
              <a:defRPr/>
            </a:pPr>
            <a:r>
              <a:rPr lang="cs-CZ" dirty="0" smtClean="0"/>
              <a:t>Bavorsko po </a:t>
            </a:r>
            <a:r>
              <a:rPr lang="cs-CZ" dirty="0" err="1" smtClean="0"/>
              <a:t>Welfech</a:t>
            </a:r>
            <a:endParaRPr lang="cs-CZ" dirty="0" smtClean="0"/>
          </a:p>
          <a:p>
            <a:pPr lvl="1" eaLnBrk="1" hangingPunct="1">
              <a:defRPr/>
            </a:pPr>
            <a:r>
              <a:rPr lang="cs-CZ" dirty="0" smtClean="0"/>
              <a:t> Pokračování v tradici mecenátu a podpory literatury</a:t>
            </a:r>
          </a:p>
          <a:p>
            <a:pPr eaLnBrk="1" hangingPunct="1">
              <a:defRPr/>
            </a:pPr>
            <a:r>
              <a:rPr lang="cs-CZ" dirty="0" smtClean="0"/>
              <a:t>Babenberkové</a:t>
            </a:r>
          </a:p>
          <a:p>
            <a:pPr lvl="1" eaLnBrk="1" hangingPunct="1">
              <a:defRPr/>
            </a:pPr>
            <a:r>
              <a:rPr lang="cs-CZ" dirty="0" smtClean="0"/>
              <a:t>Rakousy a Štýrsko</a:t>
            </a:r>
          </a:p>
          <a:p>
            <a:pPr lvl="1" eaLnBrk="1" hangingPunct="1">
              <a:defRPr/>
            </a:pPr>
            <a:r>
              <a:rPr lang="cs-CZ" dirty="0" smtClean="0"/>
              <a:t>Vídeň a Míšeň  – sídlo a významné kulturní centrum</a:t>
            </a:r>
          </a:p>
          <a:p>
            <a:pPr lvl="1" eaLnBrk="1" hangingPunct="1">
              <a:defRPr/>
            </a:pPr>
            <a:r>
              <a:rPr lang="cs-CZ" dirty="0" smtClean="0"/>
              <a:t>Walther von der </a:t>
            </a:r>
            <a:r>
              <a:rPr lang="cs-CZ" dirty="0" err="1" smtClean="0"/>
              <a:t>Vogelweide</a:t>
            </a:r>
            <a:r>
              <a:rPr lang="cs-CZ" dirty="0" smtClean="0"/>
              <a:t> – k. 12. st.</a:t>
            </a:r>
          </a:p>
          <a:p>
            <a:pPr lvl="1" eaLnBrk="1" hangingPunct="1">
              <a:defRPr/>
            </a:pPr>
            <a:r>
              <a:rPr lang="cs-CZ" dirty="0" err="1" smtClean="0"/>
              <a:t>Neidhart</a:t>
            </a:r>
            <a:endParaRPr lang="cs-CZ" dirty="0" smtClean="0"/>
          </a:p>
          <a:p>
            <a:pPr lvl="1" eaLnBrk="1" hangingPunct="1">
              <a:defRPr/>
            </a:pPr>
            <a:r>
              <a:rPr lang="cs-CZ" dirty="0" err="1" smtClean="0"/>
              <a:t>Tannhäuser</a:t>
            </a:r>
            <a:r>
              <a:rPr lang="cs-CZ" dirty="0" smtClean="0"/>
              <a:t> – druhá pol. 13. st.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89862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Mecenát v českém prostředí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panovník</a:t>
            </a:r>
          </a:p>
          <a:p>
            <a:r>
              <a:rPr lang="cs-CZ" dirty="0" smtClean="0"/>
              <a:t>šlechta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8583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99896" y="118281"/>
            <a:ext cx="10353761" cy="918949"/>
          </a:xfrm>
        </p:spPr>
        <p:txBody>
          <a:bodyPr/>
          <a:lstStyle/>
          <a:p>
            <a:r>
              <a:rPr lang="cs-CZ" dirty="0" smtClean="0"/>
              <a:t>Přemyslovci a mecenát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99896" y="1269241"/>
            <a:ext cx="10809631" cy="5049671"/>
          </a:xfrm>
        </p:spPr>
        <p:txBody>
          <a:bodyPr>
            <a:noAutofit/>
          </a:bodyPr>
          <a:lstStyle/>
          <a:p>
            <a:r>
              <a:rPr lang="cs-CZ" sz="2400" dirty="0" smtClean="0"/>
              <a:t>pražský přemyslovský dvůr ve 13. st.</a:t>
            </a:r>
          </a:p>
          <a:p>
            <a:pPr lvl="1"/>
            <a:r>
              <a:rPr lang="cs-CZ" sz="2000" dirty="0" smtClean="0"/>
              <a:t>společenské a kulturní centrum</a:t>
            </a:r>
          </a:p>
          <a:p>
            <a:r>
              <a:rPr lang="cs-CZ" sz="2400" dirty="0" smtClean="0"/>
              <a:t>Přemysl Otakar I. </a:t>
            </a:r>
          </a:p>
          <a:p>
            <a:pPr lvl="1"/>
            <a:r>
              <a:rPr lang="cs-CZ" sz="2000" dirty="0" smtClean="0"/>
              <a:t>dědičný královský titul</a:t>
            </a:r>
          </a:p>
          <a:p>
            <a:r>
              <a:rPr lang="cs-CZ" sz="2400" dirty="0" smtClean="0"/>
              <a:t>Václav I.</a:t>
            </a:r>
          </a:p>
          <a:p>
            <a:pPr lvl="1"/>
            <a:r>
              <a:rPr lang="cs-CZ" sz="2000" dirty="0" smtClean="0"/>
              <a:t> výtvarné umění </a:t>
            </a:r>
          </a:p>
          <a:p>
            <a:pPr lvl="1"/>
            <a:r>
              <a:rPr lang="cs-CZ" sz="2000" dirty="0" smtClean="0"/>
              <a:t> literatura</a:t>
            </a:r>
          </a:p>
          <a:p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2360397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45556" y="676697"/>
            <a:ext cx="10318313" cy="4973476"/>
          </a:xfrm>
        </p:spPr>
        <p:txBody>
          <a:bodyPr>
            <a:noAutofit/>
          </a:bodyPr>
          <a:lstStyle/>
          <a:p>
            <a:r>
              <a:rPr lang="cs-CZ" sz="2400" dirty="0"/>
              <a:t>Přemysl Otakar II. </a:t>
            </a:r>
          </a:p>
          <a:p>
            <a:pPr lvl="1"/>
            <a:r>
              <a:rPr lang="cs-CZ" sz="2000" dirty="0" err="1"/>
              <a:t>zakladateslá</a:t>
            </a:r>
            <a:r>
              <a:rPr lang="cs-CZ" sz="2000" dirty="0"/>
              <a:t> činnost</a:t>
            </a:r>
          </a:p>
          <a:p>
            <a:pPr lvl="1"/>
            <a:r>
              <a:rPr lang="cs-CZ" sz="2000" dirty="0"/>
              <a:t>architektura</a:t>
            </a:r>
          </a:p>
          <a:p>
            <a:pPr lvl="1"/>
            <a:r>
              <a:rPr lang="cs-CZ" sz="2000" dirty="0"/>
              <a:t> literatura</a:t>
            </a:r>
          </a:p>
          <a:p>
            <a:r>
              <a:rPr lang="cs-CZ" sz="2400" dirty="0"/>
              <a:t>Václav II. </a:t>
            </a:r>
          </a:p>
          <a:p>
            <a:pPr lvl="1"/>
            <a:r>
              <a:rPr lang="cs-CZ" sz="2000" dirty="0"/>
              <a:t>zakladatelská činnost</a:t>
            </a:r>
          </a:p>
          <a:p>
            <a:pPr lvl="1"/>
            <a:r>
              <a:rPr lang="cs-CZ" sz="2000" dirty="0"/>
              <a:t>literatura</a:t>
            </a:r>
          </a:p>
          <a:p>
            <a:r>
              <a:rPr lang="cs-CZ" sz="2400" dirty="0"/>
              <a:t>Václav III. – pokračování v rodové linii</a:t>
            </a:r>
          </a:p>
          <a:p>
            <a:endParaRPr lang="cs-CZ" sz="2800" dirty="0"/>
          </a:p>
        </p:txBody>
      </p:sp>
    </p:spTree>
    <p:extLst>
      <p:ext uri="{BB962C8B-B14F-4D97-AF65-F5344CB8AC3E}">
        <p14:creationId xmlns:p14="http://schemas.microsoft.com/office/powerpoint/2010/main" val="2918070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cs-CZ" dirty="0" smtClean="0"/>
              <a:t>Jindřich z </a:t>
            </a:r>
            <a:r>
              <a:rPr lang="cs-CZ" dirty="0" err="1" smtClean="0"/>
              <a:t>Isernie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914400" y="1600200"/>
            <a:ext cx="10353675" cy="4957763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cs-CZ" dirty="0" smtClean="0"/>
              <a:t>Italský vzdělanec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cs-CZ" dirty="0" smtClean="0"/>
              <a:t>V Praze působil v 70. letech 13. století</a:t>
            </a:r>
          </a:p>
          <a:p>
            <a:pPr lvl="1" eaLnBrk="1" fontAlgn="auto" hangingPunct="1">
              <a:spcAft>
                <a:spcPts val="0"/>
              </a:spcAft>
              <a:defRPr/>
            </a:pPr>
            <a:r>
              <a:rPr lang="cs-CZ" dirty="0" smtClean="0"/>
              <a:t>Notář královské kanceláře Přemysla Otakara II. </a:t>
            </a:r>
            <a:endParaRPr lang="cs-CZ" dirty="0"/>
          </a:p>
          <a:p>
            <a:pPr lvl="1" eaLnBrk="1" fontAlgn="auto" hangingPunct="1">
              <a:spcAft>
                <a:spcPts val="0"/>
              </a:spcAft>
              <a:defRPr/>
            </a:pPr>
            <a:r>
              <a:rPr lang="cs-CZ" dirty="0" smtClean="0"/>
              <a:t>Stylizátor listin a listů</a:t>
            </a:r>
          </a:p>
          <a:p>
            <a:pPr lvl="1" eaLnBrk="1" fontAlgn="auto" hangingPunct="1">
              <a:spcAft>
                <a:spcPts val="0"/>
              </a:spcAft>
              <a:defRPr/>
            </a:pPr>
            <a:r>
              <a:rPr lang="cs-CZ" dirty="0" smtClean="0"/>
              <a:t>Představitel rétorické školy při vyšehradské kapitule</a:t>
            </a:r>
          </a:p>
          <a:p>
            <a:pPr lvl="1" eaLnBrk="1" fontAlgn="auto" hangingPunct="1">
              <a:spcAft>
                <a:spcPts val="0"/>
              </a:spcAft>
              <a:defRPr/>
            </a:pPr>
            <a:r>
              <a:rPr lang="cs-CZ" dirty="0" err="1" smtClean="0"/>
              <a:t>Dikamina</a:t>
            </a:r>
            <a:r>
              <a:rPr lang="cs-CZ" dirty="0" smtClean="0"/>
              <a:t> = sbírka epistolárních formulářů</a:t>
            </a:r>
          </a:p>
          <a:p>
            <a:pPr lvl="1" eaLnBrk="1" fontAlgn="auto" hangingPunct="1">
              <a:spcAft>
                <a:spcPts val="0"/>
              </a:spcAft>
              <a:defRPr/>
            </a:pPr>
            <a:r>
              <a:rPr lang="cs-CZ" dirty="0" err="1" smtClean="0"/>
              <a:t>Ars</a:t>
            </a:r>
            <a:r>
              <a:rPr lang="cs-CZ" dirty="0" smtClean="0"/>
              <a:t> </a:t>
            </a:r>
            <a:r>
              <a:rPr lang="cs-CZ" dirty="0" err="1" smtClean="0"/>
              <a:t>dictandi</a:t>
            </a:r>
            <a:r>
              <a:rPr lang="cs-CZ" dirty="0" smtClean="0"/>
              <a:t> = umění stylizovat listy (dopisy) </a:t>
            </a:r>
          </a:p>
          <a:p>
            <a:pPr eaLnBrk="1" fontAlgn="auto" hangingPunct="1">
              <a:spcAft>
                <a:spcPts val="0"/>
              </a:spcAft>
              <a:defRPr/>
            </a:pPr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2316427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36374" y="241110"/>
            <a:ext cx="10353761" cy="1055427"/>
          </a:xfrm>
        </p:spPr>
        <p:txBody>
          <a:bodyPr/>
          <a:lstStyle/>
          <a:p>
            <a:r>
              <a:rPr lang="cs-CZ" dirty="0" smtClean="0"/>
              <a:t>Přemyslovci a literární mecenát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36374" y="1282889"/>
            <a:ext cx="10795984" cy="5268036"/>
          </a:xfrm>
        </p:spPr>
        <p:txBody>
          <a:bodyPr>
            <a:noAutofit/>
          </a:bodyPr>
          <a:lstStyle/>
          <a:p>
            <a:r>
              <a:rPr lang="cs-CZ" sz="2400" dirty="0" smtClean="0"/>
              <a:t>Václav I.</a:t>
            </a:r>
          </a:p>
          <a:p>
            <a:pPr lvl="1"/>
            <a:r>
              <a:rPr lang="cs-CZ" sz="2000" dirty="0" smtClean="0"/>
              <a:t>Reinmar von </a:t>
            </a:r>
            <a:r>
              <a:rPr lang="cs-CZ" sz="2000" dirty="0" err="1" smtClean="0"/>
              <a:t>Zweter</a:t>
            </a:r>
            <a:endParaRPr lang="cs-CZ" sz="2000" dirty="0" smtClean="0"/>
          </a:p>
          <a:p>
            <a:pPr lvl="1"/>
            <a:r>
              <a:rPr lang="cs-CZ" sz="2000" dirty="0" smtClean="0"/>
              <a:t>Mistr </a:t>
            </a:r>
            <a:r>
              <a:rPr lang="cs-CZ" sz="2000" dirty="0" err="1" smtClean="0"/>
              <a:t>Sigeher</a:t>
            </a:r>
            <a:endParaRPr lang="cs-CZ" sz="2000" dirty="0" smtClean="0"/>
          </a:p>
          <a:p>
            <a:r>
              <a:rPr lang="cs-CZ" sz="2400" dirty="0" smtClean="0"/>
              <a:t>Přemysl Otakar II.</a:t>
            </a:r>
          </a:p>
          <a:p>
            <a:pPr lvl="1"/>
            <a:r>
              <a:rPr lang="cs-CZ" sz="2000" dirty="0" smtClean="0"/>
              <a:t>Mistr </a:t>
            </a:r>
            <a:r>
              <a:rPr lang="cs-CZ" sz="2000" dirty="0" err="1"/>
              <a:t>S</a:t>
            </a:r>
            <a:r>
              <a:rPr lang="cs-CZ" sz="2000" dirty="0" err="1" smtClean="0"/>
              <a:t>igeher</a:t>
            </a:r>
            <a:endParaRPr lang="cs-CZ" sz="2000" dirty="0" smtClean="0"/>
          </a:p>
          <a:p>
            <a:pPr lvl="1"/>
            <a:r>
              <a:rPr lang="cs-CZ" sz="2000" dirty="0" smtClean="0"/>
              <a:t>Friedrich von </a:t>
            </a:r>
            <a:r>
              <a:rPr lang="cs-CZ" sz="2000" dirty="0" err="1" smtClean="0"/>
              <a:t>Sonnenburg</a:t>
            </a:r>
            <a:endParaRPr lang="cs-CZ" sz="2000" dirty="0" smtClean="0"/>
          </a:p>
          <a:p>
            <a:pPr lvl="1"/>
            <a:r>
              <a:rPr lang="cs-CZ" sz="2000" dirty="0" smtClean="0"/>
              <a:t>Ulrich von dem </a:t>
            </a:r>
            <a:r>
              <a:rPr lang="cs-CZ" sz="2000" dirty="0" err="1" smtClean="0"/>
              <a:t>Türlin</a:t>
            </a:r>
            <a:endParaRPr lang="cs-CZ" sz="2000" dirty="0" smtClean="0"/>
          </a:p>
          <a:p>
            <a:pPr lvl="1"/>
            <a:r>
              <a:rPr lang="cs-CZ" sz="2000" dirty="0" smtClean="0"/>
              <a:t>Ulrich von Etzenbach</a:t>
            </a:r>
          </a:p>
          <a:p>
            <a:r>
              <a:rPr lang="cs-CZ" sz="2400" dirty="0" smtClean="0"/>
              <a:t>Václav II.</a:t>
            </a:r>
          </a:p>
          <a:p>
            <a:pPr lvl="1"/>
            <a:r>
              <a:rPr lang="cs-CZ" sz="2000" dirty="0" smtClean="0"/>
              <a:t>Ulrich von Etzenbach</a:t>
            </a:r>
          </a:p>
          <a:p>
            <a:pPr lvl="1"/>
            <a:r>
              <a:rPr lang="cs-CZ" sz="2000" dirty="0" smtClean="0"/>
              <a:t>Heinrich </a:t>
            </a:r>
            <a:r>
              <a:rPr lang="cs-CZ" sz="2000" dirty="0" err="1" smtClean="0"/>
              <a:t>Klusnere</a:t>
            </a:r>
            <a:endParaRPr lang="cs-CZ" sz="2000" dirty="0" smtClean="0"/>
          </a:p>
          <a:p>
            <a:pPr lvl="1"/>
            <a:r>
              <a:rPr lang="cs-CZ" sz="2000" dirty="0" smtClean="0"/>
              <a:t>Heinrich von </a:t>
            </a:r>
            <a:r>
              <a:rPr lang="cs-CZ" sz="2000" dirty="0" err="1" smtClean="0"/>
              <a:t>Mei</a:t>
            </a:r>
            <a:r>
              <a:rPr lang="el-GR" sz="2000" dirty="0" smtClean="0">
                <a:latin typeface="Century Gothic" panose="020B0502020202020204" pitchFamily="34" charset="0"/>
              </a:rPr>
              <a:t>β</a:t>
            </a:r>
            <a:r>
              <a:rPr lang="cs-CZ" sz="2000" dirty="0" smtClean="0">
                <a:latin typeface="Century Gothic" panose="020B0502020202020204" pitchFamily="34" charset="0"/>
              </a:rPr>
              <a:t>en</a:t>
            </a:r>
            <a:endParaRPr lang="cs-CZ" sz="2000" dirty="0" smtClean="0"/>
          </a:p>
        </p:txBody>
      </p:sp>
    </p:spTree>
    <p:extLst>
      <p:ext uri="{BB962C8B-B14F-4D97-AF65-F5344CB8AC3E}">
        <p14:creationId xmlns:p14="http://schemas.microsoft.com/office/powerpoint/2010/main" val="2051315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639651"/>
          </a:xfrm>
        </p:spPr>
        <p:txBody>
          <a:bodyPr/>
          <a:lstStyle/>
          <a:p>
            <a:r>
              <a:rPr lang="cs-CZ" dirty="0" smtClean="0"/>
              <a:t>doporučená literatura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913794" y="1455313"/>
            <a:ext cx="10741585" cy="4649273"/>
          </a:xfrm>
        </p:spPr>
        <p:txBody>
          <a:bodyPr>
            <a:normAutofit fontScale="92500" lnSpcReduction="20000"/>
          </a:bodyPr>
          <a:lstStyle/>
          <a:p>
            <a:r>
              <a:rPr lang="cs-CZ" dirty="0" err="1" smtClean="0"/>
              <a:t>Marc</a:t>
            </a:r>
            <a:r>
              <a:rPr lang="cs-CZ" dirty="0" smtClean="0"/>
              <a:t> BLOCH, </a:t>
            </a:r>
            <a:r>
              <a:rPr lang="cs-CZ" i="1" dirty="0" smtClean="0"/>
              <a:t>Feudální společnost</a:t>
            </a:r>
            <a:r>
              <a:rPr lang="cs-CZ" dirty="0" smtClean="0"/>
              <a:t>, Praha 2010.</a:t>
            </a:r>
          </a:p>
          <a:p>
            <a:r>
              <a:rPr lang="cs-CZ" dirty="0"/>
              <a:t>Georges DUBY, </a:t>
            </a:r>
            <a:r>
              <a:rPr lang="cs-CZ" i="1" dirty="0"/>
              <a:t>Tři řády aneb představy feudalismu</a:t>
            </a:r>
            <a:r>
              <a:rPr lang="cs-CZ" dirty="0"/>
              <a:t>, Praha 2008</a:t>
            </a:r>
            <a:r>
              <a:rPr lang="cs-CZ" dirty="0" smtClean="0"/>
              <a:t>.</a:t>
            </a:r>
          </a:p>
          <a:p>
            <a:r>
              <a:rPr lang="cs-CZ" dirty="0"/>
              <a:t>Jean FLORI, </a:t>
            </a:r>
            <a:r>
              <a:rPr lang="cs-CZ" i="1" dirty="0"/>
              <a:t>Rytíři a rytířství ve středověku</a:t>
            </a:r>
            <a:r>
              <a:rPr lang="cs-CZ" dirty="0"/>
              <a:t>, Praha 2008</a:t>
            </a:r>
            <a:r>
              <a:rPr lang="cs-CZ" dirty="0" smtClean="0"/>
              <a:t>.</a:t>
            </a:r>
          </a:p>
          <a:p>
            <a:r>
              <a:rPr lang="cs-CZ" dirty="0" smtClean="0"/>
              <a:t>Johan </a:t>
            </a:r>
            <a:r>
              <a:rPr lang="cs-CZ" dirty="0" err="1" smtClean="0"/>
              <a:t>Huizinga</a:t>
            </a:r>
            <a:r>
              <a:rPr lang="cs-CZ" dirty="0" smtClean="0"/>
              <a:t>, </a:t>
            </a:r>
            <a:r>
              <a:rPr lang="cs-CZ" i="1" dirty="0" smtClean="0"/>
              <a:t>Podzim středověku</a:t>
            </a:r>
            <a:r>
              <a:rPr lang="cs-CZ" dirty="0" smtClean="0"/>
              <a:t>, Praha – Litomyšl 2010.</a:t>
            </a:r>
          </a:p>
          <a:p>
            <a:r>
              <a:rPr lang="cs-CZ" dirty="0"/>
              <a:t>Joachim BUMKE, </a:t>
            </a:r>
            <a:r>
              <a:rPr lang="cs-CZ" i="1" dirty="0" err="1"/>
              <a:t>Höfische</a:t>
            </a:r>
            <a:r>
              <a:rPr lang="cs-CZ" i="1" dirty="0"/>
              <a:t> Kultur. Literatur </a:t>
            </a:r>
            <a:r>
              <a:rPr lang="cs-CZ" i="1" dirty="0" err="1"/>
              <a:t>und</a:t>
            </a:r>
            <a:r>
              <a:rPr lang="cs-CZ" i="1" dirty="0"/>
              <a:t> </a:t>
            </a:r>
            <a:r>
              <a:rPr lang="cs-CZ" i="1" dirty="0" err="1"/>
              <a:t>Gesellschaft</a:t>
            </a:r>
            <a:r>
              <a:rPr lang="cs-CZ" i="1" dirty="0"/>
              <a:t> </a:t>
            </a:r>
            <a:r>
              <a:rPr lang="cs-CZ" i="1" dirty="0" err="1"/>
              <a:t>im</a:t>
            </a:r>
            <a:r>
              <a:rPr lang="cs-CZ" i="1" dirty="0"/>
              <a:t> </a:t>
            </a:r>
            <a:r>
              <a:rPr lang="cs-CZ" i="1" dirty="0" err="1"/>
              <a:t>hohen</a:t>
            </a:r>
            <a:r>
              <a:rPr lang="cs-CZ" i="1" dirty="0"/>
              <a:t> </a:t>
            </a:r>
            <a:r>
              <a:rPr lang="cs-CZ" i="1" dirty="0" err="1"/>
              <a:t>Mittelalter</a:t>
            </a:r>
            <a:r>
              <a:rPr lang="cs-CZ" dirty="0"/>
              <a:t>, </a:t>
            </a:r>
            <a:r>
              <a:rPr lang="cs-CZ" dirty="0" err="1"/>
              <a:t>München</a:t>
            </a:r>
            <a:r>
              <a:rPr lang="cs-CZ" dirty="0"/>
              <a:t> 1994.</a:t>
            </a:r>
            <a:endParaRPr lang="cs-CZ" dirty="0" smtClean="0"/>
          </a:p>
          <a:p>
            <a:r>
              <a:rPr lang="cs-CZ" dirty="0" smtClean="0"/>
              <a:t>Dana DVOŘÁČKOVÁ – MALÁ – Jan ZELENKA (a kol.), </a:t>
            </a:r>
            <a:r>
              <a:rPr lang="cs-CZ" i="1" dirty="0" smtClean="0"/>
              <a:t>Přemyslovský dvůr. Život knížat, králů a rytířů ve středověku</a:t>
            </a:r>
            <a:r>
              <a:rPr lang="cs-CZ" dirty="0" smtClean="0"/>
              <a:t>, Praha 2014.</a:t>
            </a:r>
          </a:p>
          <a:p>
            <a:r>
              <a:rPr lang="cs-CZ" dirty="0"/>
              <a:t>Dana DVOŘÁČKOVÁ – MALÁ – Jan </a:t>
            </a:r>
            <a:r>
              <a:rPr lang="cs-CZ" i="1" dirty="0" smtClean="0"/>
              <a:t>ZELENKA, Curia </a:t>
            </a:r>
            <a:r>
              <a:rPr lang="cs-CZ" i="1" dirty="0" err="1" smtClean="0"/>
              <a:t>ducis</a:t>
            </a:r>
            <a:r>
              <a:rPr lang="cs-CZ" i="1" dirty="0" smtClean="0"/>
              <a:t>, curia </a:t>
            </a:r>
            <a:r>
              <a:rPr lang="cs-CZ" i="1" dirty="0" err="1" smtClean="0"/>
              <a:t>regis</a:t>
            </a:r>
            <a:r>
              <a:rPr lang="cs-CZ" i="1" dirty="0" smtClean="0"/>
              <a:t>. Panovnický dvůr za vlády Přemyslovců</a:t>
            </a:r>
            <a:r>
              <a:rPr lang="cs-CZ" dirty="0" smtClean="0"/>
              <a:t>, Praha 2011.</a:t>
            </a:r>
          </a:p>
          <a:p>
            <a:r>
              <a:rPr lang="cs-CZ" dirty="0" smtClean="0"/>
              <a:t>Werner PARAVICINI, </a:t>
            </a:r>
            <a:r>
              <a:rPr lang="cs-CZ" i="1" dirty="0" smtClean="0"/>
              <a:t>Die </a:t>
            </a:r>
            <a:r>
              <a:rPr lang="cs-CZ" i="1" dirty="0" err="1" smtClean="0"/>
              <a:t>ritterlich-höfische</a:t>
            </a:r>
            <a:r>
              <a:rPr lang="cs-CZ" i="1" dirty="0" smtClean="0"/>
              <a:t> Kultur des </a:t>
            </a:r>
            <a:r>
              <a:rPr lang="cs-CZ" i="1" dirty="0" err="1" smtClean="0"/>
              <a:t>Mittelalters</a:t>
            </a:r>
            <a:r>
              <a:rPr lang="cs-CZ" dirty="0" smtClean="0"/>
              <a:t>, </a:t>
            </a:r>
            <a:r>
              <a:rPr lang="cs-CZ" dirty="0" err="1" smtClean="0"/>
              <a:t>Enzyklopädie</a:t>
            </a:r>
            <a:r>
              <a:rPr lang="cs-CZ" dirty="0" smtClean="0"/>
              <a:t> </a:t>
            </a:r>
            <a:r>
              <a:rPr lang="cs-CZ" dirty="0" err="1" smtClean="0"/>
              <a:t>deutscher</a:t>
            </a:r>
            <a:r>
              <a:rPr lang="cs-CZ" dirty="0" smtClean="0"/>
              <a:t> </a:t>
            </a:r>
            <a:r>
              <a:rPr lang="cs-CZ" dirty="0" err="1" smtClean="0"/>
              <a:t>Geschichte</a:t>
            </a:r>
            <a:r>
              <a:rPr lang="cs-CZ" dirty="0" smtClean="0"/>
              <a:t>, B. 32, </a:t>
            </a:r>
            <a:r>
              <a:rPr lang="cs-CZ" dirty="0" err="1" smtClean="0"/>
              <a:t>München</a:t>
            </a:r>
            <a:r>
              <a:rPr lang="cs-CZ" dirty="0" smtClean="0"/>
              <a:t> 1994.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30037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cs-CZ" dirty="0" smtClean="0"/>
              <a:t>Děkuji za pozornost</a:t>
            </a:r>
            <a:endParaRPr lang="cs-CZ" dirty="0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cs-CZ" dirty="0" smtClean="0"/>
              <a:t>Mgr. Petra Michalová</a:t>
            </a:r>
          </a:p>
          <a:p>
            <a:pPr eaLnBrk="1" hangingPunct="1">
              <a:defRPr/>
            </a:pPr>
            <a:r>
              <a:rPr lang="cs-CZ" dirty="0" smtClean="0"/>
              <a:t>petra.rajterova@pedf.cuni.cz</a:t>
            </a:r>
          </a:p>
          <a:p>
            <a:pPr eaLnBrk="1" hangingPunct="1">
              <a:defRPr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14504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cs-CZ" dirty="0"/>
              <a:t>Dílo: </a:t>
            </a:r>
          </a:p>
          <a:p>
            <a:pPr lvl="1">
              <a:defRPr/>
            </a:pPr>
            <a:r>
              <a:rPr lang="cs-CZ" dirty="0" err="1"/>
              <a:t>Epistolare</a:t>
            </a:r>
            <a:r>
              <a:rPr lang="cs-CZ" dirty="0"/>
              <a:t> </a:t>
            </a:r>
            <a:r>
              <a:rPr lang="cs-CZ" dirty="0" err="1"/>
              <a:t>dictamen</a:t>
            </a:r>
            <a:endParaRPr lang="cs-CZ" dirty="0"/>
          </a:p>
          <a:p>
            <a:pPr lvl="1">
              <a:defRPr/>
            </a:pPr>
            <a:r>
              <a:rPr lang="cs-CZ" dirty="0"/>
              <a:t>De </a:t>
            </a:r>
            <a:r>
              <a:rPr lang="cs-CZ" dirty="0" err="1"/>
              <a:t>coloribus</a:t>
            </a:r>
            <a:r>
              <a:rPr lang="cs-CZ" dirty="0"/>
              <a:t> </a:t>
            </a:r>
            <a:r>
              <a:rPr lang="cs-CZ" dirty="0" err="1"/>
              <a:t>rethoricis</a:t>
            </a:r>
            <a:endParaRPr lang="cs-CZ" dirty="0"/>
          </a:p>
          <a:p>
            <a:pPr lvl="1">
              <a:defRPr/>
            </a:pPr>
            <a:r>
              <a:rPr lang="cs-CZ" dirty="0" err="1"/>
              <a:t>Invectiva</a:t>
            </a:r>
            <a:r>
              <a:rPr lang="cs-CZ" dirty="0"/>
              <a:t> </a:t>
            </a:r>
            <a:r>
              <a:rPr lang="cs-CZ" dirty="0" err="1"/>
              <a:t>prosothetrasticha</a:t>
            </a:r>
            <a:r>
              <a:rPr lang="cs-CZ" dirty="0"/>
              <a:t> in </a:t>
            </a:r>
            <a:r>
              <a:rPr lang="cs-CZ" dirty="0" err="1"/>
              <a:t>Ulricum</a:t>
            </a:r>
            <a:r>
              <a:rPr lang="cs-CZ" dirty="0"/>
              <a:t> </a:t>
            </a:r>
            <a:r>
              <a:rPr lang="cs-CZ" dirty="0" err="1"/>
              <a:t>Polonum</a:t>
            </a:r>
            <a:endParaRPr lang="cs-CZ" dirty="0"/>
          </a:p>
          <a:p>
            <a:pPr>
              <a:defRPr/>
            </a:pPr>
            <a:r>
              <a:rPr lang="cs-CZ" dirty="0"/>
              <a:t>Jan Dienstbier, </a:t>
            </a:r>
            <a:r>
              <a:rPr lang="cs-CZ" i="1" dirty="0"/>
              <a:t>Osobnost Jindřicha z </a:t>
            </a:r>
            <a:r>
              <a:rPr lang="cs-CZ" i="1" dirty="0" err="1"/>
              <a:t>Isernie</a:t>
            </a:r>
            <a:r>
              <a:rPr lang="cs-CZ" i="1" dirty="0"/>
              <a:t> z pohledu jeho epistolárních formulářů</a:t>
            </a:r>
            <a:r>
              <a:rPr lang="cs-CZ" dirty="0"/>
              <a:t>, ÚSD FF UK, Praha 2010. Vedoucí práce PhDr. Václav Drška, PhD.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1932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cs-CZ" dirty="0" smtClean="0"/>
              <a:t>Oldřich Polák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cs-CZ" dirty="0" smtClean="0"/>
              <a:t>70. léta 13. století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cs-CZ" dirty="0" smtClean="0"/>
              <a:t>Učitel rétoriky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cs-CZ" dirty="0" smtClean="0"/>
              <a:t>Představitel rétorického stylu vycházejícího z pařížské univerzity 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cs-CZ" dirty="0" smtClean="0"/>
              <a:t>Vyznačuje se jednoduchostí a přesností výrazů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cs-CZ" dirty="0" smtClean="0"/>
              <a:t>Odlišnost od stylu Jindřicha z </a:t>
            </a:r>
            <a:r>
              <a:rPr lang="cs-CZ" dirty="0" err="1" smtClean="0"/>
              <a:t>Isernie</a:t>
            </a:r>
            <a:r>
              <a:rPr lang="cs-CZ" dirty="0"/>
              <a:t> </a:t>
            </a:r>
            <a:r>
              <a:rPr lang="cs-CZ" dirty="0" smtClean="0"/>
              <a:t>– ten košatý, metaforický, básnický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cs-CZ" dirty="0" smtClean="0"/>
              <a:t>Tento styl vykazuje i Mistr Bohuslav</a:t>
            </a:r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416967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cs-CZ" dirty="0" smtClean="0"/>
              <a:t>Mistr Bohuslav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cs-CZ" dirty="0" smtClean="0"/>
              <a:t>Žák Jindřicha z </a:t>
            </a:r>
            <a:r>
              <a:rPr lang="cs-CZ" dirty="0" err="1" smtClean="0"/>
              <a:t>Isernie</a:t>
            </a:r>
            <a:endParaRPr lang="cs-CZ" dirty="0" smtClean="0"/>
          </a:p>
          <a:p>
            <a:pPr eaLnBrk="1" fontAlgn="auto" hangingPunct="1">
              <a:spcAft>
                <a:spcPts val="0"/>
              </a:spcAft>
              <a:defRPr/>
            </a:pPr>
            <a:r>
              <a:rPr lang="cs-CZ" dirty="0" smtClean="0"/>
              <a:t>Autor formulářové sbírky listů – Listář královny Kunhuty</a:t>
            </a:r>
          </a:p>
          <a:p>
            <a:pPr lvl="1" eaLnBrk="1" fontAlgn="auto" hangingPunct="1">
              <a:spcAft>
                <a:spcPts val="0"/>
              </a:spcAft>
              <a:defRPr/>
            </a:pPr>
            <a:r>
              <a:rPr lang="cs-CZ" dirty="0" smtClean="0"/>
              <a:t>Soubor fiktivních listů královny Kunhuty svému manželu Přemyslu Otakarovi II. a svým příbuzným z let 1266 – 1271)</a:t>
            </a:r>
          </a:p>
          <a:p>
            <a:pPr lvl="1" eaLnBrk="1" fontAlgn="auto" hangingPunct="1">
              <a:spcAft>
                <a:spcPts val="0"/>
              </a:spcAft>
              <a:defRPr/>
            </a:pPr>
            <a:r>
              <a:rPr lang="cs-CZ" dirty="0" smtClean="0"/>
              <a:t>Jednalo se o sbírku, která měla sloužit kanceláři jako stylistická předloha pro psaní dopisů/listů</a:t>
            </a:r>
          </a:p>
          <a:p>
            <a:pPr lvl="1" eaLnBrk="1" fontAlgn="auto" hangingPunct="1">
              <a:spcAft>
                <a:spcPts val="0"/>
              </a:spcAft>
              <a:defRPr/>
            </a:pPr>
            <a:r>
              <a:rPr lang="cs-CZ" dirty="0" smtClean="0"/>
              <a:t>Velmi dobře stylisticky propracované</a:t>
            </a:r>
          </a:p>
          <a:p>
            <a:pPr lvl="1" eaLnBrk="1" fontAlgn="auto" hangingPunct="1">
              <a:spcAft>
                <a:spcPts val="0"/>
              </a:spcAft>
              <a:defRPr/>
            </a:pPr>
            <a:r>
              <a:rPr lang="cs-CZ" dirty="0" smtClean="0"/>
              <a:t>Vliv italských </a:t>
            </a:r>
            <a:r>
              <a:rPr lang="cs-CZ" dirty="0" err="1" smtClean="0"/>
              <a:t>diktamin</a:t>
            </a:r>
            <a:endParaRPr lang="cs-CZ" dirty="0" smtClean="0"/>
          </a:p>
          <a:p>
            <a:pPr lvl="1" eaLnBrk="1" fontAlgn="auto" hangingPunct="1">
              <a:spcAft>
                <a:spcPts val="0"/>
              </a:spcAft>
              <a:defRPr/>
            </a:pPr>
            <a:r>
              <a:rPr lang="cs-CZ" dirty="0" smtClean="0"/>
              <a:t>Edice: Listy královny Kunhuty králi Přemyslovi</a:t>
            </a:r>
            <a:r>
              <a:rPr lang="cs-CZ" smtClean="0"/>
              <a:t>, </a:t>
            </a:r>
            <a:r>
              <a:rPr lang="cs-CZ" smtClean="0"/>
              <a:t>Bedřich </a:t>
            </a:r>
            <a:r>
              <a:rPr lang="cs-CZ" dirty="0" smtClean="0"/>
              <a:t>Mendl (</a:t>
            </a:r>
            <a:r>
              <a:rPr lang="cs-CZ" dirty="0" err="1" smtClean="0"/>
              <a:t>ed</a:t>
            </a:r>
            <a:r>
              <a:rPr lang="cs-CZ" dirty="0" smtClean="0"/>
              <a:t>.), Praha 1928.</a:t>
            </a:r>
          </a:p>
        </p:txBody>
      </p:sp>
    </p:spTree>
    <p:extLst>
      <p:ext uri="{BB962C8B-B14F-4D97-AF65-F5344CB8AC3E}">
        <p14:creationId xmlns:p14="http://schemas.microsoft.com/office/powerpoint/2010/main" val="97003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cs-CZ" dirty="0" smtClean="0"/>
              <a:t>Liturgie a duchovní lyrika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914400" y="1738313"/>
            <a:ext cx="10353675" cy="4095750"/>
          </a:xfrm>
        </p:spPr>
        <p:txBody>
          <a:bodyPr>
            <a:normAutofit fontScale="92500" lnSpcReduction="2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cs-CZ" dirty="0" smtClean="0"/>
              <a:t>Duchovní lyrika 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cs-CZ" dirty="0" smtClean="0"/>
              <a:t>Zájem o ni především muzikologie, latinská </a:t>
            </a:r>
            <a:r>
              <a:rPr lang="cs-CZ" dirty="0" err="1" smtClean="0"/>
              <a:t>medievistika</a:t>
            </a:r>
            <a:r>
              <a:rPr lang="cs-CZ" dirty="0" smtClean="0"/>
              <a:t> a literární historie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cs-CZ" dirty="0" smtClean="0"/>
              <a:t>Zdeněk NEJEDLÝ, </a:t>
            </a:r>
            <a:r>
              <a:rPr lang="cs-CZ" i="1" dirty="0" smtClean="0"/>
              <a:t>Dějiny husitského zpěvu I. Zpěv předhusitský</a:t>
            </a:r>
            <a:r>
              <a:rPr lang="cs-CZ" dirty="0" smtClean="0"/>
              <a:t>, Praha 1954.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cs-CZ" dirty="0" smtClean="0"/>
              <a:t>Jan </a:t>
            </a:r>
            <a:r>
              <a:rPr lang="cs-CZ" dirty="0" err="1" smtClean="0"/>
              <a:t>Vilikovský</a:t>
            </a:r>
            <a:endParaRPr lang="cs-CZ" dirty="0" smtClean="0"/>
          </a:p>
          <a:p>
            <a:pPr eaLnBrk="1" fontAlgn="auto" hangingPunct="1">
              <a:spcAft>
                <a:spcPts val="0"/>
              </a:spcAft>
              <a:defRPr/>
            </a:pPr>
            <a:r>
              <a:rPr lang="cs-CZ" dirty="0" smtClean="0"/>
              <a:t>Antonín Škarka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cs-CZ" dirty="0" smtClean="0"/>
              <a:t>Dobroslav Orel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cs-CZ" dirty="0" smtClean="0"/>
              <a:t>Dělení duchovní lyriky</a:t>
            </a:r>
          </a:p>
          <a:p>
            <a:pPr lvl="1" eaLnBrk="1" fontAlgn="auto" hangingPunct="1">
              <a:spcAft>
                <a:spcPts val="0"/>
              </a:spcAft>
              <a:defRPr/>
            </a:pPr>
            <a:r>
              <a:rPr lang="cs-CZ" dirty="0" smtClean="0"/>
              <a:t>Hymny </a:t>
            </a:r>
          </a:p>
          <a:p>
            <a:pPr lvl="1" eaLnBrk="1" fontAlgn="auto" hangingPunct="1">
              <a:spcAft>
                <a:spcPts val="0"/>
              </a:spcAft>
              <a:defRPr/>
            </a:pPr>
            <a:r>
              <a:rPr lang="cs-CZ" dirty="0" smtClean="0"/>
              <a:t>Sekvence</a:t>
            </a:r>
          </a:p>
          <a:p>
            <a:pPr lvl="1" eaLnBrk="1" fontAlgn="auto" hangingPunct="1">
              <a:spcAft>
                <a:spcPts val="0"/>
              </a:spcAft>
              <a:defRPr/>
            </a:pPr>
            <a:r>
              <a:rPr lang="cs-CZ" dirty="0"/>
              <a:t>T</a:t>
            </a:r>
            <a:r>
              <a:rPr lang="cs-CZ" dirty="0" smtClean="0"/>
              <a:t>ropy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87066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amask">
  <a:themeElements>
    <a:clrScheme name="Damask">
      <a:dk1>
        <a:sysClr val="windowText" lastClr="000000"/>
      </a:dk1>
      <a:lt1>
        <a:sysClr val="window" lastClr="FFFFFF"/>
      </a:lt1>
      <a:dk2>
        <a:srgbClr val="2A5B7F"/>
      </a:dk2>
      <a:lt2>
        <a:srgbClr val="ABDAFC"/>
      </a:lt2>
      <a:accent1>
        <a:srgbClr val="9EC544"/>
      </a:accent1>
      <a:accent2>
        <a:srgbClr val="50BEA3"/>
      </a:accent2>
      <a:accent3>
        <a:srgbClr val="4A9CCC"/>
      </a:accent3>
      <a:accent4>
        <a:srgbClr val="9A66CA"/>
      </a:accent4>
      <a:accent5>
        <a:srgbClr val="C54F71"/>
      </a:accent5>
      <a:accent6>
        <a:srgbClr val="DE9C3C"/>
      </a:accent6>
      <a:hlink>
        <a:srgbClr val="6BA9DA"/>
      </a:hlink>
      <a:folHlink>
        <a:srgbClr val="A0BCD3"/>
      </a:folHlink>
    </a:clrScheme>
    <a:fontScheme name="Damask">
      <a:majorFont>
        <a:latin typeface="Bookman Old Style" panose="02050604050505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Rockwell" panose="020606030202050204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amask">
      <a: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105000"/>
                <a:lumMod val="110000"/>
              </a:schemeClr>
            </a:gs>
            <a:gs pos="100000">
              <a:schemeClr val="phClr">
                <a:tint val="78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0000"/>
                <a:lumMod val="104000"/>
              </a:schemeClr>
            </a:gs>
            <a:gs pos="69000">
              <a:schemeClr val="phClr">
                <a:shade val="86000"/>
                <a:satMod val="130000"/>
                <a:lumMod val="102000"/>
              </a:schemeClr>
            </a:gs>
            <a:gs pos="100000">
              <a:schemeClr val="phClr">
                <a:shade val="72000"/>
                <a:satMod val="130000"/>
                <a:lumMod val="100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sy="96000" rotWithShape="0">
              <a:srgbClr val="000000">
                <a:alpha val="54000"/>
              </a:srgbClr>
            </a:outerShdw>
          </a:effectLst>
        </a:effectStyle>
        <a:effectStyle>
          <a:effectLst>
            <a:outerShdw blurRad="76200" dist="38100" dir="5400000" algn="ctr" rotWithShape="0">
              <a:srgbClr val="000000">
                <a:alpha val="76000"/>
              </a:srgbClr>
            </a:outerShdw>
          </a:effectLst>
          <a:scene3d>
            <a:camera prst="orthographicFront">
              <a:rot lat="0" lon="0" rev="0"/>
            </a:camera>
            <a:lightRig rig="balanced" dir="t"/>
          </a:scene3d>
          <a:sp3d prstMaterial="matte">
            <a:bevelT w="25400" h="25400" prst="relaxedInse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18000"/>
                <a:satMod val="160000"/>
                <a:lumMod val="28000"/>
              </a:schemeClr>
              <a:schemeClr val="phClr">
                <a:tint val="95000"/>
                <a:satMod val="160000"/>
                <a:lumMod val="11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amask" id="{F9A299A0-33D0-4E0F-9F3F-7163E3744208}" vid="{746EEEEA-FB6A-406B-B510-531588D5481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Damašek</Template>
  <TotalTime>325</TotalTime>
  <Words>1858</Words>
  <Application>Microsoft Office PowerPoint</Application>
  <PresentationFormat>Širokoúhlá obrazovka</PresentationFormat>
  <Paragraphs>325</Paragraphs>
  <Slides>52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52</vt:i4>
      </vt:variant>
    </vt:vector>
  </HeadingPairs>
  <TitlesOfParts>
    <vt:vector size="57" baseType="lpstr">
      <vt:lpstr>Arial</vt:lpstr>
      <vt:lpstr>Bookman Old Style</vt:lpstr>
      <vt:lpstr>Century Gothic</vt:lpstr>
      <vt:lpstr>Rockwell</vt:lpstr>
      <vt:lpstr>Damask</vt:lpstr>
      <vt:lpstr>Kulturní a literární prostředí v Českém království  13. století </vt:lpstr>
      <vt:lpstr>české 13. století</vt:lpstr>
      <vt:lpstr>české 13. století</vt:lpstr>
      <vt:lpstr>Církev a literární produkce</vt:lpstr>
      <vt:lpstr>Jindřich z Isernie</vt:lpstr>
      <vt:lpstr>Prezentace aplikace PowerPoint</vt:lpstr>
      <vt:lpstr>Oldřich Polák</vt:lpstr>
      <vt:lpstr>Mistr Bohuslav</vt:lpstr>
      <vt:lpstr>Liturgie a duchovní lyrika</vt:lpstr>
      <vt:lpstr>Liturgie a duchovní lyrika</vt:lpstr>
      <vt:lpstr>Prezentace aplikace PowerPoint</vt:lpstr>
      <vt:lpstr>hymny</vt:lpstr>
      <vt:lpstr>homiletika</vt:lpstr>
      <vt:lpstr>světská literární tvorba</vt:lpstr>
      <vt:lpstr>Dvorská rytířská kultura</vt:lpstr>
      <vt:lpstr>Dvorská rytířská kultura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dvorská rytířská kultura</vt:lpstr>
      <vt:lpstr>Prezentace aplikace PowerPoint</vt:lpstr>
      <vt:lpstr>Dvorská rytířská epika</vt:lpstr>
      <vt:lpstr>Dvorská rytířská epika</vt:lpstr>
      <vt:lpstr>Dvorská rytířská epika</vt:lpstr>
      <vt:lpstr>Prezentace aplikace PowerPoint</vt:lpstr>
      <vt:lpstr>Lyrika</vt:lpstr>
      <vt:lpstr>Rytířská kultura a literatura v říši a rakouských zemích</vt:lpstr>
      <vt:lpstr>heinrich von valdeke (Codex Manesse, Cod. Pal. Germ. 848)</vt:lpstr>
      <vt:lpstr>hartman von Aue (Codex Manesse, Cod. Pal. Germ. 848)</vt:lpstr>
      <vt:lpstr>Dvorská rytířská kultura a literatura v říši</vt:lpstr>
      <vt:lpstr>Wolfram von eschenbach (Codex Manesse, Cod. Pal. Germ. 848)</vt:lpstr>
      <vt:lpstr>Prezentace aplikace PowerPoint</vt:lpstr>
      <vt:lpstr>Prezentace aplikace PowerPoint</vt:lpstr>
      <vt:lpstr>mecenát</vt:lpstr>
      <vt:lpstr>mecenát</vt:lpstr>
      <vt:lpstr>Mecenát v českém prostředí</vt:lpstr>
      <vt:lpstr>Přemyslovci a mecenát</vt:lpstr>
      <vt:lpstr>Prezentace aplikace PowerPoint</vt:lpstr>
      <vt:lpstr>Přemyslovci a literární mecenát</vt:lpstr>
      <vt:lpstr>doporučená literatura</vt:lpstr>
      <vt:lpstr>Děkuji za pozornost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Kulturní a literární prostředí v Českém království  13. století </dc:title>
  <dc:creator>Petra</dc:creator>
  <cp:lastModifiedBy>Petra</cp:lastModifiedBy>
  <cp:revision>20</cp:revision>
  <dcterms:created xsi:type="dcterms:W3CDTF">2017-01-22T19:25:44Z</dcterms:created>
  <dcterms:modified xsi:type="dcterms:W3CDTF">2017-03-27T10:22:43Z</dcterms:modified>
</cp:coreProperties>
</file>