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B4C10-5D4A-4D84-AA95-6183B570F69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E31F290-F59D-4E47-9EE3-16C89FE4B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192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B4C10-5D4A-4D84-AA95-6183B570F69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E31F290-F59D-4E47-9EE3-16C89FE4B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48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B4C10-5D4A-4D84-AA95-6183B570F69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E31F290-F59D-4E47-9EE3-16C89FE4B33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8833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B4C10-5D4A-4D84-AA95-6183B570F69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E31F290-F59D-4E47-9EE3-16C89FE4B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80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B4C10-5D4A-4D84-AA95-6183B570F69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E31F290-F59D-4E47-9EE3-16C89FE4B33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98518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B4C10-5D4A-4D84-AA95-6183B570F69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E31F290-F59D-4E47-9EE3-16C89FE4B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60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B4C10-5D4A-4D84-AA95-6183B570F69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F290-F59D-4E47-9EE3-16C89FE4B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898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B4C10-5D4A-4D84-AA95-6183B570F69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F290-F59D-4E47-9EE3-16C89FE4B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188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B4C10-5D4A-4D84-AA95-6183B570F69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F290-F59D-4E47-9EE3-16C89FE4B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25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B4C10-5D4A-4D84-AA95-6183B570F69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E31F290-F59D-4E47-9EE3-16C89FE4B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353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B4C10-5D4A-4D84-AA95-6183B570F69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E31F290-F59D-4E47-9EE3-16C89FE4B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6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B4C10-5D4A-4D84-AA95-6183B570F69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E31F290-F59D-4E47-9EE3-16C89FE4B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476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B4C10-5D4A-4D84-AA95-6183B570F69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F290-F59D-4E47-9EE3-16C89FE4B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29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B4C10-5D4A-4D84-AA95-6183B570F69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F290-F59D-4E47-9EE3-16C89FE4B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180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B4C10-5D4A-4D84-AA95-6183B570F69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F290-F59D-4E47-9EE3-16C89FE4B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16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B4C10-5D4A-4D84-AA95-6183B570F69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E31F290-F59D-4E47-9EE3-16C89FE4B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7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B4C10-5D4A-4D84-AA95-6183B570F69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E31F290-F59D-4E47-9EE3-16C89FE4B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649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clima/policies/international/negotiations/paris_en" TargetMode="External"/><Relationship Id="rId2" Type="http://schemas.openxmlformats.org/officeDocument/2006/relationships/hyperlink" Target="https://www.theguardian.com/environment/2019/nov/15/european-investment-bank-to-phase-out-fossil-fuels-financ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oreignaffairs.com/articles/united-states/2020-04-10/climate-club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European Commission Policy Proposal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Knut </a:t>
            </a:r>
            <a:r>
              <a:rPr lang="en-US" dirty="0" err="1"/>
              <a:t>Øye</a:t>
            </a:r>
            <a:r>
              <a:rPr lang="en-US" dirty="0"/>
              <a:t> </a:t>
            </a:r>
            <a:r>
              <a:rPr lang="en-US" dirty="0" err="1" smtClean="0"/>
              <a:t>Brandsås</a:t>
            </a:r>
            <a:endParaRPr lang="en-US" dirty="0" smtClean="0"/>
          </a:p>
          <a:p>
            <a:r>
              <a:rPr lang="en-US" dirty="0" smtClean="0"/>
              <a:t>Kevin Curran</a:t>
            </a:r>
          </a:p>
          <a:p>
            <a:r>
              <a:rPr lang="en-US" dirty="0" err="1" smtClean="0"/>
              <a:t>Tatevik</a:t>
            </a:r>
            <a:r>
              <a:rPr lang="en-US" dirty="0" smtClean="0"/>
              <a:t> </a:t>
            </a:r>
            <a:r>
              <a:rPr lang="en-US" dirty="0" err="1" smtClean="0"/>
              <a:t>Vantsyan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150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Problem </a:t>
            </a:r>
            <a:r>
              <a:rPr lang="en-US" b="1" dirty="0" smtClean="0"/>
              <a:t>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 rather than local problems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Natural disasters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Migration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Threatened ecosystems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r>
              <a:rPr lang="en-US" dirty="0" smtClean="0"/>
              <a:t>Impact on diverse spheres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economic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political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public health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ecological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7812" y="1617348"/>
            <a:ext cx="4876800" cy="481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064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580091"/>
            <a:ext cx="8915400" cy="3777622"/>
          </a:xfrm>
        </p:spPr>
        <p:txBody>
          <a:bodyPr/>
          <a:lstStyle/>
          <a:p>
            <a:r>
              <a:rPr lang="en-US" dirty="0"/>
              <a:t>Q</a:t>
            </a:r>
            <a:r>
              <a:rPr lang="en-US" dirty="0" smtClean="0"/>
              <a:t>uick </a:t>
            </a:r>
            <a:r>
              <a:rPr lang="en-US" dirty="0"/>
              <a:t>and comprehensive </a:t>
            </a:r>
            <a:endParaRPr lang="en-US" dirty="0" smtClean="0"/>
          </a:p>
          <a:p>
            <a:r>
              <a:rPr lang="en-US" dirty="0" smtClean="0"/>
              <a:t>Enactment of </a:t>
            </a:r>
            <a:r>
              <a:rPr lang="en-US" dirty="0"/>
              <a:t>significant </a:t>
            </a:r>
            <a:r>
              <a:rPr lang="en-US" dirty="0" smtClean="0"/>
              <a:t>policies</a:t>
            </a:r>
          </a:p>
          <a:p>
            <a:endParaRPr lang="en-US" dirty="0"/>
          </a:p>
          <a:p>
            <a:r>
              <a:rPr lang="en-US" dirty="0"/>
              <a:t> Europe has become a </a:t>
            </a:r>
            <a:r>
              <a:rPr lang="en-US" dirty="0" smtClean="0"/>
              <a:t>torch-bearer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EIB </a:t>
            </a:r>
            <a:r>
              <a:rPr lang="en-US" dirty="0" smtClean="0"/>
              <a:t>stops lending to fossil industry projects </a:t>
            </a:r>
            <a:r>
              <a:rPr lang="en-US" dirty="0"/>
              <a:t>from </a:t>
            </a:r>
            <a:r>
              <a:rPr lang="en-US" dirty="0" smtClean="0"/>
              <a:t>2021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r>
              <a:rPr lang="en-US" dirty="0" smtClean="0"/>
              <a:t>Imperative for EU nations to act together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F</a:t>
            </a:r>
            <a:r>
              <a:rPr lang="en-US" dirty="0" smtClean="0"/>
              <a:t>airness </a:t>
            </a:r>
            <a:r>
              <a:rPr lang="en-US" dirty="0"/>
              <a:t>in the distribution of </a:t>
            </a:r>
            <a:r>
              <a:rPr lang="en-US" dirty="0" smtClean="0"/>
              <a:t>burdens is essential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350" y="1266825"/>
            <a:ext cx="4513262" cy="2438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903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Proposed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arbon </a:t>
            </a:r>
            <a:r>
              <a:rPr lang="en-US" dirty="0"/>
              <a:t>neutrality by </a:t>
            </a:r>
            <a:r>
              <a:rPr lang="en-US" dirty="0" smtClean="0"/>
              <a:t>2050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crucial, but not sufficient</a:t>
            </a:r>
          </a:p>
          <a:p>
            <a:r>
              <a:rPr lang="en-US" dirty="0" smtClean="0"/>
              <a:t>55% </a:t>
            </a:r>
            <a:r>
              <a:rPr lang="en-US" dirty="0"/>
              <a:t>emissions </a:t>
            </a:r>
            <a:r>
              <a:rPr lang="en-US" dirty="0" smtClean="0"/>
              <a:t>cut by 2030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faster transition – less economic and ecological costs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r</a:t>
            </a:r>
            <a:r>
              <a:rPr lang="en-US" dirty="0" smtClean="0"/>
              <a:t>educed crises </a:t>
            </a:r>
          </a:p>
          <a:p>
            <a:r>
              <a:rPr lang="en-US" dirty="0" smtClean="0"/>
              <a:t>1.3 </a:t>
            </a:r>
            <a:r>
              <a:rPr lang="en-US" dirty="0"/>
              <a:t>% of </a:t>
            </a:r>
            <a:r>
              <a:rPr lang="en-US" dirty="0" smtClean="0"/>
              <a:t>GNI contributions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Ensure the funding of Just </a:t>
            </a:r>
            <a:r>
              <a:rPr lang="en-US" dirty="0"/>
              <a:t>Transition Fund, the European Regional Development Fund, </a:t>
            </a:r>
            <a:r>
              <a:rPr lang="en-US" dirty="0" smtClean="0"/>
              <a:t>etc.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Contributions according financial abilities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Rich countries should assist those with less capabilities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5055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8737" y="971550"/>
            <a:ext cx="8915400" cy="3777622"/>
          </a:xfrm>
        </p:spPr>
        <p:txBody>
          <a:bodyPr/>
          <a:lstStyle/>
          <a:p>
            <a:r>
              <a:rPr lang="en-US" dirty="0" smtClean="0"/>
              <a:t>Distributional and </a:t>
            </a:r>
            <a:r>
              <a:rPr lang="en-US" dirty="0"/>
              <a:t>revenue neutral carbon </a:t>
            </a:r>
            <a:r>
              <a:rPr lang="en-US" dirty="0" smtClean="0"/>
              <a:t>tax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Effective elimination of emissions while taxing the small proportion of population (Metcalf </a:t>
            </a:r>
            <a:r>
              <a:rPr lang="en-US" dirty="0"/>
              <a:t>&amp; </a:t>
            </a:r>
            <a:r>
              <a:rPr lang="en-US" dirty="0" err="1" smtClean="0"/>
              <a:t>Weisbach</a:t>
            </a:r>
            <a:r>
              <a:rPr lang="en-US" dirty="0" smtClean="0"/>
              <a:t>, 2009)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/>
          </a:p>
          <a:p>
            <a:r>
              <a:rPr lang="en-US" dirty="0" smtClean="0"/>
              <a:t>Formation of a “Club” </a:t>
            </a:r>
            <a:r>
              <a:rPr lang="en-US" dirty="0"/>
              <a:t>(Nordhaus, 2020)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Higher tariffs for countries outside the EU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Encouraging other countries to adopt the same measures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724" y="3876674"/>
            <a:ext cx="3800476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524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Obstacles to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Budgetary commitments to MFF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GER and SWD consciousness of EU-level projects’ increased spending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/>
          </a:p>
          <a:p>
            <a:r>
              <a:rPr lang="en-US" dirty="0" smtClean="0"/>
              <a:t>Aggressiveness of 2030 target setting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The progress and ideological stances of </a:t>
            </a:r>
            <a:r>
              <a:rPr lang="en-US" dirty="0"/>
              <a:t>GER and SWD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EP </a:t>
            </a:r>
            <a:r>
              <a:rPr lang="en-US" dirty="0"/>
              <a:t>constituency and </a:t>
            </a:r>
            <a:r>
              <a:rPr lang="en-US" dirty="0" smtClean="0"/>
              <a:t>POL concerns on </a:t>
            </a:r>
            <a:r>
              <a:rPr lang="en-US" dirty="0"/>
              <a:t>moving too quickly on climate policy changes without proper funding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674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2799" y="672044"/>
            <a:ext cx="7096126" cy="3236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en-US" sz="2000" b="1" i="1" dirty="0">
                <a:solidFill>
                  <a:srgbClr val="000000"/>
                </a:solidFill>
                <a:latin typeface="Arial" panose="020B0604020202020204" pitchFamily="34" charset="0"/>
              </a:rPr>
              <a:t>The European Commission is both cognizant and sensitive to each pole of these negotiations. As such, we hope to act as an arbiter and offer a compromise position wherein both sides of these contentious issues can achieve a level of satisfaction commensurate with our stated goal of a fair and just transition made in the best interest of all nations now coming to the table together</a:t>
            </a:r>
            <a:r>
              <a:rPr lang="en-US" b="1" i="1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en-US" b="1" i="1" dirty="0"/>
          </a:p>
          <a:p>
            <a:pPr algn="ctr"/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799" y="3409950"/>
            <a:ext cx="7096126" cy="307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011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648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Ambrose, J. &amp; Henley, J. (2019). European Investment Bank to phase out fossil fuel financing. </a:t>
            </a:r>
            <a:r>
              <a:rPr lang="en-US" i="1" dirty="0"/>
              <a:t>The Guardian</a:t>
            </a:r>
            <a:r>
              <a:rPr lang="en-US" dirty="0"/>
              <a:t>. Retrieved from </a:t>
            </a:r>
            <a:r>
              <a:rPr lang="en-US" u="sng" dirty="0">
                <a:hlinkClick r:id="rId2"/>
              </a:rPr>
              <a:t>https://www.theguardian.com/environment/2019/nov/15/european-investment-bank-to-phase-out-fossil-fuels-financing</a:t>
            </a:r>
            <a:r>
              <a:rPr lang="en-US" dirty="0"/>
              <a:t> </a:t>
            </a:r>
            <a:endParaRPr lang="en-US" dirty="0"/>
          </a:p>
          <a:p>
            <a:r>
              <a:rPr lang="en-US" dirty="0"/>
              <a:t>European Commission. (Unknown). </a:t>
            </a:r>
            <a:r>
              <a:rPr lang="en-US" i="1" dirty="0"/>
              <a:t>Paris Agreement</a:t>
            </a:r>
            <a:r>
              <a:rPr lang="en-US" dirty="0"/>
              <a:t>. Retrieved from </a:t>
            </a:r>
            <a:r>
              <a:rPr lang="en-US" u="sng" dirty="0">
                <a:hlinkClick r:id="rId3"/>
              </a:rPr>
              <a:t>https://ec.europa.eu/clima/policies/international/negotiations/paris_en</a:t>
            </a:r>
            <a:r>
              <a:rPr lang="en-US" dirty="0"/>
              <a:t> </a:t>
            </a:r>
            <a:endParaRPr lang="en-US" dirty="0"/>
          </a:p>
          <a:p>
            <a:r>
              <a:rPr lang="en-US" dirty="0"/>
              <a:t>Metcalf, G. E. &amp; </a:t>
            </a:r>
            <a:r>
              <a:rPr lang="en-US" dirty="0" err="1"/>
              <a:t>Weisbach</a:t>
            </a:r>
            <a:r>
              <a:rPr lang="en-US" dirty="0"/>
              <a:t>, D. (2009). The design of a carbon tax. </a:t>
            </a:r>
            <a:r>
              <a:rPr lang="en-US" i="1" dirty="0" err="1"/>
              <a:t>Harv</a:t>
            </a:r>
            <a:r>
              <a:rPr lang="en-US" i="1" dirty="0"/>
              <a:t>. </a:t>
            </a:r>
            <a:r>
              <a:rPr lang="en-US" i="1" dirty="0" err="1"/>
              <a:t>Envtl</a:t>
            </a:r>
            <a:r>
              <a:rPr lang="en-US" i="1" dirty="0"/>
              <a:t>. L. Rev.</a:t>
            </a:r>
            <a:r>
              <a:rPr lang="en-US" dirty="0"/>
              <a:t>, </a:t>
            </a:r>
            <a:r>
              <a:rPr lang="en-US" i="1" dirty="0"/>
              <a:t>33</a:t>
            </a:r>
            <a:r>
              <a:rPr lang="en-US" dirty="0"/>
              <a:t>, 499.</a:t>
            </a:r>
            <a:endParaRPr lang="en-US" dirty="0"/>
          </a:p>
          <a:p>
            <a:r>
              <a:rPr lang="en-US" dirty="0"/>
              <a:t>Nature. (2018). The costs of climate inaction. </a:t>
            </a:r>
            <a:r>
              <a:rPr lang="en-US" i="1" dirty="0"/>
              <a:t>Nature, 561</a:t>
            </a:r>
            <a:r>
              <a:rPr lang="en-US" dirty="0"/>
              <a:t>, 433. DOI: 10.1038/d41586-018-06827-x </a:t>
            </a:r>
            <a:endParaRPr lang="en-US" dirty="0"/>
          </a:p>
          <a:p>
            <a:r>
              <a:rPr lang="en-US" dirty="0"/>
              <a:t>Nordhaus, W. (2020). The Climate Club. How to Fix a Failing Global Effort. </a:t>
            </a:r>
            <a:r>
              <a:rPr lang="en-US" i="1" dirty="0"/>
              <a:t>Foreign Affairs</a:t>
            </a:r>
            <a:r>
              <a:rPr lang="en-US" dirty="0"/>
              <a:t>. Retrieved from </a:t>
            </a:r>
            <a:r>
              <a:rPr lang="en-US" u="sng" dirty="0">
                <a:hlinkClick r:id="rId4"/>
              </a:rPr>
              <a:t>https://www.foreignaffairs.com/articles/united-states/2020-04-10/climate-club</a:t>
            </a:r>
            <a:r>
              <a:rPr lang="en-US" dirty="0"/>
              <a:t> </a:t>
            </a:r>
            <a:endParaRPr lang="en-US" dirty="0"/>
          </a:p>
          <a:p>
            <a:r>
              <a:rPr lang="en-US" dirty="0" err="1"/>
              <a:t>Courchene</a:t>
            </a:r>
            <a:r>
              <a:rPr lang="en-US" dirty="0"/>
              <a:t>, T. J., &amp; Allan, J. R. (2008). Climate change: the case for a carbon tariff/tax. </a:t>
            </a:r>
            <a:r>
              <a:rPr lang="en-US" i="1" dirty="0"/>
              <a:t>POLICY OPTIONS-MONTREAL-</a:t>
            </a:r>
            <a:r>
              <a:rPr lang="en-US" dirty="0"/>
              <a:t>, </a:t>
            </a:r>
            <a:r>
              <a:rPr lang="en-US" i="1" dirty="0"/>
              <a:t>29</a:t>
            </a:r>
            <a:r>
              <a:rPr lang="en-US" dirty="0"/>
              <a:t>(3), 59.</a:t>
            </a:r>
            <a:endParaRPr lang="en-US" dirty="0"/>
          </a:p>
          <a:p>
            <a:r>
              <a:rPr lang="en-US" dirty="0"/>
              <a:t>MacCracken, M. C. (2008). Prospects for future climate change and the reasons for early action. </a:t>
            </a:r>
            <a:r>
              <a:rPr lang="en-US" i="1" dirty="0"/>
              <a:t>Journal of the Air &amp; Waste Management Association</a:t>
            </a:r>
            <a:r>
              <a:rPr lang="en-US" dirty="0"/>
              <a:t>, </a:t>
            </a:r>
            <a:r>
              <a:rPr lang="en-US" i="1" dirty="0"/>
              <a:t>58</a:t>
            </a:r>
            <a:r>
              <a:rPr lang="en-US" dirty="0"/>
              <a:t>(6), 735-786.</a:t>
            </a:r>
            <a:endParaRPr lang="en-US" dirty="0"/>
          </a:p>
          <a:p>
            <a:r>
              <a:rPr lang="en-US" dirty="0" err="1"/>
              <a:t>Hutter</a:t>
            </a:r>
            <a:r>
              <a:rPr lang="en-US" dirty="0"/>
              <a:t>, S., </a:t>
            </a:r>
            <a:r>
              <a:rPr lang="en-US" dirty="0" err="1"/>
              <a:t>Altiparmakis</a:t>
            </a:r>
            <a:r>
              <a:rPr lang="en-US" dirty="0"/>
              <a:t>, A., &amp; Vidal, G. (2019). 15 Diverging Europe: The Political Consequences of the Crises in a Comparative Perspective. </a:t>
            </a:r>
            <a:r>
              <a:rPr lang="en-US" i="1" dirty="0"/>
              <a:t>European Party Politics in Times of Crisis</a:t>
            </a:r>
            <a:r>
              <a:rPr lang="en-US" dirty="0"/>
              <a:t>, 329.</a:t>
            </a:r>
            <a:endParaRPr lang="en-US" dirty="0"/>
          </a:p>
          <a:p>
            <a:r>
              <a:rPr lang="en-US" dirty="0"/>
              <a:t>Hoffman, M. T., &amp; Todd, S. W. (2013). Impact of Environmental Change on Ecosystem Services and Human Well-being in Africa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3360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43400" y="2625209"/>
            <a:ext cx="39433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i="1" dirty="0" smtClean="0"/>
              <a:t>Thank You!</a:t>
            </a:r>
            <a:endParaRPr lang="en-US" sz="5400" b="1" i="1" dirty="0"/>
          </a:p>
        </p:txBody>
      </p:sp>
    </p:spTree>
    <p:extLst>
      <p:ext uri="{BB962C8B-B14F-4D97-AF65-F5344CB8AC3E}">
        <p14:creationId xmlns:p14="http://schemas.microsoft.com/office/powerpoint/2010/main" val="27648951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111</TotalTime>
  <Words>300</Words>
  <Application>Microsoft Office PowerPoint</Application>
  <PresentationFormat>Widescreen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Wingdings</vt:lpstr>
      <vt:lpstr>Wingdings 3</vt:lpstr>
      <vt:lpstr>Wisp</vt:lpstr>
      <vt:lpstr>European Commission Policy Proposal</vt:lpstr>
      <vt:lpstr>Problem statement</vt:lpstr>
      <vt:lpstr>Action</vt:lpstr>
      <vt:lpstr>Proposed solution</vt:lpstr>
      <vt:lpstr>PowerPoint Presentation</vt:lpstr>
      <vt:lpstr>Obstacles to implementation</vt:lpstr>
      <vt:lpstr>PowerPoint Presentation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Commission Policy Proposal</dc:title>
  <dc:creator>User</dc:creator>
  <cp:lastModifiedBy>User</cp:lastModifiedBy>
  <cp:revision>43</cp:revision>
  <dcterms:created xsi:type="dcterms:W3CDTF">2020-04-19T13:37:11Z</dcterms:created>
  <dcterms:modified xsi:type="dcterms:W3CDTF">2020-04-19T15:28:21Z</dcterms:modified>
</cp:coreProperties>
</file>