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handoutMasterIdLst>
    <p:handoutMasterId r:id="rId32"/>
  </p:handoutMasterIdLst>
  <p:sldIdLst>
    <p:sldId id="263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7B4"/>
    <a:srgbClr val="006666"/>
    <a:srgbClr val="0099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9" d="100"/>
          <a:sy n="89" d="100"/>
        </p:scale>
        <p:origin x="376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52368EF-EEE7-4BE9-826C-DD85F2123E0C}" type="datetime1">
              <a:rPr lang="cs-CZ" smtClean="0"/>
              <a:t>01.12.2020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57CFDA-6ECB-4984-BC1D-18C52F4245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525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D6FCB7-7BE4-4524-95A5-1D2B96297F2A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97BF0A6-9DE7-4D4F-86C7-D6F614E29483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695909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97BF0A6-9DE7-4D4F-86C7-D6F614E2948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26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97BF0A6-9DE7-4D4F-86C7-D6F614E29483}" type="slidenum">
              <a:rPr lang="cs-CZ" noProof="0" smtClean="0"/>
              <a:t>2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9355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4" name="Nadpis 13"/>
          <p:cNvSpPr>
            <a:spLocks noGrp="1"/>
          </p:cNvSpPr>
          <p:nvPr>
            <p:ph type="ctrTitle" hasCustomPrompt="1"/>
          </p:nvPr>
        </p:nvSpPr>
        <p:spPr>
          <a:xfrm>
            <a:off x="6012180" y="359898"/>
            <a:ext cx="5773420" cy="1472184"/>
          </a:xfrm>
        </p:spPr>
        <p:txBody>
          <a:bodyPr rtlCol="0" anchor="b"/>
          <a:lstStyle>
            <a:lvl1pPr algn="l">
              <a:defRPr/>
            </a:lvl1pPr>
            <a:extLst/>
          </a:lstStyle>
          <a:p>
            <a:pPr rtl="0"/>
            <a:r>
              <a:rPr lang="cs-CZ" noProof="0"/>
              <a:t>Kliknutím můžete upravit styl předlohy nadpisů.</a:t>
            </a:r>
            <a:endParaRPr kumimoji="0" lang="cs-CZ" noProof="0"/>
          </a:p>
        </p:txBody>
      </p:sp>
      <p:pic>
        <p:nvPicPr>
          <p:cNvPr id="2" name="Obrázek 1" descr="Pohled zblízka na žárovku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5864352" cy="6851904"/>
          </a:xfrm>
          <a:prstGeom prst="rect">
            <a:avLst/>
          </a:prstGeom>
        </p:spPr>
      </p:pic>
      <p:sp>
        <p:nvSpPr>
          <p:cNvPr id="22" name="Podnadpis 21"/>
          <p:cNvSpPr>
            <a:spLocks noGrp="1"/>
          </p:cNvSpPr>
          <p:nvPr>
            <p:ph type="subTitle" idx="1" hasCustomPrompt="1"/>
          </p:nvPr>
        </p:nvSpPr>
        <p:spPr>
          <a:xfrm>
            <a:off x="6012180" y="1850064"/>
            <a:ext cx="5773420" cy="1752600"/>
          </a:xfrm>
        </p:spPr>
        <p:txBody>
          <a:bodyPr tIns="0" rtlCol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pPr rtl="0"/>
            <a:r>
              <a:rPr lang="cs-CZ" noProof="0"/>
              <a:t>Kliknutím můžete upravit styl předlohy podnadpisů.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3511F0-220F-4BEF-83EB-813BC7FD47E3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629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582E84-4FB5-4C8D-96EA-83CF707E0486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084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9144000" y="274640"/>
            <a:ext cx="2438400" cy="5851525"/>
          </a:xfrm>
        </p:spPr>
        <p:txBody>
          <a:bodyPr vert="eaVert"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274641"/>
            <a:ext cx="7416800" cy="5851525"/>
          </a:xfrm>
        </p:spPr>
        <p:txBody>
          <a:bodyPr vert="eaVert" rtlCol="0"/>
          <a:lstStyle/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69467E-1866-46E4-AE2A-CD52F9352A19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0294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C55BDC-1936-420B-B13F-DB76A36E3A92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081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1422400" y="-54"/>
            <a:ext cx="1076545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805940" y="2600325"/>
            <a:ext cx="10166316" cy="2286000"/>
          </a:xfrm>
        </p:spPr>
        <p:txBody>
          <a:bodyPr rtlCol="0"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pic>
        <p:nvPicPr>
          <p:cNvPr id="14" name="Obrázek 13" descr="Pohled zblízka na světelné vlákno v polovině žárovky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5079" cy="6858000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805940" y="1066800"/>
            <a:ext cx="10166316" cy="1509712"/>
          </a:xfrm>
        </p:spPr>
        <p:txBody>
          <a:bodyPr rtlCol="0"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332923-CD59-499D-A906-C69EFF4F74E6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757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914144" y="274320"/>
            <a:ext cx="9997440" cy="1143000"/>
          </a:xfrm>
        </p:spPr>
        <p:txBody>
          <a:bodyPr rtlCol="0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914144" y="1524000"/>
            <a:ext cx="4876800" cy="466344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7034784" y="1524000"/>
            <a:ext cx="4876800" cy="466344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C8340D-E83B-4EE9-9B99-18D50B9A1D4D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631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5160336"/>
            <a:ext cx="10972800" cy="1143000"/>
          </a:xfrm>
        </p:spPr>
        <p:txBody>
          <a:bodyPr rtlCol="0" anchor="ctr"/>
          <a:lstStyle>
            <a:lvl1pPr algn="ctr">
              <a:defRPr sz="4500" b="1" cap="none" baseline="0"/>
            </a:lvl1pPr>
            <a:extLst/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 hasCustomPrompt="1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 předlohy textů.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 hasCustomPrompt="1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rtlCol="0"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 rtlCol="0"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556EC-F9BC-4806-8970-DFB8B587E4E3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885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914144" y="274320"/>
            <a:ext cx="9997440" cy="1143000"/>
          </a:xfrm>
        </p:spPr>
        <p:txBody>
          <a:bodyPr rtlCol="0" anchor="ctr"/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466E8-C6CB-48A7-B59B-B446D9CBBC7E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762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04E5C-77F3-4044-87E8-9EFAC3E18239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6253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16778"/>
            <a:ext cx="10871200" cy="1162050"/>
          </a:xfrm>
          <a:ln>
            <a:noFill/>
          </a:ln>
        </p:spPr>
        <p:txBody>
          <a:bodyPr rtlCol="0"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 hasCustomPrompt="1"/>
          </p:nvPr>
        </p:nvSpPr>
        <p:spPr>
          <a:xfrm>
            <a:off x="609600" y="2133601"/>
            <a:ext cx="10871200" cy="3992563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 hasCustomPrompt="1"/>
          </p:nvPr>
        </p:nvSpPr>
        <p:spPr>
          <a:xfrm>
            <a:off x="609600" y="1406964"/>
            <a:ext cx="10871200" cy="698500"/>
          </a:xfrm>
        </p:spPr>
        <p:txBody>
          <a:bodyPr rtlCol="0"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 předlohy textů.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BE3F65-F1A6-466B-A080-6A0AAC18F543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032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849195" y="1066800"/>
            <a:ext cx="3657600" cy="1981200"/>
          </a:xfrm>
        </p:spPr>
        <p:txBody>
          <a:bodyPr rtlCol="0"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8" name="Obdélník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cs-CZ" sz="3200" kern="1200" noProof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 hasCustomPrompt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rtlCol="0" anchor="t"/>
          <a:lstStyle>
            <a:lvl1pPr marL="0" indent="0" algn="l" eaLnBrk="1" latinLnBrk="0" hangingPunct="1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lang="cs-CZ" noProof="0"/>
              <a:t>Po kliknutí na ikonu můžete přidat obrázek.</a:t>
            </a:r>
          </a:p>
        </p:txBody>
      </p:sp>
      <p:sp>
        <p:nvSpPr>
          <p:cNvPr id="9" name="Vývojový diagram: Proce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/>
          </a:p>
        </p:txBody>
      </p:sp>
      <p:sp>
        <p:nvSpPr>
          <p:cNvPr id="10" name="Vývojový diagram: Proce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cs-CZ" sz="1800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117600" y="4800600"/>
            <a:ext cx="5892800" cy="762000"/>
          </a:xfrm>
        </p:spPr>
        <p:txBody>
          <a:bodyPr rtlCol="0"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9D7EB8-05C8-4CE9-8053-8D6D777373D6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092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 descr="Pohled zblízka na žárovku"/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" name="Obdélník 1"/>
            <p:cNvSpPr/>
            <p:nvPr userDrawn="1"/>
          </p:nvSpPr>
          <p:spPr>
            <a:xfrm>
              <a:off x="0" y="0"/>
              <a:ext cx="12188952" cy="6858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  <p:pic>
          <p:nvPicPr>
            <p:cNvPr id="3" name="Obrázek 2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445079" cy="6858000"/>
            </a:xfrm>
            <a:prstGeom prst="rect">
              <a:avLst/>
            </a:prstGeom>
          </p:spPr>
        </p:pic>
      </p:grp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  <a:endParaRPr kumimoji="0" lang="cs-CZ" noProof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 rtl="0" eaLnBrk="1" latinLnBrk="0" hangingPunct="1"/>
            <a:r>
              <a:rPr lang="cs-CZ" noProof="0"/>
              <a:t>Kliknutím můžete upravit styly předlohy textu.</a:t>
            </a:r>
          </a:p>
          <a:p>
            <a:pPr lvl="1" rtl="0" eaLnBrk="1" latinLnBrk="0" hangingPunct="1"/>
            <a:r>
              <a:rPr lang="cs-CZ" noProof="0"/>
              <a:t>Druhá úroveň</a:t>
            </a:r>
          </a:p>
          <a:p>
            <a:pPr lvl="2" rtl="0" eaLnBrk="1" latinLnBrk="0" hangingPunct="1"/>
            <a:r>
              <a:rPr lang="cs-CZ" noProof="0"/>
              <a:t>Třetí úroveň</a:t>
            </a:r>
          </a:p>
          <a:p>
            <a:pPr lvl="3" rtl="0" eaLnBrk="1" latinLnBrk="0" hangingPunct="1"/>
            <a:r>
              <a:rPr lang="cs-CZ" noProof="0"/>
              <a:t>Čtvrtá úroveň</a:t>
            </a:r>
          </a:p>
          <a:p>
            <a:pPr lvl="4" rtl="0" eaLnBrk="1" latinLnBrk="0" hangingPunct="1"/>
            <a:r>
              <a:rPr lang="cs-CZ" noProof="0"/>
              <a:t>Pátá úroveň</a:t>
            </a:r>
            <a:endParaRPr kumimoji="0" lang="cs-CZ" noProof="0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rtlCol="0" anchor="b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  <a:extLst/>
          </a:lstStyle>
          <a:p>
            <a:pPr rtl="0"/>
            <a:fld id="{B84C8DBB-21C4-46FC-8C4D-50773FB5671B}" type="datetime1">
              <a:rPr lang="cs-CZ" noProof="0" smtClean="0"/>
              <a:t>01.12.2020</a:t>
            </a:fld>
            <a:endParaRPr lang="cs-CZ" noProof="0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rtlCol="0" anchor="b"/>
          <a:lstStyle>
            <a:lvl1pPr eaLnBrk="1" latinLnBrk="0" hangingPunct="1">
              <a:defRPr kumimoji="0" sz="1200">
                <a:solidFill>
                  <a:schemeClr val="tx1"/>
                </a:solidFill>
                <a:effectLst/>
              </a:defRPr>
            </a:lvl1pPr>
            <a:extLst/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rtlCol="0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  <a:effectLst/>
              </a:defRPr>
            </a:lvl1pPr>
            <a:extLst/>
          </a:lstStyle>
          <a:p>
            <a:pPr rtl="0"/>
            <a:fld id="{401CF334-2D5C-4859-84A6-CA7E6E43FAEB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8479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b="0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youtube.com/watch?v=L-gGpWpra-g&amp;t=115s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-CKsZArfoEs" TargetMode="External"/><Relationship Id="rId3" Type="http://schemas.openxmlformats.org/officeDocument/2006/relationships/hyperlink" Target="https://www.youtube.com/watch?v=gbxYIR9TLbQ" TargetMode="External"/><Relationship Id="rId7" Type="http://schemas.openxmlformats.org/officeDocument/2006/relationships/hyperlink" Target="https://www.youtube.com/watch?v=s8D_2ny4RJQ" TargetMode="External"/><Relationship Id="rId12" Type="http://schemas.openxmlformats.org/officeDocument/2006/relationships/hyperlink" Target="https://www.youtube.com/watch?v=L14f3dYuGQQ" TargetMode="External"/><Relationship Id="rId2" Type="http://schemas.openxmlformats.org/officeDocument/2006/relationships/hyperlink" Target="https://www.youtube.com/watch?v=lYwAzLlUbV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VeZqxQSfHio&amp;t=1s" TargetMode="External"/><Relationship Id="rId11" Type="http://schemas.openxmlformats.org/officeDocument/2006/relationships/hyperlink" Target="https://www.youtube.com/watch?v=8F1anpTxkmQ" TargetMode="External"/><Relationship Id="rId5" Type="http://schemas.openxmlformats.org/officeDocument/2006/relationships/hyperlink" Target="https://www.youtube.com/watch?v=Iyvbp0_VgwQ" TargetMode="External"/><Relationship Id="rId10" Type="http://schemas.openxmlformats.org/officeDocument/2006/relationships/hyperlink" Target="https://www.youtube.com/watch?v=g_Xqnmk5Zic" TargetMode="External"/><Relationship Id="rId4" Type="http://schemas.openxmlformats.org/officeDocument/2006/relationships/hyperlink" Target="https://www.youtube.com/watch?v=1d96fNUs9Ns" TargetMode="External"/><Relationship Id="rId9" Type="http://schemas.openxmlformats.org/officeDocument/2006/relationships/hyperlink" Target="https://www.youtube.com/watch?v=9mqOCHNWOrs&amp;t=2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326505" y="2692908"/>
            <a:ext cx="5773420" cy="1472184"/>
          </a:xfrm>
        </p:spPr>
        <p:txBody>
          <a:bodyPr rtlCol="0">
            <a:normAutofit/>
          </a:bodyPr>
          <a:lstStyle/>
          <a:p>
            <a:pPr rtl="0"/>
            <a:r>
              <a:rPr lang="cs-CZ" sz="6000" dirty="0"/>
              <a:t>LE GRAND JEU</a:t>
            </a:r>
          </a:p>
        </p:txBody>
      </p:sp>
    </p:spTree>
    <p:extLst>
      <p:ext uri="{BB962C8B-B14F-4D97-AF65-F5344CB8AC3E}">
        <p14:creationId xmlns:p14="http://schemas.microsoft.com/office/powerpoint/2010/main" val="27905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E7C7214-891E-432E-AB0B-590990A55BED}"/>
              </a:ext>
            </a:extLst>
          </p:cNvPr>
          <p:cNvSpPr txBox="1"/>
          <p:nvPr/>
        </p:nvSpPr>
        <p:spPr>
          <a:xfrm>
            <a:off x="323849" y="263515"/>
            <a:ext cx="11610975" cy="64633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numéro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3 de la revue,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réponse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publiée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Lettre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André Breton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rapports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surréalisme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Grand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sorte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manifeste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du groupe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: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Certains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combats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peuvent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être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signature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manifeste de la revue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Red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faveur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l’œuvre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Lautréamont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mise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l’index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censure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Tchécoslovaquie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x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communauté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caractère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initiatique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 ne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laissera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dissoudre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groupe de Breton pratique des « jeux de société » (cadavre exquis, écriture </a:t>
            </a:r>
            <a:endParaRPr lang="cs-CZ" sz="1800" dirty="0" smtClean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automatique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), mais il n’aura jamais l’audace de braver la mort et tenter des </a:t>
            </a:r>
            <a:endParaRPr lang="cs-CZ" sz="1800" dirty="0" smtClean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entreprises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plus sérieuses/plus dangereuses de la métaphysique expérimentale.</a:t>
            </a: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1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Prenez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garde, André Breton,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figurer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tard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manuels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d’histoire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sz="1800" i="1" dirty="0" smtClean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cs-CZ" sz="1800" i="1" dirty="0" err="1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littéraire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alors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briguons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quelque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honneur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serait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celui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d’être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inscrits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pour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postérité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l’histoire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cataclysmes</a:t>
            </a:r>
            <a:r>
              <a:rPr lang="cs-CZ" sz="18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  <a:r>
              <a:rPr lang="cs-CZ" sz="1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 (reprise de l’argumentation </a:t>
            </a:r>
            <a:r>
              <a:rPr lang="fr-FR" sz="180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tzarienne</a:t>
            </a:r>
            <a:r>
              <a:rPr lang="fr-FR" sz="180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algn="just" hangingPunct="0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La connaissance discursive, les sciences humaines ne nous intéressent qu’autant qu’elles servent nos besoins immédiats.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Tous les grands mystiques 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toutes les religions seraient nôtres s’ils avaient brisé les carcans de leurs religions que nous ne pouvons subir. Nous nous donnerons toujours de toutes nos forces à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toutes les révolutions nouvelles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Les changements de ministère ou de régime nous importent peu. Nous, nous attachons à l’acte même de révolte une puissance capable de bien des </a:t>
            </a:r>
            <a:r>
              <a:rPr lang="fr-FR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miracles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 »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44836"/>
          <a:stretch/>
        </p:blipFill>
        <p:spPr>
          <a:xfrm>
            <a:off x="10667999" y="2299854"/>
            <a:ext cx="1191491" cy="17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9290E51-81BE-4402-94B6-8D8CBD9A68EB}"/>
              </a:ext>
            </a:extLst>
          </p:cNvPr>
          <p:cNvSpPr txBox="1"/>
          <p:nvPr/>
        </p:nvSpPr>
        <p:spPr>
          <a:xfrm>
            <a:off x="1895475" y="434191"/>
            <a:ext cx="9791700" cy="258532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 tout, 3 numéros de la revue 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 Jeu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ont été publiés (aujourd’hui, les collectionneurs se les arrachent), aux structures analogues : essais + poèmes + critiques des livres parus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quatrième a été préparé, mais il n’est jamais sorti.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« classiques » préférés : Arthur Rimbaud, René Guénon, Gérard de Nerval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auteurs publiés (en dehors des membres du groupe) : Robert Desnos, Saint-Pol-Roux, Jaroslav Seifert – 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tableau frais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(numéro I), V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ítězslav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Nezval –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Acrobate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Roger Vitrac (numéro II), Michel Leiris (numéro III)...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79FCD5-3DF4-45E6-B87F-5CA510955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31"/>
          <a:stretch/>
        </p:blipFill>
        <p:spPr>
          <a:xfrm>
            <a:off x="1895475" y="3349539"/>
            <a:ext cx="4362586" cy="33402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6C6226-8D9F-43A2-B7F9-D9823FE52F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07"/>
          <a:stretch/>
        </p:blipFill>
        <p:spPr>
          <a:xfrm>
            <a:off x="6623230" y="3349538"/>
            <a:ext cx="2569261" cy="33402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5D684BB-5CC0-47C8-B31E-849212A256EA}"/>
              </a:ext>
            </a:extLst>
          </p:cNvPr>
          <p:cNvSpPr/>
          <p:nvPr/>
        </p:nvSpPr>
        <p:spPr>
          <a:xfrm>
            <a:off x="8928879" y="3394711"/>
            <a:ext cx="263612" cy="24765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r="31934"/>
          <a:stretch/>
        </p:blipFill>
        <p:spPr>
          <a:xfrm>
            <a:off x="9493005" y="4444969"/>
            <a:ext cx="2355228" cy="13185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71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272" y="299452"/>
            <a:ext cx="115639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Dislocation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Roger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Vailland, André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Delons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et Pierre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Audard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adhèrent aux thèses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communistes.</a:t>
            </a: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La rupture la plus grave : celle entre Gilbert-Lecomte et Daumal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Daumal rencontre Alexandre de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Salzmann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(qui dirige des groupes spirituels fondés par Georges Ivanovitch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Gurdjieff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) et suit sa discipline mentale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=&gt;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fin de l’expérimentation libre (Lecomte le lui reproche)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Puis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, Daumal se marie à Véra Cramer (une sorte d’égérie du groupe).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Le guerre – fin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définitive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: André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Delons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meurt au cours de la bataille de Dunkerque, </a:t>
            </a:r>
            <a:r>
              <a:rPr lang="fr-FR" dirty="0" err="1">
                <a:latin typeface="Verdana" panose="020B0604030504040204" pitchFamily="34" charset="0"/>
                <a:ea typeface="Times New Roman" panose="02020603050405020304" pitchFamily="18" charset="0"/>
              </a:rPr>
              <a:t>Hendrich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Cramer est assassiné par les nazis, Gilbert-Lecomte meurt de tétanos à l’hôpital Broussais (le 31 décembre 1943), Daumal meurt de tuberculose cinq mois après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38511"/>
          <a:stretch/>
        </p:blipFill>
        <p:spPr>
          <a:xfrm>
            <a:off x="9472088" y="3512571"/>
            <a:ext cx="2276565" cy="31772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42554"/>
          <a:stretch/>
        </p:blipFill>
        <p:spPr>
          <a:xfrm>
            <a:off x="450563" y="3851563"/>
            <a:ext cx="1830819" cy="27464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33712"/>
          <a:stretch/>
        </p:blipFill>
        <p:spPr>
          <a:xfrm>
            <a:off x="2484789" y="3851562"/>
            <a:ext cx="1802880" cy="27464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22176" r="11574"/>
          <a:stretch/>
        </p:blipFill>
        <p:spPr>
          <a:xfrm>
            <a:off x="4491076" y="4599710"/>
            <a:ext cx="2872733" cy="19983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/>
          <a:srcRect r="40694"/>
          <a:stretch/>
        </p:blipFill>
        <p:spPr>
          <a:xfrm>
            <a:off x="7623298" y="4928923"/>
            <a:ext cx="1589301" cy="13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6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424219" y="160355"/>
            <a:ext cx="757381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Roger </a:t>
            </a: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Gilbert-Lecomte</a:t>
            </a:r>
          </a:p>
          <a:p>
            <a:pPr algn="just" hangingPunct="0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(1907-1943)</a:t>
            </a: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L’homme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d’une beauté fascinante,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un génie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courtois  x  il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aimait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se métamorphoser en épouvantail.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P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rocessus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d'autodestruction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retourner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« 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ventre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mère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plonger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l'abîme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retourner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l'un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l’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Absolu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».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Depuis son enfance, il joue à la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mort ; il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espère devenir un vampire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et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vivre éternellement entre la vie et la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mort. (cocaïne, morphine, il fait peur aux autres)</a:t>
            </a:r>
          </a:p>
          <a:p>
            <a:pPr algn="just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«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 Déchirez la viande de mes joues pour que je voie mon rire de </a:t>
            </a: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mort.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</a:p>
          <a:p>
            <a:pPr algn="just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Poèmes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 :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Vie masquée », « Fils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de l’os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parle », « Je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veux être confondu ou la halte du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prophète 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Prose :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Préface à la Correspondance inédite d’Arthur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Rimbaud ;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Monsieur Morphée empoisonne public  +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nombreux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articles</a:t>
            </a:r>
          </a:p>
          <a:p>
            <a:pPr algn="just" hangingPunct="0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Encore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aujourd'hui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frange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jeunesse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rémoise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réclame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lui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40623"/>
          <a:stretch/>
        </p:blipFill>
        <p:spPr>
          <a:xfrm>
            <a:off x="1903155" y="160355"/>
            <a:ext cx="1881714" cy="22655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37772"/>
          <a:stretch/>
        </p:blipFill>
        <p:spPr>
          <a:xfrm>
            <a:off x="1903155" y="2486231"/>
            <a:ext cx="1881714" cy="27228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40485" r="23422"/>
          <a:stretch/>
        </p:blipFill>
        <p:spPr>
          <a:xfrm>
            <a:off x="1633141" y="5269376"/>
            <a:ext cx="2421741" cy="14588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20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6401" y="372608"/>
            <a:ext cx="761076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René Daumal (1908-1944)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surnommé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Nathaniel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n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éternel disciple en quête de l’initiation 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Expériences de « dédoublements nocturnes » (usage du tétrachlorure de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carbone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) :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« si, moyennant l’acceptation de graves maladies, ou d’infirmités, ou </a:t>
            </a: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d’abréviation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très sensible de la durée de la vie, on pouvait acquérir une certitude, ce ne serait pas la payer trop cher </a:t>
            </a: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»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Daumal est très intéressé par la littérature et les différents courants de spiritualité. Toute sa vie est consacrée à la quête de la vérité (occultisme, gnose, zen).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Très malade pendant toute sa vie  x  beaucoup de courage et de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volonté (ascèse).</a:t>
            </a:r>
          </a:p>
          <a:p>
            <a:pPr algn="just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C’est le spiritualisme oriental qui sauve Daumal du suicide (il cesse de se droguer, observe une discipline sévère, devient végétarien).</a:t>
            </a: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Influencé par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René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Guénon, il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 met à l’étude du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sanskrit,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il s’intéresse au hassidisme et au zen, puis il étudie également le christianisme catholique et orthodoxe  - 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une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quête initiatique permanente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34054"/>
          <a:stretch/>
        </p:blipFill>
        <p:spPr>
          <a:xfrm>
            <a:off x="8432801" y="249001"/>
            <a:ext cx="1874981" cy="26967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859" y="3082883"/>
            <a:ext cx="2121009" cy="20003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1" y="5220323"/>
            <a:ext cx="1560944" cy="14924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2629" r="45484"/>
          <a:stretch/>
        </p:blipFill>
        <p:spPr>
          <a:xfrm>
            <a:off x="10307782" y="5220322"/>
            <a:ext cx="1422400" cy="14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9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28801" y="667619"/>
            <a:ext cx="63915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Œuvre :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Grande Beuverie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Velká pitka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1938) : poème en prose en partie autobiographique (bacchanales avec des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amis)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Traduction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du roman </a:t>
            </a:r>
            <a:r>
              <a:rPr lang="fr-FR" i="1" dirty="0">
                <a:latin typeface="Verdana" panose="020B0604030504040204" pitchFamily="34" charset="0"/>
                <a:ea typeface="Times New Roman" panose="02020603050405020304" pitchFamily="18" charset="0"/>
              </a:rPr>
              <a:t>Mort dans l’après-midi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Hemingway </a:t>
            </a: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nombreux ouvrages sur le bouddhisme et des œuvres en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sanskrit</a:t>
            </a: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b="1" dirty="0" smtClean="0"/>
              <a:t>Le </a:t>
            </a:r>
            <a:r>
              <a:rPr lang="fr-FR" b="1" dirty="0"/>
              <a:t>Mont analogue (Hora analogie)</a:t>
            </a:r>
            <a:endParaRPr lang="fr-FR" sz="2800" b="1" dirty="0"/>
          </a:p>
          <a:p>
            <a:pPr algn="just" hangingPunct="0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Mont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Analogue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roman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d’aventures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alpines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, non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euclidiennes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symboliquement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authentiques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ommencé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juillet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1939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séjour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Alpes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au moment où Daumal apprend qu’il est condamné (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depis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dix ans il souffre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tuberculose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 x 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texte reste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inachevé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ublié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en 1952, après la mort de l’auteur, avec une postface de Véra Daumal + les notes de l’écrivain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film :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La Montagne magique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(1974) inspiré par cette œuvre</a:t>
            </a:r>
          </a:p>
          <a:p>
            <a:pPr algn="just" hangingPunct="0">
              <a:spcAft>
                <a:spcPts val="0"/>
              </a:spcAft>
            </a:pP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48737"/>
          <a:stretch/>
        </p:blipFill>
        <p:spPr>
          <a:xfrm>
            <a:off x="8377236" y="778455"/>
            <a:ext cx="1748466" cy="2664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36778"/>
          <a:stretch/>
        </p:blipFill>
        <p:spPr>
          <a:xfrm>
            <a:off x="10260838" y="778455"/>
            <a:ext cx="1764907" cy="2664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43367"/>
          <a:stretch/>
        </p:blipFill>
        <p:spPr>
          <a:xfrm>
            <a:off x="8359077" y="3622274"/>
            <a:ext cx="1763049" cy="3013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7013" r="33360"/>
          <a:stretch/>
        </p:blipFill>
        <p:spPr>
          <a:xfrm>
            <a:off x="10260838" y="4019438"/>
            <a:ext cx="1760899" cy="23998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1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39492" y="431430"/>
            <a:ext cx="76754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Roman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d’aventures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récit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voyage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genre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presque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XX</a:t>
            </a:r>
            <a:r>
              <a:rPr lang="cs-CZ" baseline="30000" dirty="0" err="1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siècle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inspiration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évidente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Jules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Verne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tructure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récit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brefs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résumés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situés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chapitre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roquis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l’auteur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hypothèse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pseudo-scientifique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l’origine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expédition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épisodes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multiples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pittoresques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fortement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typés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description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forme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fiche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signalétique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fécond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estimé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barbu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gras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poitrine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»)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Chacun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incarne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fonction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sociale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poète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médecin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linguiste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journaliste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ronie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Daumal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face au positivisme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conquérant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XIX</a:t>
            </a:r>
            <a:r>
              <a:rPr lang="cs-CZ" baseline="30000" dirty="0" err="1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baseline="30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siècle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l’assurance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ridicule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professeur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Sogol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l’aide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petits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bouts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papier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naviguant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l’huile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répandue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assiette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prétend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démontrer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substance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Analogue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est fait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propriété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repousser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rayons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lumineux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adgets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inventions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technologiques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Beaver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potager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portatif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appareil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respiratoire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à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l’usage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dérisoirement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superflu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17403"/>
          <a:stretch/>
        </p:blipFill>
        <p:spPr>
          <a:xfrm>
            <a:off x="356361" y="191284"/>
            <a:ext cx="3393604" cy="3168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32832"/>
          <a:stretch/>
        </p:blipFill>
        <p:spPr>
          <a:xfrm>
            <a:off x="356361" y="3441456"/>
            <a:ext cx="3393604" cy="32423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814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80290" y="372285"/>
            <a:ext cx="112960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Utopie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êve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société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idéale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remplacerait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monde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occidental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éternelle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immuable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ous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hommes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recommencent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égaux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bolition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l’argent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jetons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échangeables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mystérieux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cristal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peradam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accessible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seulement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avancent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perfectionnement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’eux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même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constituent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monnaie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locale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ndroit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pratiq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ement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inaccessible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rapporté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voyageur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18564"/>
          <a:stretch/>
        </p:blipFill>
        <p:spPr>
          <a:xfrm>
            <a:off x="670346" y="3246224"/>
            <a:ext cx="6294702" cy="34131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16072" r="47882"/>
          <a:stretch/>
        </p:blipFill>
        <p:spPr>
          <a:xfrm>
            <a:off x="7671192" y="3797634"/>
            <a:ext cx="3440154" cy="24904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72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51709" y="332509"/>
            <a:ext cx="1023389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Roman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d’initiation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transformation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morale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intellectuelle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huit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voyageurs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expérience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d’autres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vécue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avant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Ils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renoncent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des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cultures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dégénérées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pour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rejoindre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nature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originelle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l’homme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».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partir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« base »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retrouvée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grande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ascension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commencer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fondé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question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qui se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répète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« Qui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êtes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-vous? » -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références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antérieures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ici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valeur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monde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s’affranchit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son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déguisement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social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plus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d’artistes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d’inventeurs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médecins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d’érudits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littérateurs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;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simplement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hommes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appelés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devenir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qu’ils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imiter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personne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».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voyageurs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désapprennent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également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leurs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habitudes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intellectuelles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raisonnement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logique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prototype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,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s’ouvrent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à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nouveaux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rapports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Nature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enseignement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écologique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aura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suffi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meure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vieux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rat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s’ouvre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flanc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montagne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gorge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profonde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mode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antérieur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d’acquisition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savoir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s’écroule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au profit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sagesse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supérieure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pratiquée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les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guides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vocation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conduire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hommes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vers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sommet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Métamorphose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physique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abandon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équipements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sophistiqués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pour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quelques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instruments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simples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non «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perfectibles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» (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piolet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),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découverte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force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réelle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corps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l’ascension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actualisera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en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voyagers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potentialités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jusqu’alors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insoupçonnées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938982" y="575854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Catharsis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l’expérience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spirituelle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rejoint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l’exaltation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l’alpiniste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Tradition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d’échelle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verticale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Ciel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voie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laquelle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s’élever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divinité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divinité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révéler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Olympe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pour 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Grecs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tour de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Babel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patriarches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l’Ancien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Testament 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sommet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Sinaï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Oliviers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Golgotha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Nouveau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Testament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Védas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soma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semence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l’immortalité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chercher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montagnes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Himalayas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siège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certaines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divinités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hindoues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«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Montagnes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Bienheureux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» –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là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sages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chinois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instruisent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disciples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33743"/>
          <a:stretch/>
        </p:blipFill>
        <p:spPr>
          <a:xfrm>
            <a:off x="2419927" y="682956"/>
            <a:ext cx="3121891" cy="46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975236E3-B9E1-4E79-A812-48B941A7B0D8}"/>
              </a:ext>
            </a:extLst>
          </p:cNvPr>
          <p:cNvSpPr txBox="1"/>
          <p:nvPr/>
        </p:nvSpPr>
        <p:spPr>
          <a:xfrm>
            <a:off x="1695450" y="409218"/>
            <a:ext cx="9705975" cy="507831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 groupe et une revue éponyme (1927-1932)</a:t>
            </a:r>
          </a:p>
          <a:p>
            <a:pPr algn="just" hangingPunct="0">
              <a:spcAft>
                <a:spcPts val="0"/>
              </a:spcAft>
            </a:pP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1924 : au lycée de </a:t>
            </a:r>
            <a:r>
              <a:rPr lang="fr-FR" sz="1800" b="1" dirty="0">
                <a:solidFill>
                  <a:srgbClr val="008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Reims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formation d’un groupe intitulé « </a:t>
            </a:r>
            <a:r>
              <a:rPr lang="fr-FR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Phrères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simplistes » autour de 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Roger Gilbert-Lecomte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(1907-1943) et de 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René Daumal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(1908-1944) : les deux sont à l’époque en seconde.</a:t>
            </a:r>
            <a:endParaRPr lang="cs-CZ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D’a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utres membres 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joignent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à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eux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Roger Vailland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(1907-1965 : par la suite, il s’oriente vers le communisme)</a:t>
            </a: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Robert </a:t>
            </a:r>
            <a:r>
              <a:rPr lang="fr-FR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Meyrat</a:t>
            </a: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(1907-1997 : il quitte le groupe dès 1927)</a:t>
            </a: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Pierre </a:t>
            </a:r>
            <a:r>
              <a:rPr lang="fr-FR" sz="1800" b="1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Minat</a:t>
            </a:r>
            <a:endParaRPr lang="fr-FR" sz="1800" b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ut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groupe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: « 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retrouver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simplicité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l'enfance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ses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possibilités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connaissance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intuitive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spontanée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par des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pratiques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recherches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extra-</a:t>
            </a:r>
            <a:r>
              <a:rPr lang="cs-CZ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sensorielles</a:t>
            </a:r>
            <a:r>
              <a:rPr lang="cs-CZ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C580F03-64D5-4BAD-B4F1-266363276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14"/>
          <a:stretch/>
        </p:blipFill>
        <p:spPr>
          <a:xfrm>
            <a:off x="6477000" y="3314891"/>
            <a:ext cx="5337331" cy="32386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1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49381" y="473977"/>
            <a:ext cx="1167476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fr-FR" b="1" kern="0" dirty="0" smtClean="0">
                <a:latin typeface="Verdana" panose="020B0604030504040204" pitchFamily="34" charset="0"/>
              </a:rPr>
              <a:t>Le </a:t>
            </a:r>
            <a:r>
              <a:rPr lang="fr-FR" b="1" kern="0" dirty="0">
                <a:latin typeface="Verdana" panose="020B0604030504040204" pitchFamily="34" charset="0"/>
              </a:rPr>
              <a:t>surréalisme tchèque</a:t>
            </a:r>
            <a:endParaRPr lang="fr-FR" sz="2800" b="1" kern="0" dirty="0">
              <a:latin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Ouverture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Possibilités</a:t>
            </a: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dialogue</a:t>
            </a:r>
            <a:r>
              <a:rPr lang="cs-CZ" b="1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(1982) – film de Jan Švankmajer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inspiré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d’Archimboldo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scandale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l’époque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film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dénoncé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régime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communiste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«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décadent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»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montré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mauvais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exemple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1978-85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Švankmajer 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l’autorisation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officielle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tourner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 x 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seulement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adaptations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d’œuvres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classiques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Chute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maison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Usher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, Le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Pendule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Puits</a:t>
            </a:r>
            <a:r>
              <a:rPr lang="cs-CZ" i="1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i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l’Espoir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) –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inspiration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par Edgar Allan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Poe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Villiers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L’Isle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-Adam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hangingPunct="0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duel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boulimique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l’agriculture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l’industrie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culture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résultat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être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homogène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individualité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qui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avalera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qui ?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hangingPunct="0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résultat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est-il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compromis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ou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effacement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hangingPunct="0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des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identités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hangingPunct="0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sorte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version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svankmajerienne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l’histoire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de</a:t>
            </a:r>
          </a:p>
          <a:p>
            <a:pPr hangingPunct="0"/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l’humanité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</a:t>
            </a:r>
            <a:r>
              <a:rPr lang="fr-FR" b="1" dirty="0" smtClean="0"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www.youtube.com/watch?v=L-gGpWpra-g&amp;t=115s</a:t>
            </a:r>
            <a:r>
              <a:rPr lang="cs-CZ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3787"/>
          <a:stretch/>
        </p:blipFill>
        <p:spPr>
          <a:xfrm>
            <a:off x="6936509" y="3708556"/>
            <a:ext cx="4987635" cy="298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38036" y="575439"/>
            <a:ext cx="100122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21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mars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1934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fondation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officielle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surréaliste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Times New Roman" panose="02020603050405020304" pitchFamily="18" charset="0"/>
              </a:rPr>
              <a:t>praguois</a:t>
            </a:r>
            <a:r>
              <a:rPr lang="cs-CZ" b="1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(Karel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Teige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Autres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membres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Vítězslav Nezval, Konstantin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Biebl, des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peintres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(Jindřich 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Štyrský, Marie Čermínová-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Toyen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), Bohuslav Brouk…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N</a:t>
            </a: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aissance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très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tardive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 :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après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la France,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Belgique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Yougoslavie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Japon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cs-CZ" dirty="0" err="1" smtClean="0">
                <a:latin typeface="Verdana" panose="020B0604030504040204" pitchFamily="34" charset="0"/>
                <a:ea typeface="Times New Roman" panose="02020603050405020304" pitchFamily="18" charset="0"/>
              </a:rPr>
              <a:t>ntérêt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pour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psychanalyse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mécanismes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langue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(influence de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Jakobson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structuralisme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39922"/>
          <a:stretch/>
        </p:blipFill>
        <p:spPr>
          <a:xfrm>
            <a:off x="1955409" y="2807473"/>
            <a:ext cx="2422628" cy="36260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r="28312"/>
          <a:stretch/>
        </p:blipFill>
        <p:spPr>
          <a:xfrm>
            <a:off x="4709579" y="2807473"/>
            <a:ext cx="3405173" cy="36260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r="19993"/>
          <a:stretch/>
        </p:blipFill>
        <p:spPr>
          <a:xfrm>
            <a:off x="8446294" y="2807473"/>
            <a:ext cx="2665861" cy="36260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27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5563" y="0"/>
            <a:ext cx="70011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lvl="0" algn="just" hangingPunct="0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Contacts avec la France dès les années 1930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1935 : visite de Breton et d’Éluard à Prague (dédicace du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Manifeste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faite par Breton à Nezval : « 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Vítězslavu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Nezvalovi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jehož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hvězda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stoupá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aby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mě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vedla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touto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knihou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od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jejího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počátku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až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na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konec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v 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naprostém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obdivu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… »)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1936 : voyage de Nezval,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Štyrský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Toyen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à Paris</a:t>
            </a:r>
          </a:p>
          <a:p>
            <a:pPr algn="just" hangingPunct="0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Œuvres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ouvertement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surréalistes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Skleněný havelok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(1932),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Zpáteční lístek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(1933),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Sbohem a šáteček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(1934)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forte influence de Breton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: Nezval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reprend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mot à mot, la syntaxe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imite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phrases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Nadja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pastiches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d’études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volonté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devenir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pape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tchèque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 hangingPunct="0"/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Absolutní hrobař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(1937),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Praha s </a:t>
            </a:r>
            <a:r>
              <a:rPr lang="fr-FR" i="1" dirty="0" err="1">
                <a:latin typeface="Verdana" panose="020B0604030504040204" pitchFamily="34" charset="0"/>
                <a:ea typeface="Verdana" panose="020B0604030504040204" pitchFamily="34" charset="0"/>
              </a:rPr>
              <a:t>prsty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de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ště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– influence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œuvres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Salvador Dalí  x 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après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l’influence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surréaliste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1938 : Nezval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adopte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réalisme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socialiste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dmirateur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Staline (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Óda na Stalina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prononce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pour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procès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Moscou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dissout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officiellement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Groupe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Par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suite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distances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rapport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période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11179"/>
          <a:stretch/>
        </p:blipFill>
        <p:spPr>
          <a:xfrm>
            <a:off x="7707274" y="480291"/>
            <a:ext cx="4204306" cy="335000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9791"/>
          <a:stretch/>
        </p:blipFill>
        <p:spPr>
          <a:xfrm>
            <a:off x="7707274" y="4160955"/>
            <a:ext cx="4204306" cy="24187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35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77309" y="240804"/>
            <a:ext cx="8885383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Groupe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affaibli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reste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Teige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successeur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fidèle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Breton), Biebl,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Štyrský,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Toyen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Teige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écrit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Surrealismus proti proudu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(1938)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où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dénonce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l’oppression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artistes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en U.R.S.S.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compare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méthodes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cette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dernière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nazis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D’où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persécutions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communistes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d’après-guerre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endant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guerre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co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opération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interrompue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Slovaquie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nadrealismus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depuis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1938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Rudolf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Fabry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chef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mouvement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Influencés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Novalis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Bertrand, Nerval,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Lautréamont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surtout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Janko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Král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ndépendants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rapport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Prague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parfois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bonnes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relations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personnelles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 x  pas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coopération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officielle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1946 : visite de Tristan Tzara : sa conférence :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Le surréalisme et la période d’après-guerre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1947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Exposition Internationale à Paris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Toyen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le poète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Jindřich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Heisler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 – une petite réplique de l’exposition à la salle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Mánes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(Bellmer, Brauner, Ernst, Matta, Miró, Tanguy,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Toyen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) – dernier contact avec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l’étranger.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ovembre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1947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soirée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poésie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tchèque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Slovanský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ostrov (Vratislav Effenberger, Karel Hynek, Ludvík Kundera, Zdeněk Lorenc, Josef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Schnabl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Oldřich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Wenzl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Jan Zuzka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sz="2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15459"/>
          <a:stretch/>
        </p:blipFill>
        <p:spPr>
          <a:xfrm>
            <a:off x="184726" y="166480"/>
            <a:ext cx="2918691" cy="2390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14772"/>
          <a:stretch/>
        </p:blipFill>
        <p:spPr>
          <a:xfrm>
            <a:off x="184726" y="2688848"/>
            <a:ext cx="2919715" cy="19016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9191"/>
          <a:stretch/>
        </p:blipFill>
        <p:spPr>
          <a:xfrm>
            <a:off x="184726" y="4722343"/>
            <a:ext cx="2918691" cy="19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93455" y="372470"/>
            <a:ext cx="985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1948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persécution par le régime communiste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(émigration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Toyen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Heisler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Brouk…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Réorientation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mouvement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« 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occultation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 »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in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volontaire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 :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arenR"/>
              <a:tabLst>
                <a:tab pos="678180" algn="l"/>
              </a:tabLs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régime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communiste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fin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;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sépare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mouvement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ouvrier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autres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formes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d’avant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-garde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s’enferme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cercles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ateliers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arenR"/>
              <a:tabLst>
                <a:tab pos="678180" algn="l"/>
              </a:tabLst>
            </a:pP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romantisme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originel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lié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à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Révolution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foi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possibilité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changer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monde)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 hangingPunct="0">
              <a:spcAft>
                <a:spcPts val="0"/>
              </a:spcAft>
              <a:buFont typeface="+mj-lt"/>
              <a:buAutoNum type="arabicParenR"/>
              <a:tabLst>
                <a:tab pos="678180" algn="l"/>
              </a:tabLst>
            </a:pP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contre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forme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d’édification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construction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relativisation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valeurs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scepticisme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radical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souvent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nihilisme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>
              <a:spcAft>
                <a:spcPts val="0"/>
              </a:spcAft>
              <a:tabLst>
                <a:tab pos="678180" algn="l"/>
              </a:tabLs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iberté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indépendance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(Vratislav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Effenberger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dirige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groupe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très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librement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l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n’existe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plus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modèle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pluralisme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d’individus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; pas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seulement un art, mais aussi une façon de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vivre.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x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Problème de trouver des points communs autres que négatifs.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28374"/>
          <a:stretch/>
        </p:blipFill>
        <p:spPr>
          <a:xfrm>
            <a:off x="9384145" y="4235043"/>
            <a:ext cx="2807855" cy="26229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144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1819" y="234705"/>
            <a:ext cx="111113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but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moquer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pouvoir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d’en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relativiser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l’importance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(non pas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révolutionner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monde)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ombat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du rire contre la bêtise, dénonciation des abus, humour noir, sarcasme, mystification (contre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l’explication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« scientifique » du monde), le doute et la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rage</a:t>
            </a: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adis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 surréalisme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anti-bourgeois  x  maintenant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une lutte contre la dictature du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prolétariat</a:t>
            </a: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cepticisme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remise en cause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valeurs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esthétique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quotidien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vie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présentée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absurde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et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mécanique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rejoint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l’existentialisme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ens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l’humour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– pas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humour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aimable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ironie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mordante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humour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noir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certaine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réhabilitation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la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raison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: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régime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est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à ce point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absurde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qu’il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faut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le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combattre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tous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les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moyens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y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compris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par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analyse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logique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just" hangingPunct="0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n’est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plus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un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automatisme,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mais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une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démystification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Grande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anthologie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du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tchèque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d’après-guerre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(Petr Král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surréalisme</a:t>
            </a:r>
            <a:r>
              <a:rPr lang="cs-CZ" i="1" dirty="0">
                <a:latin typeface="Verdana" panose="020B0604030504040204" pitchFamily="34" charset="0"/>
                <a:ea typeface="Verdana" panose="020B0604030504040204" pitchFamily="34" charset="0"/>
              </a:rPr>
              <a:t> en </a:t>
            </a:r>
            <a:r>
              <a:rPr lang="cs-CZ" i="1" dirty="0" err="1">
                <a:latin typeface="Verdana" panose="020B0604030504040204" pitchFamily="34" charset="0"/>
                <a:ea typeface="Verdana" panose="020B0604030504040204" pitchFamily="34" charset="0"/>
              </a:rPr>
              <a:t>Tchécoslovaquie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choix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textes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1934-1968),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Gallimard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1983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fr-FR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698"/>
            <a:ext cx="3562533" cy="19813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r="27364"/>
          <a:stretch/>
        </p:blipFill>
        <p:spPr>
          <a:xfrm>
            <a:off x="3830122" y="4876698"/>
            <a:ext cx="2626095" cy="19813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r="29263"/>
          <a:stretch/>
        </p:blipFill>
        <p:spPr>
          <a:xfrm>
            <a:off x="9670207" y="4297462"/>
            <a:ext cx="1610353" cy="25605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t="32270"/>
          <a:stretch/>
        </p:blipFill>
        <p:spPr>
          <a:xfrm>
            <a:off x="6723806" y="4886103"/>
            <a:ext cx="2678812" cy="19718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36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0909" y="0"/>
            <a:ext cx="11711709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 </a:t>
            </a:r>
            <a:endParaRPr lang="fr-FR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1967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: réapparition officielle du groupe surréaliste, contacts renoués avec la France et la Slovaquie</a:t>
            </a:r>
            <a:r>
              <a:rPr lang="cs-CZ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cycle de conférences à l’Université Charles, expositions à Brno, Prague et Bratislava)</a:t>
            </a:r>
            <a:endParaRPr lang="fr-FR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1969 : premier numéro d’</a:t>
            </a:r>
            <a:r>
              <a:rPr lang="fr-FR" i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Analogon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 (le second ne paraîtra qu’en 19</a:t>
            </a:r>
            <a:r>
              <a:rPr lang="cs-CZ" smtClean="0">
                <a:latin typeface="Verdana" panose="020B0604030504040204" pitchFamily="34" charset="0"/>
                <a:ea typeface="Times New Roman" panose="02020603050405020304" pitchFamily="18" charset="0"/>
              </a:rPr>
              <a:t>90</a:t>
            </a:r>
            <a:r>
              <a:rPr lang="fr-FR" smtClean="0"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fr-FR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puisque la revue est aussitôt interdite)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endParaRPr lang="fr-FR" sz="2800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Les Tchèques protestent contre la décision de Jean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Schuster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qui, dans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Le Monde</a:t>
            </a: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du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4 octobre 1969,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annonce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la mort du surréalisme en tant que « mouvement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organisé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en France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».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Se sentant trahis dans leurs luttes, ils coopèrent avec la </a:t>
            </a:r>
          </a:p>
          <a:p>
            <a:pPr algn="just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revue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BLS (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Le Bulletin de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Liaison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Surréaliste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 algn="just" hangingPunct="0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1970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la revue </a:t>
            </a:r>
            <a:r>
              <a:rPr lang="fr-FR" b="1" i="1" dirty="0">
                <a:latin typeface="Verdana" panose="020B0604030504040204" pitchFamily="34" charset="0"/>
                <a:ea typeface="Verdana" panose="020B0604030504040204" pitchFamily="34" charset="0"/>
              </a:rPr>
              <a:t>Analogon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est dénoncée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comme « le cheval de Troie de 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l’anticommunisme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» au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Congrès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international des écrivains à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Moscou (répressions =&gt;</a:t>
            </a:r>
          </a:p>
          <a:p>
            <a:pPr lvl="0" hangingPunct="0"/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 groupe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tchèque et slovaque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entre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clandestinité)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ontacts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secrets avec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Paris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textes en samizdat, gravures, peintures (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1974 : Vincent 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Bounoure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vient à Prague) – expositions dans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des appartements</a:t>
            </a:r>
          </a:p>
          <a:p>
            <a:pPr lvl="0" algn="just" hangingPunct="0"/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Tchèques participent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à des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numéros du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BLS :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É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rotisme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(1972),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Analogie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(1975),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Peur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(1978),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Morphologie mentale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(1981),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Rêve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(1982),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Poésie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(1983),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Humour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(1984),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Jeu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(1985)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xpériences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psychosensorielles (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Ludvík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Šváb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– psychiatre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gaz euphorisants, drogues hallucinogènes, privations sensorielles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Vincent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Bounoure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publie chez Payot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La Civilisation surréaliste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nouvelle anthologie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(textes d’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Effenberger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, de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Švankmajer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51412"/>
          <a:stretch/>
        </p:blipFill>
        <p:spPr>
          <a:xfrm>
            <a:off x="10301515" y="1339273"/>
            <a:ext cx="1641103" cy="26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r="44446"/>
          <a:stretch/>
        </p:blipFill>
        <p:spPr>
          <a:xfrm>
            <a:off x="295206" y="685753"/>
            <a:ext cx="2004648" cy="24802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r="59861"/>
          <a:stretch/>
        </p:blipFill>
        <p:spPr>
          <a:xfrm>
            <a:off x="2698654" y="685752"/>
            <a:ext cx="1997900" cy="24802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r="45826"/>
          <a:stretch/>
        </p:blipFill>
        <p:spPr>
          <a:xfrm>
            <a:off x="5095354" y="685752"/>
            <a:ext cx="2106162" cy="24802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t="9783" r="60460"/>
          <a:stretch/>
        </p:blipFill>
        <p:spPr>
          <a:xfrm>
            <a:off x="7600316" y="685585"/>
            <a:ext cx="1931611" cy="24804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r="59792" b="17998"/>
          <a:stretch/>
        </p:blipFill>
        <p:spPr>
          <a:xfrm>
            <a:off x="9842689" y="687324"/>
            <a:ext cx="2016801" cy="24787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/>
          <a:srcRect r="59464"/>
          <a:stretch/>
        </p:blipFill>
        <p:spPr>
          <a:xfrm>
            <a:off x="295206" y="3385651"/>
            <a:ext cx="2004648" cy="272671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/>
          <a:srcRect t="15567" r="41400"/>
          <a:stretch/>
        </p:blipFill>
        <p:spPr>
          <a:xfrm>
            <a:off x="2698654" y="3385651"/>
            <a:ext cx="1997900" cy="27898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9"/>
          <a:srcRect t="7343" r="57573"/>
          <a:stretch/>
        </p:blipFill>
        <p:spPr>
          <a:xfrm>
            <a:off x="5095354" y="3409102"/>
            <a:ext cx="2106162" cy="27663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10"/>
          <a:srcRect t="22442" r="39450"/>
          <a:stretch/>
        </p:blipFill>
        <p:spPr>
          <a:xfrm>
            <a:off x="9886972" y="3385651"/>
            <a:ext cx="1972518" cy="270326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11"/>
          <a:srcRect r="50000"/>
          <a:stretch/>
        </p:blipFill>
        <p:spPr>
          <a:xfrm>
            <a:off x="7480243" y="3448782"/>
            <a:ext cx="2159358" cy="27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6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84217" y="529902"/>
            <a:ext cx="10058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b="1" dirty="0" smtClean="0">
                <a:latin typeface="Verdana" panose="020B0604030504040204" pitchFamily="34" charset="0"/>
                <a:ea typeface="Times New Roman" panose="02020603050405020304" pitchFamily="18" charset="0"/>
              </a:rPr>
              <a:t>Renaissance du mouvement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1989 : une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à deux expositions par an, films, pièces de théâtre,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la revue 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Analogon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renaît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(4 numéros par an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surréalisme, psychanalyse, structuralisme, anthropologie, sciences transversales (alchimie, astrologie, hermétisme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1990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exposition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Analogon – Voyage à travers les couleurs du temps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(Galerie Neuf, à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Montmartre)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Une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dizaine de jeunes cinéastes, poètes, metteurs en scène et peintres regroupés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autur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HaDivadlo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à Brno publie la revue </a:t>
            </a:r>
            <a:r>
              <a:rPr lang="fr-FR" i="1" dirty="0" err="1">
                <a:latin typeface="Verdana" panose="020B0604030504040204" pitchFamily="34" charset="0"/>
                <a:ea typeface="Verdana" panose="020B0604030504040204" pitchFamily="34" charset="0"/>
              </a:rPr>
              <a:t>Intervence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et rejoint le groupe de Prague.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1991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renaissance du 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Bulletin surréaliste international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 (Tchèques, Français et Suédois)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1993 :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le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Groupe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ne suit pas la division entre la Tchéquie et la Slovaquie et reste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uni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Le nouveau chef informel = Jan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Švankmajer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(cinéaste, animateur, écrivain)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Eva Švankmajerová, František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Dryje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Bruno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Solařík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Martin Stejskal, Albert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Marenčin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Roman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Telerovský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, Jakub Effenberger, Alena Nádvorníková, Jan Gabriel, Ivo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Purš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fr-FR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Rencontres du Groupe au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afé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fr-FR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ontmartre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</a:rPr>
              <a:t>, rue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Řetězová</a:t>
            </a: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hangingPunct="0">
              <a:tabLst>
                <a:tab pos="457200" algn="l"/>
              </a:tabLst>
            </a:pP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</a:rPr>
              <a:t>« J’utilise le monde dans lequel je vis et les objets que l’on reconnaît pour leur usage quotidien. Le fantastique dans mes films prend sa source dans la réalité. »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 hangingPunct="0">
              <a:spcAft>
                <a:spcPts val="0"/>
              </a:spcAft>
              <a:tabLst>
                <a:tab pos="457200" algn="l"/>
              </a:tabLst>
            </a:pPr>
            <a:endParaRPr lang="fr-FR" dirty="0">
              <a:latin typeface="Verdana Pro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7117" r="57288"/>
          <a:stretch/>
        </p:blipFill>
        <p:spPr>
          <a:xfrm>
            <a:off x="-1" y="0"/>
            <a:ext cx="1667747" cy="21890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t="12636" r="28303"/>
          <a:stretch/>
        </p:blipFill>
        <p:spPr>
          <a:xfrm>
            <a:off x="-1" y="2496414"/>
            <a:ext cx="1670849" cy="20415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t="7365" r="35498"/>
          <a:stretch/>
        </p:blipFill>
        <p:spPr>
          <a:xfrm>
            <a:off x="-14894" y="4845394"/>
            <a:ext cx="1682640" cy="20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876800" y="256192"/>
            <a:ext cx="7026924" cy="646330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Quelques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courts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métrages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de Jan Švankmajer :</a:t>
            </a: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https://www.youtube.com/watch?v=lYwAzLlUbV8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www.youtube.com/watch?v=gbxYIR9TLbQ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hlinkClick r:id="rId4"/>
            </a:endParaRPr>
          </a:p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https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www.youtube.com/watch?v=1d96fNUs9Ns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www.youtube.com/watch?v=Iyvbp0_VgwQ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www.youtube.com/watch?v=VeZqxQSfHio&amp;t=1s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www.youtube.com/watch?v=s8D_2ny4RJQ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https://www.youtube.com/watch?v=-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CKsZArfoEs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9"/>
              </a:rPr>
              <a:t>www.youtube.com/watch?v=9mqOCHNWOrs&amp;t=2s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10"/>
              </a:rPr>
              <a:t>www.youtube.com/watch?v=g_Xqnmk5Zic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11"/>
              </a:rPr>
              <a:t>www.youtube.com/watch?v=8F1anpTxkmQ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https://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hlinkClick r:id="rId12"/>
              </a:rPr>
              <a:t>www.youtube.com/watch?v=L14f3dYuGQQ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3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36CD1E0-0ABA-4373-BA49-DAF080C6473A}"/>
              </a:ext>
            </a:extLst>
          </p:cNvPr>
          <p:cNvSpPr txBox="1"/>
          <p:nvPr/>
        </p:nvSpPr>
        <p:spPr>
          <a:xfrm>
            <a:off x="566737" y="575519"/>
            <a:ext cx="11058525" cy="452431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Questions obsédantes tournant autour du moi, du sentiment d’identité, du néant et de la mort (révolte + pataphysique)</a:t>
            </a: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xpérimentations avec une « </a:t>
            </a:r>
            <a:r>
              <a:rPr lang="fr-FR" sz="1800" b="1" dirty="0">
                <a:solidFill>
                  <a:srgbClr val="008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mort imminente 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 : recréer la mort par des moyens artificiels, connaître des visions,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des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sensations habituellement liées à la mort clinique (« expérimenter Dieu ») :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nhalation de vapeurs du tétrachlorure de carbone, absorption de drogues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A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scèses (afin que des états entrevus en un instant foudroyant deviennent habituels)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Privation de sommeil, promenades nocturnes en des « états astraux »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É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tudes 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textes anciens (gnose)</a:t>
            </a:r>
            <a:endParaRPr lang="fr-FR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R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oulette russe (On met une seule balle dans le barillet d’un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révolver qu’on fait tourner.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On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’applique à sa tempe et on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appuie sur la gâchette.)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 initiatique qui pratique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une « </a:t>
            </a: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métaphysique expérimentale 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».</a:t>
            </a:r>
            <a:endParaRPr lang="fr-F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2F26D4-E759-4D5E-BA66-AC381ACB7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886"/>
          <a:stretch/>
        </p:blipFill>
        <p:spPr>
          <a:xfrm>
            <a:off x="8586676" y="3171742"/>
            <a:ext cx="3190986" cy="32196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9BA4A03-A443-4840-8A1F-B72F955B7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" r="31580" b="-1"/>
          <a:stretch/>
        </p:blipFill>
        <p:spPr>
          <a:xfrm>
            <a:off x="5629222" y="4076700"/>
            <a:ext cx="2724253" cy="26488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32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B2050BB-FFB8-4E88-ACA2-32A0866C42F7}"/>
              </a:ext>
            </a:extLst>
          </p:cNvPr>
          <p:cNvSpPr txBox="1"/>
          <p:nvPr/>
        </p:nvSpPr>
        <p:spPr>
          <a:xfrm>
            <a:off x="1876425" y="457617"/>
            <a:ext cx="9829800" cy="535531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Daumal prépare le lycée Henri IV et Vailland Louis-le-Grand.</a:t>
            </a: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C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’est à Paris que le simplisme se métamorphose en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 Jeu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(titre inventé en 1926 par Roger Vailland)</a:t>
            </a: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rand 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J</a:t>
            </a:r>
            <a:r>
              <a:rPr lang="fr-FR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eu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(vysoká hra)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=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 jeu risqué où l’on mise le tout</a:t>
            </a: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Lecomte :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Le Grand Jeu est irrémédiable ; il ne se joue qu’une fois. Nous voulons le jouer à tous les instants de notre vie. C’est encore à « qui perd gagne ». Car il s’agit de se perdre. Nous voulons gagner. Or, le Grand Jeu est un jeu de hasard, c’est à dire d’adresse, ou mieux de « grâce » : la grâce de Dieu, et la grâce des gestes… »</a:t>
            </a:r>
          </a:p>
          <a:p>
            <a:pPr algn="just" hangingPunct="0">
              <a:spcAft>
                <a:spcPts val="0"/>
              </a:spcAft>
            </a:pPr>
            <a:endParaRPr lang="fr-FR" i="1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Lecomte reste à </a:t>
            </a:r>
            <a:r>
              <a:rPr lang="fr-FR" sz="1800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</a:t>
            </a:r>
            <a:r>
              <a:rPr lang="cs-CZ" sz="180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fr-FR" sz="180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ms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 il prépare sa médecine.</a:t>
            </a:r>
          </a:p>
          <a:p>
            <a:pPr algn="just" hangingPunct="0"/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   </a:t>
            </a:r>
          </a:p>
          <a:p>
            <a:pPr algn="just" hangingPunct="0"/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Détestan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t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ces études imposés par son père, il se débauche, </a:t>
            </a:r>
          </a:p>
          <a:p>
            <a:pPr algn="just" hangingPunct="0"/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fumant de l’opium.</a:t>
            </a: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 finit par rejoindre les autres à Paris (février 1927). Censé </a:t>
            </a:r>
          </a:p>
          <a:p>
            <a:pPr algn="just" hangingPunct="0"/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étudier le droit, il ne s’inscrit même pas à la fac.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8CAC76-767F-48DB-A498-1481808DA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29"/>
          <a:stretch/>
        </p:blipFill>
        <p:spPr>
          <a:xfrm>
            <a:off x="9604156" y="3429000"/>
            <a:ext cx="2102069" cy="33147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70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02C5ACF-57FC-44E9-B8FC-643A995CFB49}"/>
              </a:ext>
            </a:extLst>
          </p:cNvPr>
          <p:cNvSpPr txBox="1"/>
          <p:nvPr/>
        </p:nvSpPr>
        <p:spPr>
          <a:xfrm>
            <a:off x="428624" y="410766"/>
            <a:ext cx="11229975" cy="452431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Élargissement du groupe aux nouveaux membres : le peintre tchèque Josef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Šíma,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Monny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Boully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transfuge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), Pierre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Audard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Georgette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Camille, André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Delons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Hendrick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Cramer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Maryan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Lams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, R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olland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Renéville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d’autres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Arthur Adamov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entretient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relations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personnelles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Daumal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Gilbert-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Lecomte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Léon Pierre-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Quint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directeur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éditions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Simon Kra)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s’y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intéresse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André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Gaillard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poète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Cahiers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Sud)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également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Georges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Ribemont-Dessaingnes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publie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textes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revue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Bifur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Maurice 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Henry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devient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suite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dessinateur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humoristique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tient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chronique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illustrée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mouvement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Arthur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Harfaux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peintre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photographe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photomontages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anticipaient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recherches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menées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Hans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Bellmer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Poupée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3AC175-788B-4C42-B8EF-8F364500B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359"/>
          <a:stretch/>
        </p:blipFill>
        <p:spPr>
          <a:xfrm>
            <a:off x="428624" y="3429000"/>
            <a:ext cx="3826002" cy="252108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DE5D03-7442-491E-9C96-56B3EA0CE7EA}"/>
              </a:ext>
            </a:extLst>
          </p:cNvPr>
          <p:cNvSpPr txBox="1"/>
          <p:nvPr/>
        </p:nvSpPr>
        <p:spPr>
          <a:xfrm>
            <a:off x="1303231" y="6077902"/>
            <a:ext cx="207678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Paysage féminin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F06A2A0-D40C-4072-91D5-3DA97AAB9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371"/>
          <a:stretch/>
        </p:blipFill>
        <p:spPr>
          <a:xfrm>
            <a:off x="8978794" y="3073306"/>
            <a:ext cx="2679805" cy="36450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736BCA6-CE95-4EF2-81E5-5E46DF20CD95}"/>
              </a:ext>
            </a:extLst>
          </p:cNvPr>
          <p:cNvSpPr txBox="1"/>
          <p:nvPr/>
        </p:nvSpPr>
        <p:spPr>
          <a:xfrm>
            <a:off x="6867525" y="6050279"/>
            <a:ext cx="177805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Pin on </a:t>
            </a:r>
            <a:r>
              <a:rPr lang="fr-FR" dirty="0" err="1">
                <a:latin typeface="Verdana" panose="020B0604030504040204" pitchFamily="34" charset="0"/>
                <a:ea typeface="Verdana" panose="020B0604030504040204" pitchFamily="34" charset="0"/>
              </a:rPr>
              <a:t>college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7A66134-020D-488D-AC7B-04A70DD62A3C}"/>
              </a:ext>
            </a:extLst>
          </p:cNvPr>
          <p:cNvSpPr txBox="1"/>
          <p:nvPr/>
        </p:nvSpPr>
        <p:spPr>
          <a:xfrm>
            <a:off x="523875" y="751344"/>
            <a:ext cx="6096000" cy="535531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Josef 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Šíma</a:t>
            </a:r>
            <a:endParaRPr lang="fr-FR" sz="1800" b="1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(1891-1971)</a:t>
            </a: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artiste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officiel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Grand Jeu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portraits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qualité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exceptionnelle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peintre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formait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l’image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médiumnique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corps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fantômes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hantés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maisons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;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corps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ruinés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flottant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espaces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souvenirs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b="1" dirty="0">
                <a:latin typeface="Verdana" panose="020B0604030504040204" pitchFamily="34" charset="0"/>
                <a:ea typeface="Times New Roman" panose="02020603050405020304" pitchFamily="18" charset="0"/>
              </a:rPr>
              <a:t>U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peintre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l’absence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homme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fonction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cosmique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morceaux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ciel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lumière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diffuse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brumes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aspect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mouvant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formes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embuées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surprises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pleine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naissance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 hangingPunct="0">
              <a:spcAft>
                <a:spcPts val="0"/>
              </a:spcAft>
            </a:pPr>
            <a:endParaRPr lang="fr-FR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Il peint 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marécage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primordial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»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l’origine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monde,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où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meuvent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germes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(vision à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solaire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humide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l’Univers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–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transcendance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D3E338-694A-4C45-A6CE-F69E73928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97"/>
          <a:stretch/>
        </p:blipFill>
        <p:spPr>
          <a:xfrm>
            <a:off x="6867386" y="234878"/>
            <a:ext cx="5010289" cy="280684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D2DBAF-4E97-416A-ADEB-B8D9A7A29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844"/>
          <a:stretch/>
        </p:blipFill>
        <p:spPr>
          <a:xfrm>
            <a:off x="7346795" y="3228284"/>
            <a:ext cx="4321330" cy="3394838"/>
          </a:xfrm>
          <a:prstGeom prst="rect">
            <a:avLst/>
          </a:prstGeom>
          <a:ln w="28575">
            <a:solidFill>
              <a:srgbClr val="006666"/>
            </a:solidFill>
          </a:ln>
        </p:spPr>
      </p:pic>
    </p:spTree>
    <p:extLst>
      <p:ext uri="{BB962C8B-B14F-4D97-AF65-F5344CB8AC3E}">
        <p14:creationId xmlns:p14="http://schemas.microsoft.com/office/powerpoint/2010/main" val="14632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7E052F9-0B72-446E-92F3-E8B313E67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15"/>
          <a:stretch/>
        </p:blipFill>
        <p:spPr>
          <a:xfrm>
            <a:off x="1770757" y="1230682"/>
            <a:ext cx="2924387" cy="43942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999E4D-A080-46C9-9612-B8E35DC94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514"/>
          <a:stretch/>
        </p:blipFill>
        <p:spPr>
          <a:xfrm>
            <a:off x="5007358" y="1230682"/>
            <a:ext cx="3455280" cy="442135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A6E7C4B-9BFB-46A4-B82F-331AD8592B21}"/>
              </a:ext>
            </a:extLst>
          </p:cNvPr>
          <p:cNvSpPr txBox="1"/>
          <p:nvPr/>
        </p:nvSpPr>
        <p:spPr>
          <a:xfrm>
            <a:off x="2372778" y="5790778"/>
            <a:ext cx="172034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René Daumal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8871B3-B435-41FC-9DA1-0EC10DA3CBDB}"/>
              </a:ext>
            </a:extLst>
          </p:cNvPr>
          <p:cNvSpPr txBox="1"/>
          <p:nvPr/>
        </p:nvSpPr>
        <p:spPr>
          <a:xfrm>
            <a:off x="5271608" y="5790778"/>
            <a:ext cx="283374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Roger Gilbert-Lecomte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D7916D0-0766-44D9-9D7F-F928A3A74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2592"/>
          <a:stretch/>
        </p:blipFill>
        <p:spPr>
          <a:xfrm>
            <a:off x="8774852" y="1230682"/>
            <a:ext cx="2862965" cy="439429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DA77BD5-CA6A-4940-A7C2-0B017361092A}"/>
              </a:ext>
            </a:extLst>
          </p:cNvPr>
          <p:cNvSpPr txBox="1"/>
          <p:nvPr/>
        </p:nvSpPr>
        <p:spPr>
          <a:xfrm>
            <a:off x="9385436" y="5790778"/>
            <a:ext cx="164179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</a:rPr>
              <a:t>Josef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Šíma ?</a:t>
            </a:r>
          </a:p>
        </p:txBody>
      </p:sp>
    </p:spTree>
    <p:extLst>
      <p:ext uri="{BB962C8B-B14F-4D97-AF65-F5344CB8AC3E}">
        <p14:creationId xmlns:p14="http://schemas.microsoft.com/office/powerpoint/2010/main" val="42878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A9FDB2A-0B03-4884-BD65-892A249F9C4B}"/>
              </a:ext>
            </a:extLst>
          </p:cNvPr>
          <p:cNvSpPr txBox="1"/>
          <p:nvPr/>
        </p:nvSpPr>
        <p:spPr>
          <a:xfrm>
            <a:off x="523874" y="448092"/>
            <a:ext cx="11172825" cy="59093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jeunes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hommes </a:t>
            </a:r>
            <a:r>
              <a:rPr lang="cs-CZ" dirty="0" err="1"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’intéressent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aux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manifestations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proches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d’Antonin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Artaud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 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accueillent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qvec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enthousiasme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numéro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3 de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Révolution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lettres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ouvertes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).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  </a:t>
            </a:r>
          </a:p>
          <a:p>
            <a:pPr algn="just" hangingPunct="0">
              <a:spcAft>
                <a:spcPts val="0"/>
              </a:spcAft>
            </a:pP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prennent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vite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leur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distance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rapport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à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Breto</a:t>
            </a:r>
            <a:r>
              <a:rPr lang="cs-CZ" dirty="0">
                <a:latin typeface="Verdana" panose="020B0604030504040204" pitchFamily="34" charset="0"/>
                <a:ea typeface="Times New Roman" panose="02020603050405020304" pitchFamily="18" charset="0"/>
              </a:rPr>
              <a:t>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</a:p>
          <a:p>
            <a:pPr algn="just" hangingPunct="0"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Selon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 Grand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fonctionne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mêmes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oppositions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binaires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monde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bourgeois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critique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blasphème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/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foi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Orient/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Occident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Allemagne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/France,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aliénés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/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psychiatres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Dalaï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-Lama/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Pape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   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parviendra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jamais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réaliser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laquelle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aspire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</a:p>
          <a:p>
            <a:pPr algn="just" hangingPunct="0">
              <a:spcAft>
                <a:spcPts val="0"/>
              </a:spcAft>
            </a:pPr>
            <a:endParaRPr lang="cs-CZ" dirty="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cs-CZ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surréalistes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voient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mauvais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œil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activités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b="1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concurrentiel</a:t>
            </a:r>
            <a:r>
              <a:rPr lang="cs-CZ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suspect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car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porté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mysticisme).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affaire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éclate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: 83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étudiants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l’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E.N.S.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signent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pamphlet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service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militaire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plupart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signataires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finissent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renier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leur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texte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peur des répressions).</a:t>
            </a:r>
          </a:p>
          <a:p>
            <a:pPr algn="just" hangingPunct="0"/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surréalistes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invitent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Gilbert-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Lecomte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à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publier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texte. 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x 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fr-FR" dirty="0">
                <a:latin typeface="Verdana" panose="020B0604030504040204" pitchFamily="34" charset="0"/>
                <a:ea typeface="Times New Roman" panose="02020603050405020304" pitchFamily="18" charset="0"/>
              </a:rPr>
              <a:t>I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refuse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rendre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public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manifeste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les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auteurs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endParaRPr lang="fr-FR" sz="1800" dirty="0">
              <a:effectLst/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pPr algn="just" hangingPunct="0"/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ne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voulaient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plus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endosser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responsabilité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3899A7-8122-4CD2-B0A8-ED626305B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58" r="29879"/>
          <a:stretch/>
        </p:blipFill>
        <p:spPr>
          <a:xfrm>
            <a:off x="8381919" y="2809875"/>
            <a:ext cx="3314780" cy="37979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4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4B0456B-5E9F-4E6E-AE32-64D89D07B471}"/>
              </a:ext>
            </a:extLst>
          </p:cNvPr>
          <p:cNvSpPr txBox="1"/>
          <p:nvPr/>
        </p:nvSpPr>
        <p:spPr>
          <a:xfrm>
            <a:off x="4905375" y="546318"/>
            <a:ext cx="6905624" cy="59093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« 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cherche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autour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échanger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encore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possible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signe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d’intelligence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sz="1800" i="1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Peut-être</a:t>
            </a:r>
            <a:r>
              <a:rPr lang="cs-CZ" sz="1800" i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sied-il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au plus,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observer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Daumal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qui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ouvre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dans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intéressante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enquête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diable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rien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retiendrait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d’approuver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grande partie des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déclarations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signe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seul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ou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avec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Lecomte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si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restions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l’impression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passablement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désastreuse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faiblesse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en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circonstance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donnée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est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regrettable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d’autre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part,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Daumal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ait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évité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jusqu’ici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préciser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sa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position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personnelle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et, pour la part de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responsabilité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qu’il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prend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celle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Grand </a:t>
            </a:r>
            <a:r>
              <a:rPr lang="cs-CZ" sz="1800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Jeu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à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l’égard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du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surréalisme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On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comprend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mal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qui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tout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coup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vaut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Rimbaud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cet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excès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d’honneur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ne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vaille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pas à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Lautréamont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déification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pure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et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simple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L’incessante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contemplation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d’une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évidence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noire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gueule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absolue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sommes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d’accord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c’est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bien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cela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nous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sommes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condamnés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Pour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quelles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fins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mesquines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opposer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dès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lors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à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un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autre</a:t>
            </a:r>
            <a:r>
              <a:rPr lang="cs-CZ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i="1" dirty="0" err="1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groupe</a:t>
            </a:r>
            <a:r>
              <a:rPr lang="cs-CZ" sz="1800" i="1" dirty="0" smtClean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?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Pourquoi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sinon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vraiment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pour se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distinguer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,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faire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comme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si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l’on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n’avait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jamais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entendu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parler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de </a:t>
            </a:r>
            <a:r>
              <a:rPr lang="cs-CZ" sz="1800" b="1" i="1" dirty="0" err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Lautréamont</a:t>
            </a:r>
            <a:r>
              <a:rPr lang="cs-CZ" sz="1800" b="1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 ? </a:t>
            </a:r>
            <a:r>
              <a:rPr lang="fr-FR" sz="1800" i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»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210D73-9DE7-4FDB-B76F-BA4947A0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92" y="536793"/>
            <a:ext cx="4203916" cy="28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ablona s motivem nápadu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783_TF03460521" id="{737E95B3-9C8B-4DA7-AC97-099523ADDFDB}" vid="{8061FDF2-3F14-454A-885F-69E7EACCD66B}"/>
    </a:ext>
  </a:extLst>
</a:theme>
</file>

<file path=ppt/theme/theme2.xml><?xml version="1.0" encoding="utf-8"?>
<a:theme xmlns:a="http://schemas.openxmlformats.org/drawingml/2006/main" name="Motiv Offic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Snímky s motivem nápadu</Template>
  <TotalTime>586</TotalTime>
  <Words>1201</Words>
  <Application>Microsoft Office PowerPoint</Application>
  <PresentationFormat>Širokoúhlá obrazovka</PresentationFormat>
  <Paragraphs>303</Paragraphs>
  <Slides>29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Century Gothic</vt:lpstr>
      <vt:lpstr>Times New Roman</vt:lpstr>
      <vt:lpstr>Verdana</vt:lpstr>
      <vt:lpstr>Verdana Pro</vt:lpstr>
      <vt:lpstr>Wingdings</vt:lpstr>
      <vt:lpstr>Wingdings 2</vt:lpstr>
      <vt:lpstr>Šablona s motivem nápadu</vt:lpstr>
      <vt:lpstr>LE GRAND JEU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GRAND JEU</dc:title>
  <dc:creator>Eva Voldřichová Beránková</dc:creator>
  <cp:lastModifiedBy>Eva Voldřichová Beránková</cp:lastModifiedBy>
  <cp:revision>141</cp:revision>
  <dcterms:created xsi:type="dcterms:W3CDTF">2020-11-25T10:18:44Z</dcterms:created>
  <dcterms:modified xsi:type="dcterms:W3CDTF">2020-12-01T13:58:40Z</dcterms:modified>
</cp:coreProperties>
</file>