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4"/>
  </p:notesMasterIdLst>
  <p:sldIdLst>
    <p:sldId id="256" r:id="rId5"/>
    <p:sldId id="257" r:id="rId6"/>
    <p:sldId id="286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6" r:id="rId23"/>
    <p:sldId id="273" r:id="rId24"/>
    <p:sldId id="277" r:id="rId25"/>
    <p:sldId id="278" r:id="rId26"/>
    <p:sldId id="280" r:id="rId27"/>
    <p:sldId id="279" r:id="rId28"/>
    <p:sldId id="282" r:id="rId29"/>
    <p:sldId id="283" r:id="rId30"/>
    <p:sldId id="275" r:id="rId31"/>
    <p:sldId id="284" r:id="rId32"/>
    <p:sldId id="285" r:id="rId3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7" autoAdjust="0"/>
    <p:restoredTop sz="94717" autoAdjust="0"/>
  </p:normalViewPr>
  <p:slideViewPr>
    <p:cSldViewPr snapToGrid="0">
      <p:cViewPr varScale="1">
        <p:scale>
          <a:sx n="153" d="100"/>
          <a:sy n="153" d="100"/>
        </p:scale>
        <p:origin x="39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82F203-FB20-49C6-9EC2-B95BAFF011DC}" type="datetimeFigureOut">
              <a:rPr lang="cs-CZ" smtClean="0"/>
              <a:t>04.10.2023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2DD39-77AF-4247-8497-E6ED1B2C66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7255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12DD39-77AF-4247-8497-E6ED1B2C6623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1143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V </a:t>
            </a:r>
            <a:r>
              <a:rPr lang="cs-CZ" dirty="0"/>
              <a:t>O</a:t>
            </a:r>
            <a:r>
              <a:rPr lang="cs-CZ"/>
              <a:t>SV </a:t>
            </a:r>
            <a:r>
              <a:rPr lang="cs-CZ" dirty="0"/>
              <a:t>mluvíme o  a pracujeme v kruhovém uspořádání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12DD39-77AF-4247-8497-E6ED1B2C6623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702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6315DB-E0E0-423A-813B-78828C0CBB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7B0DBA9-863E-4537-B5CF-2809E6218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395D266-C85E-4402-BB78-5CACC0317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8DE0-137E-403F-BAC5-BA1D91CFD78A}" type="datetimeFigureOut">
              <a:rPr lang="cs-CZ" smtClean="0"/>
              <a:t>04.10.2023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E891C13-99A9-4713-A0C3-7346E0928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4E94F7-C114-4349-BF3C-49E87629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77A8-A879-414C-8A42-49ABF0B79B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8193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6EFDD8-8F80-4B6A-88F7-CDB7CF154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711539F-A261-4747-BD19-ED8410F87C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9A3B05B-E45D-43E6-89AF-7F1A329E0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8DE0-137E-403F-BAC5-BA1D91CFD78A}" type="datetimeFigureOut">
              <a:rPr lang="cs-CZ" smtClean="0"/>
              <a:t>04.10.2023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DB14452-69FE-4A91-8388-2BFB2E9DC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32D9083-CD3D-45C2-ACD1-9C97FBAD8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77A8-A879-414C-8A42-49ABF0B79B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5945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5035C3CE-BAB0-4223-BADB-85403F4E6C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4BFC713-52F9-4E27-A5EB-6D5E4C0CAF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184218C-3B4B-4E7A-BE6D-264CF6345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8DE0-137E-403F-BAC5-BA1D91CFD78A}" type="datetimeFigureOut">
              <a:rPr lang="cs-CZ" smtClean="0"/>
              <a:t>04.10.2023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6405D66-7B9A-4BBA-8219-655BCBE61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95E40D5-C79C-489A-8256-DF11C7C85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77A8-A879-414C-8A42-49ABF0B79B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8653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4E7113-5A18-4829-B74C-68D538EB9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870F4DE-C09C-4A24-9EC3-D5328472C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C519E5D-A67C-478C-B97C-5787EC000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8DE0-137E-403F-BAC5-BA1D91CFD78A}" type="datetimeFigureOut">
              <a:rPr lang="cs-CZ" smtClean="0"/>
              <a:t>04.10.2023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ECAB298-A558-4ECE-8650-040A60003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6346084-72AB-43C1-A44B-936B6A330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77A8-A879-414C-8A42-49ABF0B79B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348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9E282B-B979-4881-ADB1-22FFDA037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B45D4C6-F2F5-4E85-8FA9-68774EC85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878E51F-1545-4BBB-A124-ABE872A7B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8DE0-137E-403F-BAC5-BA1D91CFD78A}" type="datetimeFigureOut">
              <a:rPr lang="cs-CZ" smtClean="0"/>
              <a:t>04.10.2023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09E8027-F5DB-48D7-8EB9-CD59B0747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62EE585-7FFE-4B16-9EB2-D770206CA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77A8-A879-414C-8A42-49ABF0B79B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5721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C56C28-DFC6-4E5E-BA61-D8F237ED6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8F98B7B-8C99-42FB-AF22-03FD94AF07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B11F942-B290-48BA-A19A-1E4B3468CF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648FAEB-9ABC-4C2C-AF02-43DE9A1BD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8DE0-137E-403F-BAC5-BA1D91CFD78A}" type="datetimeFigureOut">
              <a:rPr lang="cs-CZ" smtClean="0"/>
              <a:t>04.10.2023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17A8D9F-6600-4236-A820-6009B8F05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477CA2B-C10B-4AA5-9198-57167608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77A8-A879-414C-8A42-49ABF0B79B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9313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75E369-2F86-4C62-A991-AABD2FBE8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528D554-DEF1-4A3D-8320-E876CA3AF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731BD94-3DDB-48B7-BF7F-26761F78AC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9D56924-C835-4303-A77B-C0C06B9CE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770A033-2252-429B-A6F4-D2A10022DA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696C3AF-BCA9-4049-8AE6-E44CCD713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8DE0-137E-403F-BAC5-BA1D91CFD78A}" type="datetimeFigureOut">
              <a:rPr lang="cs-CZ" smtClean="0"/>
              <a:t>04.10.2023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284C380-52A8-47FF-A32E-40ED66B54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EAB7BDE4-62C7-4780-80F4-C893A847C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77A8-A879-414C-8A42-49ABF0B79B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7403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295E66-EE6D-4187-9134-EC0C98A0A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16AD0C7-A9AE-4F54-842B-56B5D2395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8DE0-137E-403F-BAC5-BA1D91CFD78A}" type="datetimeFigureOut">
              <a:rPr lang="cs-CZ" smtClean="0"/>
              <a:t>04.10.2023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D474B52-1178-41B5-BDC2-DE375A292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2E0C50F-5EB0-4154-A3E2-EE45ADA65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77A8-A879-414C-8A42-49ABF0B79B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0635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5B3415E-02E5-4DF9-B4C8-798FDD680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8DE0-137E-403F-BAC5-BA1D91CFD78A}" type="datetimeFigureOut">
              <a:rPr lang="cs-CZ" smtClean="0"/>
              <a:t>04.10.2023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FCC5C06-0CF9-48CA-AD0B-C0028B541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54A9234-DAD2-42C4-861F-0A1D5EB4F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77A8-A879-414C-8A42-49ABF0B79B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1803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F49E70-BFFE-4898-B92D-94533E387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AC07BD-C40B-4217-85E2-7CC9DA972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8CC5A96-CE28-4632-80A1-DB22BD9D05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AA3DBD3-6C14-4B61-AE9F-0321EDB0E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8DE0-137E-403F-BAC5-BA1D91CFD78A}" type="datetimeFigureOut">
              <a:rPr lang="cs-CZ" smtClean="0"/>
              <a:t>04.10.2023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104FA40-1EA1-4CF4-934D-C4F3E3154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5982E9A-AFBD-46E1-9D64-84741E566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77A8-A879-414C-8A42-49ABF0B79B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4600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B9A926-253E-4724-8501-9E5FB2E30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A3D7800-BCED-4358-9FC1-CDEB7F35F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19439E7-71E2-4ADB-BB14-E3231F8ABF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B5A1046-F340-403F-8D33-C93457D40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8DE0-137E-403F-BAC5-BA1D91CFD78A}" type="datetimeFigureOut">
              <a:rPr lang="cs-CZ" smtClean="0"/>
              <a:t>04.10.2023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1A562CF-3081-4F93-B5FE-3EA7125A0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C880FBA-71C6-450C-80B2-A3FE1C4C4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77A8-A879-414C-8A42-49ABF0B79B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6902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6DBEDA8-D1DF-408D-A870-CFA4157CB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E663D36-CE38-462A-9015-D4A69BDA94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4964567-D52C-4998-ABC5-E659006816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08DE0-137E-403F-BAC5-BA1D91CFD78A}" type="datetimeFigureOut">
              <a:rPr lang="cs-CZ" smtClean="0"/>
              <a:t>04.10.2023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7B21237-178D-474C-88D4-297DED9721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4567BA6-D287-4044-A2B0-95EA2CC8D2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D77A8-A879-414C-8A42-49ABF0B79B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383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badatele.cz/cz" TargetMode="External"/><Relationship Id="rId2" Type="http://schemas.openxmlformats.org/officeDocument/2006/relationships/hyperlink" Target="https://www.clovekvtisni.cz/co-delame/vzdelavaci-program-varianty/filozofie-pro-det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h-mat.cz/principy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encedirect.com/science/journal/08830355" TargetMode="External"/><Relationship Id="rId2" Type="http://schemas.openxmlformats.org/officeDocument/2006/relationships/hyperlink" Target="http://www.sciencedirect.com/science/article/pii/S0883035507000869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archive.gymnasion.org/archive/article/filozofie-pro-deti-specificky-zpusob-vychovy-zazitke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C7A58A-A520-4D30-87D1-A9D9D81F5D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Výuková komunikace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68FEBDC-3628-41FF-9510-F206BCDB73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Přednáška </a:t>
            </a:r>
          </a:p>
          <a:p>
            <a:r>
              <a:rPr lang="cs-CZ" dirty="0"/>
              <a:t>ZS 2023/2024</a:t>
            </a:r>
          </a:p>
          <a:p>
            <a:r>
              <a:rPr lang="cs-CZ" dirty="0"/>
              <a:t>Jana Stará</a:t>
            </a:r>
          </a:p>
        </p:txBody>
      </p:sp>
    </p:spTree>
    <p:extLst>
      <p:ext uri="{BB962C8B-B14F-4D97-AF65-F5344CB8AC3E}">
        <p14:creationId xmlns:p14="http://schemas.microsoft.com/office/powerpoint/2010/main" val="759032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0D98CE-487F-4CEE-9B87-3DAE0E8E7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Přístupy aplikující zmíněnou teorii v ČR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52C2E7-CDB7-45C9-A9D5-07A129199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Dialogické vyučování (</a:t>
            </a:r>
            <a:r>
              <a:rPr lang="cs-CZ" dirty="0" err="1"/>
              <a:t>Šeďová</a:t>
            </a:r>
            <a:r>
              <a:rPr lang="cs-CZ" dirty="0"/>
              <a:t> a kol. 2016)</a:t>
            </a:r>
          </a:p>
          <a:p>
            <a:r>
              <a:rPr lang="cs-CZ" dirty="0"/>
              <a:t>Filosofie pro děti (</a:t>
            </a:r>
            <a:r>
              <a:rPr lang="cs-CZ" dirty="0" err="1"/>
              <a:t>Bauman</a:t>
            </a:r>
            <a:r>
              <a:rPr lang="cs-CZ" dirty="0"/>
              <a:t>, Cvach 2008; Macků 2010, </a:t>
            </a:r>
            <a:r>
              <a:rPr lang="cs-CZ" dirty="0">
                <a:hlinkClick r:id="rId2"/>
              </a:rPr>
              <a:t>https://www.clovekvtisni.cz/co-</a:t>
            </a:r>
            <a:r>
              <a:rPr lang="cs-CZ" dirty="0" err="1">
                <a:hlinkClick r:id="rId2"/>
              </a:rPr>
              <a:t>delame</a:t>
            </a:r>
            <a:r>
              <a:rPr lang="cs-CZ" dirty="0">
                <a:hlinkClick r:id="rId2"/>
              </a:rPr>
              <a:t>/</a:t>
            </a:r>
            <a:r>
              <a:rPr lang="cs-CZ" dirty="0" err="1">
                <a:hlinkClick r:id="rId2"/>
              </a:rPr>
              <a:t>vzdelavaci</a:t>
            </a:r>
            <a:r>
              <a:rPr lang="cs-CZ" dirty="0">
                <a:hlinkClick r:id="rId2"/>
              </a:rPr>
              <a:t>-program-varianty/filozofie-pro-</a:t>
            </a:r>
            <a:r>
              <a:rPr lang="cs-CZ" dirty="0" err="1">
                <a:hlinkClick r:id="rId2"/>
              </a:rPr>
              <a:t>deti</a:t>
            </a:r>
            <a:r>
              <a:rPr lang="cs-CZ" dirty="0"/>
              <a:t>)</a:t>
            </a:r>
          </a:p>
          <a:p>
            <a:r>
              <a:rPr lang="cs-CZ" dirty="0"/>
              <a:t>Badatelská výuka (Samková a kol. 2015; Stuchlíková 2010; </a:t>
            </a:r>
            <a:r>
              <a:rPr lang="cs-CZ" dirty="0">
                <a:hlinkClick r:id="rId3"/>
              </a:rPr>
              <a:t>http://badatele.cz/</a:t>
            </a:r>
            <a:r>
              <a:rPr lang="cs-CZ" dirty="0" err="1">
                <a:hlinkClick r:id="rId3"/>
              </a:rPr>
              <a:t>cz</a:t>
            </a:r>
            <a:r>
              <a:rPr lang="cs-CZ" dirty="0"/>
              <a:t>; aj.)</a:t>
            </a:r>
          </a:p>
          <a:p>
            <a:r>
              <a:rPr lang="cs-CZ" dirty="0"/>
              <a:t>Hejného metoda výuky matematiky (</a:t>
            </a:r>
            <a:r>
              <a:rPr lang="cs-CZ" dirty="0">
                <a:hlinkClick r:id="rId4"/>
              </a:rPr>
              <a:t>https://www.h-mat.cz/principy</a:t>
            </a:r>
            <a:r>
              <a:rPr lang="cs-CZ" dirty="0"/>
              <a:t>)</a:t>
            </a:r>
          </a:p>
          <a:p>
            <a:r>
              <a:rPr lang="cs-CZ" dirty="0"/>
              <a:t>Aj.</a:t>
            </a:r>
          </a:p>
        </p:txBody>
      </p:sp>
    </p:spTree>
    <p:extLst>
      <p:ext uri="{BB962C8B-B14F-4D97-AF65-F5344CB8AC3E}">
        <p14:creationId xmlns:p14="http://schemas.microsoft.com/office/powerpoint/2010/main" val="3156072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8E80BB-0A56-4097-83D6-678F8A74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Konceptuální tlak (up-</a:t>
            </a:r>
            <a:r>
              <a:rPr lang="cs-CZ" dirty="0" err="1"/>
              <a:t>take</a:t>
            </a:r>
            <a:r>
              <a:rPr lang="cs-CZ" dirty="0"/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9EB7C8-29F9-4307-B2F4-C24C9E378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= klíčová charakteristika efektivní výukové komunikace</a:t>
            </a:r>
          </a:p>
          <a:p>
            <a:pPr marL="0" indent="0">
              <a:buNone/>
            </a:pPr>
            <a:r>
              <a:rPr lang="cs-CZ" dirty="0"/>
              <a:t>= je dobré na promluvu žáka navázat požadavkem na vysvětlení, doplnění, podání důkazů</a:t>
            </a:r>
          </a:p>
          <a:p>
            <a:r>
              <a:rPr lang="cs-CZ" dirty="0"/>
              <a:t>Snižování konceptuálního tlaku je v negativním vztahu k výsledkům žáků (</a:t>
            </a:r>
            <a:r>
              <a:rPr lang="cs-CZ" dirty="0" err="1"/>
              <a:t>Šeďová</a:t>
            </a:r>
            <a:r>
              <a:rPr lang="cs-CZ" dirty="0"/>
              <a:t> a kol. 2019)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3053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FCB2D8-6F99-461C-A164-684248C40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Specifičnost výukové komunikace -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39514C-C88E-4C71-9155-3B848CFEB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Ve výukové komunikaci jsou promluvy žáků neustále předmětem hodnocení, byť neformálního, a žáci jsou si toho vědomi, tzn. ovlivňuje to jejich způsob komunikace</a:t>
            </a:r>
          </a:p>
          <a:p>
            <a:pPr marL="0" indent="0">
              <a:buNone/>
            </a:pPr>
            <a:r>
              <a:rPr lang="cs-CZ" b="1" i="1" dirty="0"/>
              <a:t>Ukázka přirozeného a školního kontextu komunikace, převzato z </a:t>
            </a:r>
            <a:r>
              <a:rPr lang="cs-CZ" b="1" i="1" dirty="0" err="1"/>
              <a:t>Šeďová</a:t>
            </a:r>
            <a:r>
              <a:rPr lang="cs-CZ" b="1" i="1" dirty="0"/>
              <a:t> a kol. 2019:</a:t>
            </a:r>
            <a:endParaRPr lang="cs-CZ" dirty="0"/>
          </a:p>
          <a:p>
            <a:pPr lvl="0"/>
            <a:r>
              <a:rPr lang="cs-CZ" b="1" dirty="0"/>
              <a:t>A:</a:t>
            </a:r>
            <a:r>
              <a:rPr lang="cs-CZ" dirty="0"/>
              <a:t> Kolik je hodin, Denisi?</a:t>
            </a:r>
          </a:p>
          <a:p>
            <a:pPr lvl="0"/>
            <a:r>
              <a:rPr lang="cs-CZ" b="1" dirty="0"/>
              <a:t>B:</a:t>
            </a:r>
            <a:r>
              <a:rPr lang="cs-CZ" dirty="0"/>
              <a:t> Půl třetí.</a:t>
            </a:r>
          </a:p>
          <a:p>
            <a:pPr lvl="0"/>
            <a:r>
              <a:rPr lang="cs-CZ" b="1" dirty="0"/>
              <a:t>A:</a:t>
            </a:r>
            <a:r>
              <a:rPr lang="cs-CZ" dirty="0"/>
              <a:t> Děkuji, Denisi. </a:t>
            </a:r>
          </a:p>
          <a:p>
            <a:pPr marL="0" indent="0">
              <a:buNone/>
            </a:pPr>
            <a:r>
              <a:rPr lang="cs-CZ" dirty="0"/>
              <a:t>x </a:t>
            </a:r>
          </a:p>
          <a:p>
            <a:pPr lvl="0"/>
            <a:r>
              <a:rPr lang="cs-CZ" b="1" dirty="0"/>
              <a:t>A:</a:t>
            </a:r>
            <a:r>
              <a:rPr lang="cs-CZ" dirty="0"/>
              <a:t> Kolik je hodin, Denisi?</a:t>
            </a:r>
          </a:p>
          <a:p>
            <a:pPr lvl="0"/>
            <a:r>
              <a:rPr lang="cs-CZ" b="1" dirty="0"/>
              <a:t>B:</a:t>
            </a:r>
            <a:r>
              <a:rPr lang="cs-CZ" dirty="0"/>
              <a:t> Půl třetí.</a:t>
            </a:r>
          </a:p>
          <a:p>
            <a:pPr lvl="0"/>
            <a:r>
              <a:rPr lang="cs-CZ" b="1" dirty="0"/>
              <a:t>A:</a:t>
            </a:r>
            <a:r>
              <a:rPr lang="cs-CZ" dirty="0"/>
              <a:t> Velmi dobře, Denisi. </a:t>
            </a:r>
          </a:p>
          <a:p>
            <a:endParaRPr lang="cs-CZ" dirty="0"/>
          </a:p>
          <a:p>
            <a:r>
              <a:rPr lang="cs-CZ" dirty="0"/>
              <a:t>Čím se vyznačují odpovědi žáků (a jejich přístup k odpovídání) na učitelovy otázky při tradiční výukové komunikaci ve třídě? </a:t>
            </a:r>
            <a:endParaRPr lang="cs-CZ" dirty="0">
              <a:solidFill>
                <a:schemeClr val="bg2">
                  <a:lumMod val="75000"/>
                </a:schemeClr>
              </a:solidFill>
            </a:endParaRPr>
          </a:p>
          <a:p>
            <a:endParaRPr lang="cs-CZ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219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9BD086-2CAA-49B9-B219-E9086CA55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Znevýhodnění žáci při výukové komunikaci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11E0B5-19C2-4A5A-9C00-89C645547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Výuková komunikace </a:t>
            </a:r>
            <a:r>
              <a:rPr lang="cs-CZ" dirty="0"/>
              <a:t>je svým způsobem </a:t>
            </a:r>
            <a:r>
              <a:rPr lang="cs-CZ" b="1" dirty="0"/>
              <a:t>umělá a </a:t>
            </a:r>
            <a:r>
              <a:rPr lang="cs-CZ" dirty="0"/>
              <a:t>je</a:t>
            </a:r>
            <a:r>
              <a:rPr lang="cs-CZ" b="1" dirty="0"/>
              <a:t> výrazně specifická</a:t>
            </a:r>
            <a:r>
              <a:rPr lang="cs-CZ" dirty="0"/>
              <a:t> (učitelé kladou otázky, na které znají odpovědi; na žáky je kladen požadavek, aby hovořili spisovně, jen tehdy, pokud jsou tázáni; učitelé vyžadují relevantnost promluvy ve vztahu k danému tématu; žákovské repliky mají být </a:t>
            </a:r>
            <a:r>
              <a:rPr lang="cs-CZ" dirty="0" err="1"/>
              <a:t>dekontextualizované</a:t>
            </a:r>
            <a:r>
              <a:rPr lang="cs-CZ" dirty="0"/>
              <a:t>; je vyžadována  specifická slovní zásoba; žákovské promluvy mají být konzistentní, zhuštěné, správně načasované)</a:t>
            </a:r>
          </a:p>
          <a:p>
            <a:r>
              <a:rPr lang="cs-CZ" b="1" dirty="0"/>
              <a:t>Osvojení </a:t>
            </a:r>
            <a:r>
              <a:rPr lang="cs-CZ" dirty="0"/>
              <a:t>si specifického školního jazyka a schopnost jeho uplatnění ze strany žáků </a:t>
            </a:r>
            <a:r>
              <a:rPr lang="cs-CZ" b="1" dirty="0"/>
              <a:t>se promítá do </a:t>
            </a:r>
            <a:r>
              <a:rPr lang="cs-CZ" dirty="0"/>
              <a:t>jejich </a:t>
            </a:r>
            <a:r>
              <a:rPr lang="cs-CZ" b="1" dirty="0"/>
              <a:t>školní úspěšnosti</a:t>
            </a:r>
          </a:p>
          <a:p>
            <a:r>
              <a:rPr lang="cs-CZ" b="1" dirty="0"/>
              <a:t>Někteří žáci jsou proto více než druzí předurčeni k neúspěchu! Kteří?</a:t>
            </a:r>
            <a:endParaRPr lang="cs-CZ" dirty="0">
              <a:solidFill>
                <a:schemeClr val="bg2">
                  <a:lumMod val="75000"/>
                </a:schemeClr>
              </a:solidFill>
              <a:highlight>
                <a:srgbClr val="00FFFF"/>
              </a:highlight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8007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E392DC-B17F-498B-AF9C-3C6341D47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Komunikace neverbální – členění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B8992B3-60B7-49DF-A608-3DCDE93ED4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1. Dle prostředků, jímž je komunikační zpráva zprostředkována:  mimika, gestika, proxemika, </a:t>
            </a:r>
            <a:r>
              <a:rPr lang="cs-CZ" dirty="0" err="1"/>
              <a:t>posturika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2. Dle funkcí, které jednotlivá sdělení plní: </a:t>
            </a:r>
            <a:r>
              <a:rPr lang="cs-CZ" b="1" dirty="0"/>
              <a:t>gesta</a:t>
            </a:r>
            <a:r>
              <a:rPr lang="cs-CZ" dirty="0"/>
              <a:t> vyjadřují určité sdělení (např. zdvihnutý ukazováček sděluje: „Dávejte pozor!“), </a:t>
            </a:r>
            <a:r>
              <a:rPr lang="cs-CZ" b="1" dirty="0"/>
              <a:t>ilustrátory </a:t>
            </a:r>
            <a:r>
              <a:rPr lang="cs-CZ" dirty="0"/>
              <a:t>ilustrují něco, co sdělujeme verbálně (např. tlesknutí při slovní instrukci zdůrazňuje, že si žáci mají zavřít učebnici), </a:t>
            </a:r>
            <a:r>
              <a:rPr lang="cs-CZ" b="1" dirty="0"/>
              <a:t>regulátory</a:t>
            </a:r>
            <a:r>
              <a:rPr lang="cs-CZ" dirty="0"/>
              <a:t> usměrňují a kontrolují komunikační proces (např. přiblížením se k žákovi, který vyrušuje, mu dává učitel najevo, aby své chování změnil), </a:t>
            </a:r>
            <a:r>
              <a:rPr lang="cs-CZ" b="1" dirty="0"/>
              <a:t>afektivní projevy</a:t>
            </a:r>
            <a:r>
              <a:rPr lang="cs-CZ" dirty="0"/>
              <a:t> slouží k vyjádření emocí (úsměv znamená např. spokojenost s žákovou prací), </a:t>
            </a:r>
            <a:r>
              <a:rPr lang="cs-CZ" b="1" dirty="0"/>
              <a:t>adaptéry</a:t>
            </a:r>
            <a:r>
              <a:rPr lang="cs-CZ" dirty="0"/>
              <a:t> uspokojují toho, kdo je používá (např. cvakání popisky může dotyčného uklidňovat) </a:t>
            </a:r>
          </a:p>
          <a:p>
            <a:pPr marL="0" indent="0">
              <a:buNone/>
            </a:pPr>
            <a:r>
              <a:rPr lang="cs-CZ" dirty="0"/>
              <a:t>Neverbální komunikace učitelů přispívá k lepším výsledkům v učení žáků (</a:t>
            </a:r>
            <a:r>
              <a:rPr lang="cs-CZ" dirty="0" err="1"/>
              <a:t>Šeďová</a:t>
            </a:r>
            <a:r>
              <a:rPr lang="cs-CZ" dirty="0"/>
              <a:t> a kol. 2019, s. 31 – 32). </a:t>
            </a:r>
            <a:endParaRPr lang="cs-CZ" dirty="0">
              <a:solidFill>
                <a:schemeClr val="bg2">
                  <a:lumMod val="75000"/>
                </a:schemeClr>
              </a:solidFill>
              <a:highlight>
                <a:srgbClr val="00FFFF"/>
              </a:highlight>
            </a:endParaRPr>
          </a:p>
          <a:p>
            <a:pPr marL="0" indent="0">
              <a:buNone/>
            </a:pPr>
            <a:endParaRPr lang="cs-CZ" dirty="0">
              <a:solidFill>
                <a:schemeClr val="bg2">
                  <a:lumMod val="75000"/>
                </a:schemeClr>
              </a:solidFill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2464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2F5BA3-F6C0-433E-B6A9-1F59BCC40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269587"/>
          </a:xfrm>
        </p:spPr>
        <p:txBody>
          <a:bodyPr/>
          <a:lstStyle/>
          <a:p>
            <a:r>
              <a:rPr lang="cs-CZ" dirty="0"/>
              <a:t>Prostorové uspořádání třídy (zdroj: Bradová 2011, dle </a:t>
            </a:r>
            <a:r>
              <a:rPr lang="cs-CZ" dirty="0" err="1"/>
              <a:t>Šeďová</a:t>
            </a:r>
            <a:r>
              <a:rPr lang="cs-CZ" dirty="0"/>
              <a:t> a kol. 2019, s. 34)</a:t>
            </a:r>
            <a:br>
              <a:rPr lang="cs-CZ" dirty="0"/>
            </a:br>
            <a:r>
              <a:rPr lang="cs-CZ" dirty="0"/>
              <a:t>Sálové / Uspořádání do U/ Modulové (hnízda)</a:t>
            </a:r>
          </a:p>
        </p:txBody>
      </p:sp>
      <p:pic>
        <p:nvPicPr>
          <p:cNvPr id="9" name="Zástupný obsah 8">
            <a:extLst>
              <a:ext uri="{FF2B5EF4-FFF2-40B4-BE49-F238E27FC236}">
                <a16:creationId xmlns:a16="http://schemas.microsoft.com/office/drawing/2014/main" id="{613BA590-D215-444E-B6FE-6C07FE97CB02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681" y="2766446"/>
            <a:ext cx="7780150" cy="26922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57107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C875DA-B800-48AA-8CB6-7E374382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Výhody a nevýhody různých typů uspořádání učebny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A5F834-95B0-490C-BAC5-D14E302C6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diskuse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77964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2C0682-6513-4F26-B06E-44A8830B5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Akční zóna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8B0B77-0A21-4126-8454-C1871C1E8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Učitel nekomunikuje se všemi žáky stejnou měrou</a:t>
            </a:r>
          </a:p>
          <a:p>
            <a:r>
              <a:rPr lang="cs-CZ" dirty="0"/>
              <a:t>Disproporce je zčásti daná rozmístěním žáků. </a:t>
            </a:r>
            <a:r>
              <a:rPr lang="cs-CZ" dirty="0">
                <a:highlight>
                  <a:srgbClr val="00FF00"/>
                </a:highlight>
              </a:rPr>
              <a:t> </a:t>
            </a:r>
          </a:p>
          <a:p>
            <a:r>
              <a:rPr lang="cs-CZ" dirty="0"/>
              <a:t>Akční zóna dle </a:t>
            </a:r>
            <a:r>
              <a:rPr lang="cs-CZ" dirty="0" err="1"/>
              <a:t>Addams</a:t>
            </a:r>
            <a:r>
              <a:rPr lang="cs-CZ" dirty="0"/>
              <a:t> a </a:t>
            </a:r>
            <a:r>
              <a:rPr lang="cs-CZ" dirty="0" err="1"/>
              <a:t>Biddle</a:t>
            </a:r>
            <a:r>
              <a:rPr lang="cs-CZ" dirty="0"/>
              <a:t> (1970, dle </a:t>
            </a:r>
            <a:r>
              <a:rPr lang="cs-CZ" dirty="0" err="1"/>
              <a:t>Šeďová</a:t>
            </a:r>
            <a:r>
              <a:rPr lang="cs-CZ" dirty="0"/>
              <a:t> a kol. 2019)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Obsah obrázku elektronika, klávesnice&#10;&#10;Popis byl vytvořen automaticky">
            <a:extLst>
              <a:ext uri="{FF2B5EF4-FFF2-40B4-BE49-F238E27FC236}">
                <a16:creationId xmlns:a16="http://schemas.microsoft.com/office/drawing/2014/main" id="{CDAF456A-52B0-4C9A-ACC4-E436AE17F1D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21"/>
          <a:stretch>
            <a:fillRect/>
          </a:stretch>
        </p:blipFill>
        <p:spPr bwMode="auto">
          <a:xfrm>
            <a:off x="3587858" y="3502616"/>
            <a:ext cx="3045417" cy="28092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4587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6681B5-63DA-4D11-B2FE-1B25B8DE1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Otázky učitele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61AF4-2959-4917-BD3E-ED1192A40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Jsou hlavním nástrojem výukové komunikace iniciované učitelem</a:t>
            </a:r>
          </a:p>
          <a:p>
            <a:r>
              <a:rPr lang="cs-CZ" b="1" dirty="0"/>
              <a:t>Otevřené </a:t>
            </a:r>
            <a:r>
              <a:rPr lang="cs-CZ" dirty="0"/>
              <a:t>(neexistuje předem daná jedna správná odpověď) a </a:t>
            </a:r>
            <a:r>
              <a:rPr lang="cs-CZ" b="1" dirty="0"/>
              <a:t>uzavřené</a:t>
            </a:r>
            <a:r>
              <a:rPr lang="cs-CZ" dirty="0"/>
              <a:t> (existuje jen jedna správná odpověď)</a:t>
            </a:r>
          </a:p>
          <a:p>
            <a:r>
              <a:rPr lang="cs-CZ" b="1" dirty="0"/>
              <a:t>Nižší </a:t>
            </a:r>
            <a:r>
              <a:rPr lang="cs-CZ" dirty="0"/>
              <a:t>(slouží k ověření zapamatovaného, případně ověřují porozumění nebo vyžadují jednoduchou aplikaci naučeného) a </a:t>
            </a:r>
            <a:r>
              <a:rPr lang="cs-CZ" b="1" dirty="0"/>
              <a:t>vyšší</a:t>
            </a:r>
            <a:r>
              <a:rPr lang="cs-CZ" dirty="0"/>
              <a:t> (vyžadují analýzu, hodnocení nebo syntézu naučeného) </a:t>
            </a:r>
            <a:r>
              <a:rPr lang="cs-CZ" b="1" dirty="0"/>
              <a:t>kognitivní náročnosti</a:t>
            </a:r>
          </a:p>
        </p:txBody>
      </p:sp>
    </p:spTree>
    <p:extLst>
      <p:ext uri="{BB962C8B-B14F-4D97-AF65-F5344CB8AC3E}">
        <p14:creationId xmlns:p14="http://schemas.microsoft.com/office/powerpoint/2010/main" val="21707046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34F171-6A05-4EFA-9443-6BD9F9016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85844"/>
          </a:xfrm>
        </p:spPr>
        <p:txBody>
          <a:bodyPr>
            <a:normAutofit/>
          </a:bodyPr>
          <a:lstStyle/>
          <a:p>
            <a:r>
              <a:rPr lang="cs-CZ" sz="4000" b="1" dirty="0"/>
              <a:t>Procvičení</a:t>
            </a:r>
            <a:br>
              <a:rPr lang="cs-CZ" sz="4000" dirty="0"/>
            </a:br>
            <a:r>
              <a:rPr lang="cs-CZ" sz="4000" dirty="0"/>
              <a:t>- </a:t>
            </a:r>
            <a:r>
              <a:rPr lang="cs-CZ" dirty="0"/>
              <a:t>Jde o otázky otevřené, uzavřené, nižší, vyšší kognitivní náročnosti? </a:t>
            </a:r>
            <a:br>
              <a:rPr lang="cs-CZ" dirty="0"/>
            </a:br>
            <a:r>
              <a:rPr lang="cs-CZ" dirty="0"/>
              <a:t>- Jaký je jejich smysl?</a:t>
            </a:r>
          </a:p>
        </p:txBody>
      </p:sp>
    </p:spTree>
    <p:extLst>
      <p:ext uri="{BB962C8B-B14F-4D97-AF65-F5344CB8AC3E}">
        <p14:creationId xmlns:p14="http://schemas.microsoft.com/office/powerpoint/2010/main" val="3644923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146616-311E-4168-B953-04D52D2D9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/>
              <a:t>Výuková komunikace</a:t>
            </a:r>
            <a:br>
              <a:rPr lang="cs-CZ" b="1" dirty="0"/>
            </a:br>
            <a:r>
              <a:rPr lang="cs-CZ" b="1" dirty="0"/>
              <a:t>- vymezení státnicové otázky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0020F7-53D9-4FB8-B7E2-15EA75CC0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fontAlgn="base"/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sz="7200" b="1" u="sng" dirty="0"/>
              <a:t>Klíčová slova a teze</a:t>
            </a:r>
            <a:r>
              <a:rPr lang="cs-CZ" sz="7400" u="sng" dirty="0"/>
              <a:t>:</a:t>
            </a:r>
            <a:r>
              <a:rPr lang="cs-CZ" sz="7400" dirty="0"/>
              <a:t> vztah mezi komunikací a učením, autoritativní a dialogický diskurz, přístupy</a:t>
            </a:r>
          </a:p>
          <a:p>
            <a:pPr marL="0" indent="0">
              <a:buNone/>
            </a:pPr>
            <a:r>
              <a:rPr lang="cs-CZ" sz="7400" dirty="0"/>
              <a:t>aplikující efektivní výukovou komunikaci, význam konceptuálního tlaku při učení, učitelovy otázky ve</a:t>
            </a:r>
          </a:p>
          <a:p>
            <a:pPr marL="0" indent="0">
              <a:buNone/>
            </a:pPr>
            <a:r>
              <a:rPr lang="cs-CZ" sz="7400" dirty="0"/>
              <a:t>výuce, řízení komunikace učitelem, participace žáků na výukové komunikaci, verbální komunikace;</a:t>
            </a:r>
          </a:p>
          <a:p>
            <a:pPr marL="0" indent="0">
              <a:buNone/>
            </a:pPr>
            <a:r>
              <a:rPr lang="cs-CZ" sz="7400" dirty="0"/>
              <a:t>neverbální komunikace; komunikační síť ve třídě; popisný, posuzující jazyk; chyba při učení; interakce</a:t>
            </a:r>
          </a:p>
          <a:p>
            <a:pPr marL="0" indent="0">
              <a:buNone/>
            </a:pPr>
            <a:r>
              <a:rPr lang="cs-CZ" sz="7400" dirty="0"/>
              <a:t>s žáky; vztahové a věcné signály v komunikaci; respektující komunikace; komunikace v konfliktu,</a:t>
            </a:r>
          </a:p>
          <a:p>
            <a:pPr marL="0" indent="0">
              <a:buNone/>
            </a:pPr>
            <a:r>
              <a:rPr lang="cs-CZ" sz="7400" dirty="0"/>
              <a:t>význam </a:t>
            </a:r>
            <a:r>
              <a:rPr lang="cs-CZ" sz="7400" dirty="0" err="1"/>
              <a:t>Vygotského</a:t>
            </a:r>
            <a:r>
              <a:rPr lang="cs-CZ" sz="7400" dirty="0"/>
              <a:t> teorie pro učení, význam </a:t>
            </a:r>
            <a:r>
              <a:rPr lang="cs-CZ" sz="7400" dirty="0" err="1"/>
              <a:t>Brunerovy</a:t>
            </a:r>
            <a:r>
              <a:rPr lang="cs-CZ" sz="7400" dirty="0"/>
              <a:t> koncepce lešení pro učení</a:t>
            </a:r>
          </a:p>
          <a:p>
            <a:pPr marL="0" indent="0">
              <a:buNone/>
            </a:pPr>
            <a:endParaRPr lang="cs-CZ" sz="7200" b="1" u="sng" dirty="0"/>
          </a:p>
          <a:p>
            <a:pPr marL="0" indent="0">
              <a:buNone/>
            </a:pPr>
            <a:r>
              <a:rPr lang="cs-CZ" sz="7200" b="1" u="sng" dirty="0"/>
              <a:t>Orientační seznam literatury a dalších zdrojů:</a:t>
            </a:r>
            <a:endParaRPr lang="cs-CZ" sz="7200" u="sng" dirty="0"/>
          </a:p>
          <a:p>
            <a:pPr marL="0" indent="0">
              <a:buNone/>
            </a:pPr>
            <a:r>
              <a:rPr lang="cs-CZ" b="1" dirty="0"/>
              <a:t>ŠEĎOVÁ, K., ŠALAMOUNOVÁ, Z., ŠVAŘÍČEK, R., SEDLÁČEK, M., MAJCÍK, M. a NAVRÁTILOVÁ, J. (2019). Výuková komunikace. Brno: </a:t>
            </a:r>
            <a:r>
              <a:rPr lang="cs-CZ" b="1" dirty="0" err="1"/>
              <a:t>Muni</a:t>
            </a:r>
            <a:r>
              <a:rPr lang="cs-CZ" b="1" dirty="0"/>
              <a:t> </a:t>
            </a:r>
            <a:r>
              <a:rPr lang="cs-CZ" b="1" dirty="0" err="1"/>
              <a:t>press</a:t>
            </a:r>
            <a:r>
              <a:rPr lang="cs-CZ" b="1" dirty="0"/>
              <a:t>.</a:t>
            </a:r>
          </a:p>
          <a:p>
            <a:pPr marL="0" indent="0">
              <a:buNone/>
            </a:pPr>
            <a:r>
              <a:rPr lang="cs-CZ" dirty="0"/>
              <a:t>DEVITO, J. A. (2008). Základy mezilidské komunikace. Praha: </a:t>
            </a:r>
            <a:r>
              <a:rPr lang="cs-CZ" dirty="0" err="1"/>
              <a:t>Grada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KOPŘIVA, P. (2008). Respektovat a být respektován. Kroměříž: Spirála.</a:t>
            </a:r>
          </a:p>
          <a:p>
            <a:pPr marL="0" indent="0">
              <a:buNone/>
            </a:pPr>
            <a:r>
              <a:rPr lang="cs-CZ" dirty="0"/>
              <a:t>KŘIVOHLAVÝ, J. a MAREŠ, J. (1995). Komunikace ve škole. Brno: Masarykova univerzita.</a:t>
            </a:r>
          </a:p>
          <a:p>
            <a:pPr marL="0" indent="0">
              <a:buNone/>
            </a:pPr>
            <a:r>
              <a:rPr lang="cs-CZ" dirty="0"/>
              <a:t>ROSENBERG, M. (2016). Nenásilná komunikace. Praha: Portál.</a:t>
            </a:r>
          </a:p>
        </p:txBody>
      </p:sp>
    </p:spTree>
    <p:extLst>
      <p:ext uri="{BB962C8B-B14F-4D97-AF65-F5344CB8AC3E}">
        <p14:creationId xmlns:p14="http://schemas.microsoft.com/office/powerpoint/2010/main" val="37459741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EAC5CB-8B6F-4F0F-B44B-3C49C40422C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825625"/>
            <a:ext cx="10515600" cy="4351338"/>
          </a:xfrm>
        </p:spPr>
        <p:txBody>
          <a:bodyPr>
            <a:normAutofit/>
          </a:bodyPr>
          <a:lstStyle/>
          <a:p>
            <a:pPr lvl="0"/>
            <a:r>
              <a:rPr lang="cs-CZ" b="1" dirty="0"/>
              <a:t>Učitelka:</a:t>
            </a:r>
            <a:r>
              <a:rPr lang="cs-CZ" dirty="0"/>
              <a:t> O něco později než baroko tento styl přišel do interiéru, nazývá se?</a:t>
            </a:r>
          </a:p>
          <a:p>
            <a:pPr lvl="0"/>
            <a:r>
              <a:rPr lang="cs-CZ" b="1" dirty="0"/>
              <a:t>Karel:</a:t>
            </a:r>
            <a:r>
              <a:rPr lang="cs-CZ" dirty="0"/>
              <a:t> Rokoko.</a:t>
            </a:r>
          </a:p>
          <a:p>
            <a:pPr lvl="0"/>
            <a:r>
              <a:rPr lang="cs-CZ" b="1" dirty="0"/>
              <a:t>Učitelka:</a:t>
            </a:r>
            <a:r>
              <a:rPr lang="cs-CZ" dirty="0"/>
              <a:t> </a:t>
            </a:r>
            <a:r>
              <a:rPr lang="cs-CZ" i="1" dirty="0"/>
              <a:t>((pokyvuje souhlasně hlavou))</a:t>
            </a:r>
            <a:r>
              <a:rPr lang="cs-CZ" dirty="0"/>
              <a:t> Rokoko a týká se spíš …</a:t>
            </a:r>
          </a:p>
          <a:p>
            <a:pPr lvl="0"/>
            <a:r>
              <a:rPr lang="cs-CZ" b="1" dirty="0"/>
              <a:t>Petra:</a:t>
            </a:r>
            <a:r>
              <a:rPr lang="cs-CZ" dirty="0"/>
              <a:t> Interiérů.</a:t>
            </a:r>
          </a:p>
          <a:p>
            <a:pPr lvl="0"/>
            <a:r>
              <a:rPr lang="cs-CZ" b="1" dirty="0"/>
              <a:t>Učitelka:</a:t>
            </a:r>
            <a:r>
              <a:rPr lang="cs-CZ" dirty="0"/>
              <a:t> Ano, interiérů, zařízení zámků. Jaká barva tam převládá? </a:t>
            </a:r>
          </a:p>
          <a:p>
            <a:pPr lvl="0"/>
            <a:r>
              <a:rPr lang="cs-CZ" b="1" dirty="0"/>
              <a:t>Petra:</a:t>
            </a:r>
            <a:r>
              <a:rPr lang="cs-CZ" dirty="0"/>
              <a:t> Bílá, zlatá.</a:t>
            </a:r>
          </a:p>
          <a:p>
            <a:pPr lvl="0"/>
            <a:r>
              <a:rPr lang="cs-CZ" b="1" dirty="0"/>
              <a:t>Učitelka:</a:t>
            </a:r>
            <a:r>
              <a:rPr lang="cs-CZ" dirty="0"/>
              <a:t> Ano, bílá a zlatá. (převzato z </a:t>
            </a:r>
            <a:r>
              <a:rPr lang="cs-CZ" dirty="0" err="1"/>
              <a:t>Šeďová</a:t>
            </a:r>
            <a:r>
              <a:rPr lang="cs-CZ" dirty="0"/>
              <a:t> a kol. 2019)</a:t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8722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5ECE3B-138B-42A5-B307-FE7D536A0D3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Učitelka: Která věta v textu dokládá, že </a:t>
            </a:r>
            <a:r>
              <a:rPr lang="cs-CZ" dirty="0" err="1"/>
              <a:t>Ijáček</a:t>
            </a:r>
            <a:r>
              <a:rPr lang="cs-CZ" dirty="0"/>
              <a:t> je pesimista?</a:t>
            </a:r>
          </a:p>
          <a:p>
            <a:pPr marL="0" indent="0">
              <a:buNone/>
            </a:pPr>
            <a:r>
              <a:rPr lang="cs-CZ" dirty="0"/>
              <a:t>Eva: „Nedivil bych se, kdyby zítra pořádně fučelo. Jistě bude vichřice a boží dopuštění. Že je dnes hezky, to ještě nic neznamená.“</a:t>
            </a:r>
          </a:p>
          <a:p>
            <a:pPr marL="0" indent="0">
              <a:buNone/>
            </a:pPr>
            <a:r>
              <a:rPr lang="cs-CZ" dirty="0"/>
              <a:t>Učitelka: Ano, výborně.</a:t>
            </a:r>
          </a:p>
          <a:p>
            <a:pPr marL="0" indent="0">
              <a:buNone/>
            </a:pPr>
            <a:r>
              <a:rPr lang="cs-CZ" dirty="0"/>
              <a:t>(z archivu pozorovacích archů JS)</a:t>
            </a:r>
          </a:p>
        </p:txBody>
      </p:sp>
    </p:spTree>
    <p:extLst>
      <p:ext uri="{BB962C8B-B14F-4D97-AF65-F5344CB8AC3E}">
        <p14:creationId xmlns:p14="http://schemas.microsoft.com/office/powerpoint/2010/main" val="19541547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BCAC65-B204-4CDD-A887-66F639F20C2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Učitelka: Proč si myslíte, že svoboda je pro lidi důležitá?</a:t>
            </a:r>
          </a:p>
          <a:p>
            <a:pPr marL="0" indent="0">
              <a:buNone/>
            </a:pPr>
            <a:r>
              <a:rPr lang="cs-CZ" dirty="0"/>
              <a:t>Tara: Protože chtějí jezdit tam, kam chtějí.</a:t>
            </a:r>
          </a:p>
          <a:p>
            <a:pPr marL="0" indent="0">
              <a:buNone/>
            </a:pPr>
            <a:r>
              <a:rPr lang="cs-CZ" dirty="0"/>
              <a:t>Martin: Protože nechtějí, aby jim někdo diktoval, jak mají chodit oblečení.</a:t>
            </a:r>
          </a:p>
          <a:p>
            <a:pPr marL="0" indent="0">
              <a:buNone/>
            </a:pPr>
            <a:r>
              <a:rPr lang="cs-CZ" dirty="0"/>
              <a:t>Iva: Protože to muselo být hrozné, když se báli něco říct, že je zavřou…</a:t>
            </a:r>
          </a:p>
          <a:p>
            <a:pPr marL="0" indent="0">
              <a:buNone/>
            </a:pPr>
            <a:r>
              <a:rPr lang="cs-CZ" dirty="0"/>
              <a:t>(z archivu pozorovacích archů JS)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07898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1C6BFE-0B57-423F-99DF-554815CC1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Popisný a hodnotící jazyk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61EEFB0-34DD-419C-8228-BB09312F8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Popisný</a:t>
            </a:r>
            <a:r>
              <a:rPr lang="cs-CZ" dirty="0"/>
              <a:t>m jazykem se vyjadřujeme k žákovu výkonu, práci, úspěchu. Nehodnotíme osobu žáka (</a:t>
            </a:r>
            <a:r>
              <a:rPr lang="cs-CZ" i="1" dirty="0"/>
              <a:t>Dodržel jsi zadání. Dokázal jsi uvést dva dobré argumenty, což bylo hodně těžké. Udělal jsi několik pravopisných chyb. </a:t>
            </a:r>
            <a:r>
              <a:rPr lang="cs-CZ" dirty="0"/>
              <a:t>)</a:t>
            </a:r>
          </a:p>
          <a:p>
            <a:r>
              <a:rPr lang="cs-CZ" b="1" dirty="0"/>
              <a:t>Posuzovací</a:t>
            </a:r>
            <a:r>
              <a:rPr lang="cs-CZ" dirty="0"/>
              <a:t> jazyk hodnotí osobu žáka (</a:t>
            </a:r>
            <a:r>
              <a:rPr lang="cs-CZ" i="1" dirty="0"/>
              <a:t>Jsi rozený spisovatel. Ten pravopis se nikdy nenaučíš.</a:t>
            </a:r>
            <a:r>
              <a:rPr lang="cs-CZ" dirty="0"/>
              <a:t>)</a:t>
            </a:r>
          </a:p>
          <a:p>
            <a:r>
              <a:rPr lang="cs-CZ" dirty="0"/>
              <a:t>Co způsobuje používání popisného a posuzujícího jazyka?</a:t>
            </a:r>
          </a:p>
          <a:p>
            <a:r>
              <a:rPr lang="cs-CZ" dirty="0"/>
              <a:t>„</a:t>
            </a:r>
            <a:r>
              <a:rPr lang="cs-CZ" dirty="0" err="1"/>
              <a:t>Sebesplňující</a:t>
            </a:r>
            <a:r>
              <a:rPr lang="cs-CZ" dirty="0"/>
              <a:t> proroctví“: </a:t>
            </a:r>
            <a:r>
              <a:rPr lang="cs-CZ" b="1" dirty="0"/>
              <a:t>Pygmalion efekt </a:t>
            </a:r>
            <a:r>
              <a:rPr lang="cs-CZ" dirty="0"/>
              <a:t>– pozitivní nálepkování x </a:t>
            </a:r>
            <a:r>
              <a:rPr lang="cs-CZ" b="1" dirty="0"/>
              <a:t>Golem efekt </a:t>
            </a:r>
            <a:r>
              <a:rPr lang="cs-CZ" dirty="0"/>
              <a:t>- negativní nálepkování</a:t>
            </a:r>
          </a:p>
          <a:p>
            <a:pPr marL="0" indent="0">
              <a:buNone/>
            </a:pPr>
            <a:endParaRPr lang="cs-CZ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44003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DC453D-AF48-4B3B-9739-F8668B9AE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Zpětná vazba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CAF990-E9F9-4BE2-9D83-15F8400DD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Sumativní</a:t>
            </a:r>
            <a:r>
              <a:rPr lang="cs-CZ" dirty="0"/>
              <a:t> (sděluje stav výsledků žákova učení)</a:t>
            </a:r>
          </a:p>
          <a:p>
            <a:r>
              <a:rPr lang="cs-CZ" dirty="0"/>
              <a:t>Formativní (cílem je podpořit žákovo další učení, aby dosáhl ještě lepších výsledků)</a:t>
            </a:r>
          </a:p>
          <a:p>
            <a:pPr marL="0" indent="0">
              <a:buNone/>
            </a:pPr>
            <a:endParaRPr lang="cs-CZ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2703448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29BB54-6B76-43AC-BDDC-DCE972788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Participace žáků na výukové komunikaci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EA10FB-4B46-4C16-B5EE-8EA89764C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arenBoth"/>
            </a:pPr>
            <a:r>
              <a:rPr lang="cs-CZ" b="1" dirty="0"/>
              <a:t>Vokální participanti:</a:t>
            </a:r>
            <a:r>
              <a:rPr lang="cs-CZ" dirty="0"/>
              <a:t> Vysoká míra participace. Hojně odpovídají na otázky učitele a často sami promlouvají bez vyzvání. Obracejí se na učitele i na spolužáky. (Výzkumy ukázaly, že k VP se učitelé chovají partnersky, ponechávají jim autonomii a možnost spolurozhodovat.)</a:t>
            </a:r>
          </a:p>
          <a:p>
            <a:pPr marL="514350" indent="-514350">
              <a:buAutoNum type="arabicParenBoth"/>
            </a:pPr>
            <a:r>
              <a:rPr lang="cs-CZ" b="1" dirty="0"/>
              <a:t>Responsivní participanti</a:t>
            </a:r>
            <a:r>
              <a:rPr lang="cs-CZ" dirty="0"/>
              <a:t>: Střední míra participace. Orientují se na interakce s učitelem, odpovídají na jeho otázky. (Výzkumy ukázaly, že učitelé jim poskytují zpětnou vazbu a lešení s cílem podpořit jejich promluvy.) </a:t>
            </a:r>
          </a:p>
          <a:p>
            <a:pPr marL="514350" indent="-514350">
              <a:buAutoNum type="arabicParenBoth"/>
            </a:pPr>
            <a:r>
              <a:rPr lang="cs-CZ" b="1" dirty="0"/>
              <a:t>Bilaterální participanti: </a:t>
            </a:r>
            <a:r>
              <a:rPr lang="cs-CZ" dirty="0"/>
              <a:t>Charakteristická je pro ně střední míra participace. Odpovídají na dotazy i sami iniciují komunikaci, orientují se na učitele i na spolužáky. (Učitelé jim poskytují převážně sociální podporu. Snaží se jim dát prostor pro jejich promluvy.)</a:t>
            </a:r>
          </a:p>
          <a:p>
            <a:pPr marL="514350" indent="-514350">
              <a:buAutoNum type="arabicParenBoth"/>
            </a:pPr>
            <a:r>
              <a:rPr lang="cs-CZ" b="1" dirty="0"/>
              <a:t>Tišší participanti: </a:t>
            </a:r>
            <a:r>
              <a:rPr lang="cs-CZ" dirty="0"/>
              <a:t>Charakteristická je pro ně nízká míra participace. Pokud se zapojí, tak výhradně odpovídají na otázky učitele. (Učitelé je silně povzbuzují, aby se zapojili do komunikace, kladou jim otázky, avšak zřídka s nimi setrvají v delším rozhovoru.) (</a:t>
            </a:r>
            <a:r>
              <a:rPr lang="cs-CZ" dirty="0" err="1"/>
              <a:t>Kovalainen</a:t>
            </a:r>
            <a:r>
              <a:rPr lang="cs-CZ" dirty="0"/>
              <a:t> a </a:t>
            </a:r>
            <a:r>
              <a:rPr lang="cs-CZ" dirty="0" err="1"/>
              <a:t>Kumpulainen</a:t>
            </a:r>
            <a:r>
              <a:rPr lang="cs-CZ" dirty="0"/>
              <a:t> 2007)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02704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D9CEB7-0570-4BB5-8CAB-4458AFBAF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Produktivní a neproduktivní participace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A98941-325F-4BBA-AD9D-474C40129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Produktivní – žák vyjadřuje své myšlenky, které zdůvodňuje</a:t>
            </a:r>
          </a:p>
          <a:p>
            <a:r>
              <a:rPr lang="cs-CZ" dirty="0"/>
              <a:t>Neproduktivní – žák tvoří krátké rutinní promluvy, které nevyžadují produktivní žákovskou aktivizaci (při určitém vedení výuky učitelem je produktivní participace žáků nemožná)</a:t>
            </a:r>
          </a:p>
        </p:txBody>
      </p:sp>
    </p:spTree>
    <p:extLst>
      <p:ext uri="{BB962C8B-B14F-4D97-AF65-F5344CB8AC3E}">
        <p14:creationId xmlns:p14="http://schemas.microsoft.com/office/powerpoint/2010/main" val="463290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FBBCFD-F1DD-4B05-B2E7-C6F775FE1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Prediktory žákovské participace (Dle </a:t>
            </a:r>
            <a:r>
              <a:rPr lang="cs-CZ" dirty="0" err="1"/>
              <a:t>Šeďové</a:t>
            </a:r>
            <a:r>
              <a:rPr lang="cs-CZ" dirty="0"/>
              <a:t>, 2019., s. 67)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FD1458-584C-47B0-BEFB-E9A6FB63B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Školní úspěšnost (úspěšní více)</a:t>
            </a:r>
          </a:p>
          <a:p>
            <a:r>
              <a:rPr lang="cs-CZ" dirty="0"/>
              <a:t>Socioekonomický status žáka (s vyšším statusem více)</a:t>
            </a:r>
          </a:p>
          <a:p>
            <a:r>
              <a:rPr lang="cs-CZ" dirty="0"/>
              <a:t>Psychologické vlastnosti (více extroverti, žáci emocionálně stabilní, otevření novým zkušenostem)</a:t>
            </a:r>
          </a:p>
          <a:p>
            <a:r>
              <a:rPr lang="cs-CZ" dirty="0"/>
              <a:t>Postavení žáka v kolektivu (více ti, kteří jsou vnímáni jako vlivní; oblíbení hovoří méně, méně ti orientovaní na vztahy se spolužáky (Šalamounová, Fučík 2019; Sedláček, </a:t>
            </a:r>
            <a:r>
              <a:rPr lang="cs-CZ" dirty="0" err="1"/>
              <a:t>Šeďová</a:t>
            </a:r>
            <a:r>
              <a:rPr lang="cs-CZ" dirty="0"/>
              <a:t>, 2019)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2635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BD931F-1C99-4BB5-BFBE-99D0F3372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Podmínky pro efektivní žákovskou participaci (</a:t>
            </a:r>
            <a:r>
              <a:rPr lang="cs-CZ" dirty="0" err="1"/>
              <a:t>Šeďová</a:t>
            </a:r>
            <a:r>
              <a:rPr lang="cs-CZ" dirty="0"/>
              <a:t> 2019)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B8B8FBA-168A-4D48-8C79-54E33D9DE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Nutné změnit obvyklá mocenská schémata ve třídě</a:t>
            </a:r>
          </a:p>
          <a:p>
            <a:r>
              <a:rPr lang="cs-CZ" dirty="0"/>
              <a:t>Třída je učební komunita</a:t>
            </a:r>
          </a:p>
          <a:p>
            <a:r>
              <a:rPr lang="cs-CZ" dirty="0"/>
              <a:t>Kooperace, vzájemná pomoc</a:t>
            </a:r>
          </a:p>
          <a:p>
            <a:r>
              <a:rPr lang="cs-CZ" dirty="0"/>
              <a:t>Učitel není pouhým facilitátorem či moderátorem, je erudovanějším účastníkem, který využívá své znalosti, aby rozvinul znalosti žáků</a:t>
            </a:r>
          </a:p>
        </p:txBody>
      </p:sp>
    </p:spTree>
    <p:extLst>
      <p:ext uri="{BB962C8B-B14F-4D97-AF65-F5344CB8AC3E}">
        <p14:creationId xmlns:p14="http://schemas.microsoft.com/office/powerpoint/2010/main" val="38435133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414A4B-1D7B-4812-8EF4-1E695EE4B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doporučená literatura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50786A-46A3-4457-89B2-00C58919C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cs-CZ" dirty="0" err="1"/>
              <a:t>Bauman</a:t>
            </a:r>
            <a:r>
              <a:rPr lang="cs-CZ" dirty="0"/>
              <a:t>, P., &amp; Cvach, R. (2008). Filosofie pro děti: Výukový dialog trochu jinak. In R. Jandová (Ed.), </a:t>
            </a:r>
            <a:r>
              <a:rPr lang="cs-CZ" i="1" dirty="0"/>
              <a:t>Šedesát let vzdělávání pedagogů na jihu Čech v reflexi současné reformy školství</a:t>
            </a:r>
            <a:r>
              <a:rPr lang="cs-CZ" dirty="0"/>
              <a:t> (s. 131-145)</a:t>
            </a:r>
            <a:r>
              <a:rPr lang="cs-CZ" i="1" dirty="0"/>
              <a:t>.</a:t>
            </a:r>
            <a:r>
              <a:rPr lang="cs-CZ" dirty="0"/>
              <a:t> České Budějovice: Jihočeská Univerzita v Českých Budějovicích, Pedagogická fakulta, Katedra pedagogiky a psychologie.</a:t>
            </a:r>
          </a:p>
          <a:p>
            <a:r>
              <a:rPr lang="cs-CZ" dirty="0"/>
              <a:t>Bradová, J. (2011). </a:t>
            </a:r>
            <a:r>
              <a:rPr lang="cs-CZ" dirty="0" err="1"/>
              <a:t>Variácie</a:t>
            </a:r>
            <a:r>
              <a:rPr lang="cs-CZ" dirty="0"/>
              <a:t> </a:t>
            </a:r>
            <a:r>
              <a:rPr lang="cs-CZ" dirty="0" err="1"/>
              <a:t>priestorového</a:t>
            </a:r>
            <a:r>
              <a:rPr lang="cs-CZ" dirty="0"/>
              <a:t> </a:t>
            </a:r>
            <a:r>
              <a:rPr lang="cs-CZ" dirty="0" err="1"/>
              <a:t>usporiadania</a:t>
            </a:r>
            <a:r>
              <a:rPr lang="cs-CZ" dirty="0"/>
              <a:t> </a:t>
            </a:r>
            <a:r>
              <a:rPr lang="cs-CZ" dirty="0" err="1"/>
              <a:t>školskej</a:t>
            </a:r>
            <a:r>
              <a:rPr lang="cs-CZ" dirty="0"/>
              <a:t> </a:t>
            </a:r>
            <a:r>
              <a:rPr lang="cs-CZ" dirty="0" err="1"/>
              <a:t>triedy</a:t>
            </a:r>
            <a:r>
              <a:rPr lang="cs-CZ" dirty="0"/>
              <a:t> a </a:t>
            </a:r>
            <a:r>
              <a:rPr lang="cs-CZ" dirty="0" err="1"/>
              <a:t>ich</a:t>
            </a:r>
            <a:r>
              <a:rPr lang="cs-CZ" dirty="0"/>
              <a:t> vplyv na </a:t>
            </a:r>
            <a:r>
              <a:rPr lang="cs-CZ" dirty="0" err="1"/>
              <a:t>pedagogickú</a:t>
            </a:r>
            <a:r>
              <a:rPr lang="cs-CZ" dirty="0"/>
              <a:t> </a:t>
            </a:r>
            <a:r>
              <a:rPr lang="cs-CZ" dirty="0" err="1"/>
              <a:t>komunikáciu</a:t>
            </a:r>
            <a:r>
              <a:rPr lang="cs-CZ" dirty="0"/>
              <a:t>. </a:t>
            </a:r>
            <a:r>
              <a:rPr lang="cs-CZ" i="1" dirty="0"/>
              <a:t>Studia </a:t>
            </a:r>
            <a:r>
              <a:rPr lang="cs-CZ" i="1" dirty="0" err="1"/>
              <a:t>paedagogica</a:t>
            </a:r>
            <a:r>
              <a:rPr lang="cs-CZ" i="1" dirty="0"/>
              <a:t>, 16</a:t>
            </a:r>
            <a:r>
              <a:rPr lang="cs-CZ" dirty="0"/>
              <a:t>(1), 192-210.</a:t>
            </a:r>
          </a:p>
          <a:p>
            <a:r>
              <a:rPr lang="cs-CZ" dirty="0"/>
              <a:t>Bradová, J. (2012). </a:t>
            </a:r>
            <a:r>
              <a:rPr lang="cs-CZ" dirty="0" err="1"/>
              <a:t>Keď</a:t>
            </a:r>
            <a:r>
              <a:rPr lang="cs-CZ" dirty="0"/>
              <a:t> </a:t>
            </a:r>
            <a:r>
              <a:rPr lang="cs-CZ" dirty="0" err="1"/>
              <a:t>zasadací</a:t>
            </a:r>
            <a:r>
              <a:rPr lang="cs-CZ" dirty="0"/>
              <a:t> </a:t>
            </a:r>
            <a:r>
              <a:rPr lang="cs-CZ" dirty="0" err="1"/>
              <a:t>poriadok</a:t>
            </a:r>
            <a:r>
              <a:rPr lang="cs-CZ" dirty="0"/>
              <a:t> funguje: </a:t>
            </a:r>
            <a:r>
              <a:rPr lang="cs-CZ" dirty="0" err="1"/>
              <a:t>alebo</a:t>
            </a:r>
            <a:r>
              <a:rPr lang="cs-CZ" dirty="0"/>
              <a:t> učitelsko-</a:t>
            </a:r>
            <a:r>
              <a:rPr lang="cs-CZ" dirty="0" err="1"/>
              <a:t>žiacke</a:t>
            </a:r>
            <a:r>
              <a:rPr lang="cs-CZ" dirty="0"/>
              <a:t> </a:t>
            </a:r>
            <a:r>
              <a:rPr lang="cs-CZ" dirty="0" err="1"/>
              <a:t>preferencie</a:t>
            </a:r>
            <a:r>
              <a:rPr lang="cs-CZ" dirty="0"/>
              <a:t> </a:t>
            </a:r>
            <a:r>
              <a:rPr lang="cs-CZ" dirty="0" err="1"/>
              <a:t>pri</a:t>
            </a:r>
            <a:r>
              <a:rPr lang="cs-CZ" dirty="0"/>
              <a:t> </a:t>
            </a:r>
            <a:r>
              <a:rPr lang="cs-CZ" dirty="0" err="1"/>
              <a:t>obsadzovaní</a:t>
            </a:r>
            <a:r>
              <a:rPr lang="cs-CZ" dirty="0"/>
              <a:t> </a:t>
            </a:r>
            <a:r>
              <a:rPr lang="cs-CZ" dirty="0" err="1"/>
              <a:t>priestoru</a:t>
            </a:r>
            <a:r>
              <a:rPr lang="cs-CZ" dirty="0"/>
              <a:t> </a:t>
            </a:r>
            <a:r>
              <a:rPr lang="cs-CZ" dirty="0" err="1"/>
              <a:t>školskej</a:t>
            </a:r>
            <a:r>
              <a:rPr lang="cs-CZ" dirty="0"/>
              <a:t> </a:t>
            </a:r>
            <a:r>
              <a:rPr lang="cs-CZ" dirty="0" err="1"/>
              <a:t>triedy</a:t>
            </a:r>
            <a:r>
              <a:rPr lang="cs-CZ" dirty="0"/>
              <a:t>. </a:t>
            </a:r>
            <a:r>
              <a:rPr lang="cs-CZ" i="1" dirty="0"/>
              <a:t>Studia </a:t>
            </a:r>
            <a:r>
              <a:rPr lang="cs-CZ" i="1" dirty="0" err="1"/>
              <a:t>paedagogica</a:t>
            </a:r>
            <a:r>
              <a:rPr lang="cs-CZ" i="1" dirty="0"/>
              <a:t>, 17</a:t>
            </a:r>
            <a:r>
              <a:rPr lang="cs-CZ" dirty="0"/>
              <a:t>(2), 72-92.</a:t>
            </a:r>
          </a:p>
          <a:p>
            <a:r>
              <a:rPr lang="en-GB" dirty="0"/>
              <a:t>Bruner, J. (1978). The role of dialogue in language acquisition. In A. Sinclair, R. J. </a:t>
            </a:r>
            <a:r>
              <a:rPr lang="en-GB" dirty="0" err="1"/>
              <a:t>Jarvelle</a:t>
            </a:r>
            <a:r>
              <a:rPr lang="en-GB" dirty="0"/>
              <a:t>, &amp; W. J. M. </a:t>
            </a:r>
            <a:r>
              <a:rPr lang="en-GB" dirty="0" err="1"/>
              <a:t>Levelt</a:t>
            </a:r>
            <a:r>
              <a:rPr lang="en-GB" dirty="0"/>
              <a:t> (Eds.), </a:t>
            </a:r>
            <a:r>
              <a:rPr lang="en-GB" i="1" dirty="0"/>
              <a:t>The Child's Concept of Language</a:t>
            </a:r>
            <a:r>
              <a:rPr lang="en-GB" dirty="0"/>
              <a:t> (pp. </a:t>
            </a:r>
            <a:r>
              <a:rPr lang="cs-CZ" dirty="0"/>
              <a:t>241–256).</a:t>
            </a:r>
            <a:r>
              <a:rPr lang="cs-CZ" i="1" dirty="0"/>
              <a:t> </a:t>
            </a:r>
            <a:r>
              <a:rPr lang="en-GB" dirty="0"/>
              <a:t>New York: Springer-Verlag.</a:t>
            </a:r>
            <a:endParaRPr lang="cs-CZ" dirty="0"/>
          </a:p>
          <a:p>
            <a:r>
              <a:rPr lang="cs-CZ" u="sng" dirty="0" err="1">
                <a:hlinkClick r:id="rId2"/>
              </a:rPr>
              <a:t>Kovalainen</a:t>
            </a:r>
            <a:r>
              <a:rPr lang="cs-CZ" dirty="0"/>
              <a:t>, M., &amp; </a:t>
            </a:r>
            <a:r>
              <a:rPr lang="cs-CZ" u="sng" dirty="0" err="1">
                <a:hlinkClick r:id="rId2"/>
              </a:rPr>
              <a:t>Kumpulainen</a:t>
            </a:r>
            <a:r>
              <a:rPr lang="cs-CZ" u="sng" dirty="0"/>
              <a:t>, K. (2007).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social</a:t>
            </a:r>
            <a:r>
              <a:rPr lang="cs-CZ" dirty="0"/>
              <a:t> </a:t>
            </a:r>
            <a:r>
              <a:rPr lang="cs-CZ" dirty="0" err="1"/>
              <a:t>construction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participation</a:t>
            </a:r>
            <a:r>
              <a:rPr lang="cs-CZ" dirty="0"/>
              <a:t> in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elementary</a:t>
            </a:r>
            <a:r>
              <a:rPr lang="cs-CZ" dirty="0"/>
              <a:t> </a:t>
            </a:r>
            <a:r>
              <a:rPr lang="cs-CZ" dirty="0" err="1"/>
              <a:t>classroom</a:t>
            </a:r>
            <a:r>
              <a:rPr lang="cs-CZ" dirty="0"/>
              <a:t> </a:t>
            </a:r>
            <a:r>
              <a:rPr lang="cs-CZ" dirty="0" err="1"/>
              <a:t>community</a:t>
            </a:r>
            <a:r>
              <a:rPr lang="cs-CZ" dirty="0"/>
              <a:t>. </a:t>
            </a:r>
            <a:r>
              <a:rPr lang="cs-CZ" i="1" u="sng" dirty="0">
                <a:hlinkClick r:id="rId3"/>
              </a:rPr>
              <a:t>International </a:t>
            </a:r>
            <a:r>
              <a:rPr lang="cs-CZ" i="1" u="sng" dirty="0" err="1">
                <a:hlinkClick r:id="rId3"/>
              </a:rPr>
              <a:t>Journal</a:t>
            </a:r>
            <a:r>
              <a:rPr lang="cs-CZ" i="1" u="sng" dirty="0">
                <a:hlinkClick r:id="rId3"/>
              </a:rPr>
              <a:t> </a:t>
            </a:r>
            <a:r>
              <a:rPr lang="cs-CZ" i="1" u="sng" dirty="0" err="1">
                <a:hlinkClick r:id="rId3"/>
              </a:rPr>
              <a:t>of</a:t>
            </a:r>
            <a:r>
              <a:rPr lang="cs-CZ" i="1" u="sng" dirty="0">
                <a:hlinkClick r:id="rId3"/>
              </a:rPr>
              <a:t> </a:t>
            </a:r>
            <a:r>
              <a:rPr lang="cs-CZ" i="1" u="sng" dirty="0" err="1">
                <a:hlinkClick r:id="rId3"/>
              </a:rPr>
              <a:t>Educational</a:t>
            </a:r>
            <a:r>
              <a:rPr lang="cs-CZ" i="1" u="sng" dirty="0">
                <a:hlinkClick r:id="rId3"/>
              </a:rPr>
              <a:t> </a:t>
            </a:r>
            <a:r>
              <a:rPr lang="cs-CZ" i="1" u="sng" dirty="0" err="1">
                <a:hlinkClick r:id="rId3"/>
              </a:rPr>
              <a:t>Research</a:t>
            </a:r>
            <a:r>
              <a:rPr lang="cs-CZ" i="1" dirty="0"/>
              <a:t>, 46</a:t>
            </a:r>
            <a:r>
              <a:rPr lang="cs-CZ" dirty="0"/>
              <a:t>(3-4), 141–158.</a:t>
            </a:r>
          </a:p>
          <a:p>
            <a:r>
              <a:rPr lang="cs-CZ" dirty="0"/>
              <a:t>Macků, R. (2010). Filozofie pro děti – specifický způsob výchovy zážitkem. </a:t>
            </a:r>
            <a:r>
              <a:rPr lang="cs-CZ" i="1" dirty="0"/>
              <a:t>Gymnasion, časopis pro zážitkovou pedagogiku.</a:t>
            </a:r>
            <a:r>
              <a:rPr lang="cs-CZ" dirty="0"/>
              <a:t> Dostupné z </a:t>
            </a:r>
            <a:r>
              <a:rPr lang="cs-CZ" u="sng" dirty="0">
                <a:hlinkClick r:id="rId4"/>
              </a:rPr>
              <a:t>http://archive.gymnasion.org/archive/article/filozofie-pro-deti-specificky-zpusob-vychovy-zazitkem</a:t>
            </a:r>
            <a:endParaRPr lang="cs-CZ" dirty="0"/>
          </a:p>
          <a:p>
            <a:pPr lvl="0"/>
            <a:r>
              <a:rPr lang="en-US" dirty="0"/>
              <a:t>Resnick, L. B., </a:t>
            </a:r>
            <a:r>
              <a:rPr lang="en-US" dirty="0" err="1"/>
              <a:t>Asterhan</a:t>
            </a:r>
            <a:r>
              <a:rPr lang="en-US" dirty="0"/>
              <a:t> C. S. C., &amp; Clarke S. N. (2015). Talk, learning, and teaching. In L. B. Resnick, C. S. C. </a:t>
            </a:r>
            <a:r>
              <a:rPr lang="en-US" dirty="0" err="1"/>
              <a:t>Asterhan</a:t>
            </a:r>
            <a:r>
              <a:rPr lang="en-US" dirty="0"/>
              <a:t> &amp; S. N. Clarke (Eds.). </a:t>
            </a:r>
            <a:r>
              <a:rPr lang="en-US" i="1" dirty="0"/>
              <a:t>Socializing intelligence through academic talk and dialogue</a:t>
            </a:r>
            <a:r>
              <a:rPr lang="en-US" dirty="0"/>
              <a:t> (pp. 1–12). Washington, DC: American Educational Research Association.</a:t>
            </a:r>
            <a:endParaRPr lang="cs-CZ" dirty="0"/>
          </a:p>
          <a:p>
            <a:pPr lvl="0"/>
            <a:r>
              <a:rPr lang="cs-CZ" dirty="0"/>
              <a:t>Samková, L., </a:t>
            </a:r>
            <a:r>
              <a:rPr lang="cs-CZ" dirty="0" err="1"/>
              <a:t>Hošpesová</a:t>
            </a:r>
            <a:r>
              <a:rPr lang="cs-CZ" dirty="0"/>
              <a:t>, A., Roubíček, F., &amp; Tichá, M. (2015). Badatelsky orientované vyučování matematice. </a:t>
            </a:r>
            <a:r>
              <a:rPr lang="cs-CZ" i="1" dirty="0" err="1"/>
              <a:t>Scientia</a:t>
            </a:r>
            <a:r>
              <a:rPr lang="cs-CZ" i="1" dirty="0"/>
              <a:t> in </a:t>
            </a:r>
            <a:r>
              <a:rPr lang="cs-CZ" i="1" dirty="0" err="1"/>
              <a:t>Educatione</a:t>
            </a:r>
            <a:r>
              <a:rPr lang="cs-CZ" i="1" dirty="0"/>
              <a:t>, 6</a:t>
            </a:r>
            <a:r>
              <a:rPr lang="cs-CZ" dirty="0"/>
              <a:t>(1), 91-122.</a:t>
            </a:r>
          </a:p>
          <a:p>
            <a:pPr lvl="0"/>
            <a:r>
              <a:rPr lang="cs-CZ" dirty="0"/>
              <a:t>Stuchlíková, I. (2010). O badatelsky orientovaném vyučování. In M. </a:t>
            </a:r>
            <a:r>
              <a:rPr lang="cs-CZ" dirty="0" err="1"/>
              <a:t>Papáček</a:t>
            </a:r>
            <a:r>
              <a:rPr lang="cs-CZ" dirty="0"/>
              <a:t> (Ed.), </a:t>
            </a:r>
            <a:r>
              <a:rPr lang="cs-CZ" i="1" dirty="0"/>
              <a:t>Didaktika biologie v České republice 2010 a badatelsky orientované vyučování</a:t>
            </a:r>
            <a:r>
              <a:rPr lang="cs-CZ" dirty="0"/>
              <a:t>. České Budějovice: Jihočeská univerzita v Českých Budějovicích, </a:t>
            </a:r>
            <a:r>
              <a:rPr lang="cs-CZ" dirty="0" err="1"/>
              <a:t>PedF</a:t>
            </a:r>
            <a:r>
              <a:rPr lang="cs-CZ" dirty="0"/>
              <a:t>.</a:t>
            </a:r>
          </a:p>
          <a:p>
            <a:pPr lvl="0"/>
            <a:r>
              <a:rPr lang="cs-CZ" dirty="0" err="1"/>
              <a:t>Šeďová</a:t>
            </a:r>
            <a:r>
              <a:rPr lang="cs-CZ" dirty="0"/>
              <a:t>, K., Švaříček, R., Sedláček, M., Šalamounová, Z. (2016). </a:t>
            </a:r>
            <a:r>
              <a:rPr lang="cs-CZ" i="1" dirty="0"/>
              <a:t>Jak se učitelé učí. Cestou profesního rozvoje k dialogickému vyučování.</a:t>
            </a:r>
            <a:r>
              <a:rPr lang="cs-CZ" dirty="0"/>
              <a:t> Brno: Masarykova univerzita.</a:t>
            </a:r>
          </a:p>
          <a:p>
            <a:r>
              <a:rPr lang="cs-CZ" b="1" dirty="0"/>
              <a:t>ŠEĎOVÁ, K., ŠALAMOUNOVÁ, Z., ŠVAŘÍČEK, R., SEDLÁČEK, M., MAJCÍK, M. a  NAVRÁTILOVÁ, J. (2019). </a:t>
            </a:r>
            <a:r>
              <a:rPr lang="cs-CZ" b="1" i="1" dirty="0"/>
              <a:t>Výuková komunikace</a:t>
            </a:r>
            <a:r>
              <a:rPr lang="cs-CZ" b="1" dirty="0"/>
              <a:t>. Brno: </a:t>
            </a:r>
            <a:r>
              <a:rPr lang="cs-CZ" b="1" dirty="0" err="1"/>
              <a:t>Muni</a:t>
            </a:r>
            <a:r>
              <a:rPr lang="cs-CZ" b="1" dirty="0"/>
              <a:t> </a:t>
            </a:r>
            <a:r>
              <a:rPr lang="cs-CZ" b="1" dirty="0" err="1"/>
              <a:t>press</a:t>
            </a:r>
            <a:r>
              <a:rPr lang="cs-CZ" b="1" dirty="0"/>
              <a:t>.</a:t>
            </a:r>
            <a:endParaRPr lang="cs-CZ" dirty="0"/>
          </a:p>
          <a:p>
            <a:r>
              <a:rPr lang="cs-CZ" dirty="0" err="1"/>
              <a:t>Vygotskij</a:t>
            </a:r>
            <a:r>
              <a:rPr lang="cs-CZ" dirty="0"/>
              <a:t>, L. S. (1970). </a:t>
            </a:r>
            <a:r>
              <a:rPr lang="cs-CZ" i="1" dirty="0"/>
              <a:t>Myšlení a řeč.</a:t>
            </a:r>
            <a:r>
              <a:rPr lang="cs-CZ" dirty="0"/>
              <a:t> Praha: SPN.</a:t>
            </a:r>
          </a:p>
          <a:p>
            <a:r>
              <a:rPr lang="cs-CZ" dirty="0" err="1"/>
              <a:t>Vygotskij</a:t>
            </a:r>
            <a:r>
              <a:rPr lang="cs-CZ" dirty="0"/>
              <a:t>, L. S. (1976). </a:t>
            </a:r>
            <a:r>
              <a:rPr lang="cs-CZ" i="1" dirty="0"/>
              <a:t>Vývoj vyšších psychických funkcí.</a:t>
            </a:r>
            <a:r>
              <a:rPr lang="cs-CZ" dirty="0"/>
              <a:t> Praha: SPN.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1007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B9FE70-B1CF-468E-82F0-D679702EC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bych měl/a umět pro zkoušku didaktika 1. stupně ZŠ II (LS):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5D2F2C-61F5-44C0-A1D1-C3EED62A8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Vztah mezi komunikací a učením</a:t>
            </a:r>
          </a:p>
          <a:p>
            <a:r>
              <a:rPr lang="cs-CZ" dirty="0"/>
              <a:t>Význam </a:t>
            </a:r>
            <a:r>
              <a:rPr lang="cs-CZ" dirty="0" err="1"/>
              <a:t>Vygotského</a:t>
            </a:r>
            <a:r>
              <a:rPr lang="cs-CZ" dirty="0"/>
              <a:t> teorie pro učení</a:t>
            </a:r>
          </a:p>
          <a:p>
            <a:r>
              <a:rPr lang="cs-CZ" dirty="0"/>
              <a:t>Význam </a:t>
            </a:r>
            <a:r>
              <a:rPr lang="cs-CZ" dirty="0" err="1"/>
              <a:t>Brunerovy</a:t>
            </a:r>
            <a:r>
              <a:rPr lang="cs-CZ" dirty="0"/>
              <a:t> koncepce lešení pro učení</a:t>
            </a:r>
          </a:p>
          <a:p>
            <a:r>
              <a:rPr lang="cs-CZ" dirty="0"/>
              <a:t>Autoritativní a dialogický diskurz</a:t>
            </a:r>
          </a:p>
          <a:p>
            <a:r>
              <a:rPr lang="cs-CZ" dirty="0"/>
              <a:t>Přístupy aplikující efektivní výukovou komunikaci</a:t>
            </a:r>
          </a:p>
          <a:p>
            <a:r>
              <a:rPr lang="cs-CZ" dirty="0"/>
              <a:t>Význam konceptuálního tlaku (up-</a:t>
            </a:r>
            <a:r>
              <a:rPr lang="cs-CZ" dirty="0" err="1"/>
              <a:t>take</a:t>
            </a:r>
            <a:r>
              <a:rPr lang="cs-CZ" dirty="0"/>
              <a:t>) při učení</a:t>
            </a:r>
          </a:p>
          <a:p>
            <a:r>
              <a:rPr lang="cs-CZ" dirty="0"/>
              <a:t>Význam neverbální komunikace</a:t>
            </a:r>
          </a:p>
          <a:p>
            <a:r>
              <a:rPr lang="cs-CZ" dirty="0"/>
              <a:t>Výhody a nevýhody různého uspořádání třídy</a:t>
            </a:r>
          </a:p>
          <a:p>
            <a:r>
              <a:rPr lang="cs-CZ" dirty="0"/>
              <a:t>Akční zóna</a:t>
            </a:r>
          </a:p>
          <a:p>
            <a:r>
              <a:rPr lang="cs-CZ" dirty="0"/>
              <a:t>Učitelovy otázky ve výuce a jejich smysl</a:t>
            </a:r>
          </a:p>
          <a:p>
            <a:r>
              <a:rPr lang="cs-CZ" dirty="0"/>
              <a:t>Popisný a posuzující jazyk</a:t>
            </a:r>
          </a:p>
          <a:p>
            <a:r>
              <a:rPr lang="cs-CZ" dirty="0"/>
              <a:t>Participace žáků na výukové komunikaci (posouzení produktivnosti komunikace), prediktory participace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522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5891C8-EE4C-4A81-9CF1-CE5151BDB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Vztah komunikace a učení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908868B-F78F-402B-9428-11C6162F18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Komunikace je vlivným nástrojem pro učení</a:t>
            </a:r>
          </a:p>
          <a:p>
            <a:r>
              <a:rPr lang="cs-CZ" dirty="0"/>
              <a:t>Empiricky podloženo, že způsob komunikace při výuce ovlivňuje kvalitu a kvantitu naučeného (</a:t>
            </a:r>
            <a:r>
              <a:rPr lang="cs-CZ" dirty="0" err="1"/>
              <a:t>Resnik</a:t>
            </a:r>
            <a:r>
              <a:rPr lang="cs-CZ" dirty="0"/>
              <a:t>, </a:t>
            </a:r>
            <a:r>
              <a:rPr lang="cs-CZ" dirty="0" err="1"/>
              <a:t>Asterhan</a:t>
            </a:r>
            <a:r>
              <a:rPr lang="cs-CZ" dirty="0"/>
              <a:t>, </a:t>
            </a:r>
            <a:r>
              <a:rPr lang="cs-CZ" dirty="0" err="1"/>
              <a:t>Clarke</a:t>
            </a:r>
            <a:r>
              <a:rPr lang="cs-CZ" dirty="0"/>
              <a:t>, 2015; </a:t>
            </a:r>
            <a:r>
              <a:rPr lang="cs-CZ" dirty="0" err="1"/>
              <a:t>Šeďová</a:t>
            </a:r>
            <a:r>
              <a:rPr lang="cs-CZ" dirty="0"/>
              <a:t> a kol. 2019)</a:t>
            </a:r>
          </a:p>
        </p:txBody>
      </p:sp>
    </p:spTree>
    <p:extLst>
      <p:ext uri="{BB962C8B-B14F-4D97-AF65-F5344CB8AC3E}">
        <p14:creationId xmlns:p14="http://schemas.microsoft.com/office/powerpoint/2010/main" val="611010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5B0EB6-EDBD-47B8-A4D0-FED5C936C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Vygotského</a:t>
            </a:r>
            <a:r>
              <a:rPr lang="cs-CZ" dirty="0"/>
              <a:t> teorie (</a:t>
            </a:r>
            <a:r>
              <a:rPr lang="cs-CZ" dirty="0" err="1"/>
              <a:t>Vygotskij</a:t>
            </a:r>
            <a:r>
              <a:rPr lang="cs-CZ" dirty="0"/>
              <a:t> 1970, 1976; </a:t>
            </a:r>
            <a:r>
              <a:rPr lang="cs-CZ" dirty="0" err="1"/>
              <a:t>Šeďová</a:t>
            </a:r>
            <a:r>
              <a:rPr lang="cs-CZ" dirty="0"/>
              <a:t> a kol., 2019)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DD0A4C-6D5F-430A-B194-6D535B30F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>
                <a:highlight>
                  <a:srgbClr val="00FFFF"/>
                </a:highlight>
              </a:rPr>
              <a:t>Opakování z psychologie </a:t>
            </a:r>
          </a:p>
          <a:p>
            <a:r>
              <a:rPr lang="cs-CZ" b="1" dirty="0" err="1"/>
              <a:t>Sociokonstruktivismus</a:t>
            </a:r>
            <a:endParaRPr lang="cs-CZ" b="1" dirty="0"/>
          </a:p>
          <a:p>
            <a:r>
              <a:rPr lang="cs-CZ" dirty="0"/>
              <a:t>Tím, že komunikujeme, vyjadřujeme naše </a:t>
            </a:r>
            <a:r>
              <a:rPr lang="cs-CZ" b="1" dirty="0"/>
              <a:t>myšlenky</a:t>
            </a:r>
            <a:r>
              <a:rPr lang="cs-CZ" dirty="0"/>
              <a:t>, ale také je </a:t>
            </a:r>
            <a:r>
              <a:rPr lang="cs-CZ" b="1" dirty="0"/>
              <a:t>utváříme</a:t>
            </a:r>
            <a:r>
              <a:rPr lang="cs-CZ" dirty="0"/>
              <a:t>.</a:t>
            </a:r>
          </a:p>
          <a:p>
            <a:r>
              <a:rPr lang="cs-CZ" dirty="0"/>
              <a:t>Význam </a:t>
            </a:r>
            <a:r>
              <a:rPr lang="cs-CZ" b="1" dirty="0"/>
              <a:t>sociálních interakcí</a:t>
            </a:r>
          </a:p>
          <a:p>
            <a:r>
              <a:rPr lang="cs-CZ" dirty="0"/>
              <a:t>Učitel a spolužáci jsou zdrojem podnětů a tlaku na zlepšení komunikačních (a tedy i kognitivních!) dovedností</a:t>
            </a:r>
          </a:p>
          <a:p>
            <a:r>
              <a:rPr lang="cs-CZ" b="1" dirty="0"/>
              <a:t>Zóna nejbližšího vývoje</a:t>
            </a:r>
            <a:endParaRPr lang="cs-CZ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008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6DA9B9-AAFD-4D61-B2F8-9E08275A6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Brunerova</a:t>
            </a:r>
            <a:r>
              <a:rPr lang="cs-CZ" dirty="0"/>
              <a:t> koncepce lešení (</a:t>
            </a:r>
            <a:r>
              <a:rPr lang="cs-CZ" dirty="0" err="1"/>
              <a:t>Bruner</a:t>
            </a:r>
            <a:r>
              <a:rPr lang="cs-CZ" dirty="0"/>
              <a:t> 1978; </a:t>
            </a:r>
            <a:r>
              <a:rPr lang="cs-CZ" dirty="0" err="1"/>
              <a:t>Šeďová</a:t>
            </a:r>
            <a:r>
              <a:rPr lang="cs-CZ" dirty="0"/>
              <a:t> a kol. 2019)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0A5A02-1D82-45FD-B761-95F4CDEF7A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Lešení = podpora žákova učení</a:t>
            </a:r>
          </a:p>
          <a:p>
            <a:pPr marL="0" indent="0">
              <a:buNone/>
            </a:pPr>
            <a:r>
              <a:rPr lang="cs-CZ" dirty="0"/>
              <a:t>Způsoby:</a:t>
            </a:r>
          </a:p>
          <a:p>
            <a:pPr>
              <a:buFontTx/>
              <a:buChar char="-"/>
            </a:pPr>
            <a:r>
              <a:rPr lang="cs-CZ" dirty="0"/>
              <a:t>předvedení modelového postupu</a:t>
            </a:r>
          </a:p>
          <a:p>
            <a:pPr>
              <a:buFontTx/>
              <a:buChar char="-"/>
            </a:pPr>
            <a:r>
              <a:rPr lang="cs-CZ" dirty="0"/>
              <a:t>kladení otázek, které ho navedou na správné řešení</a:t>
            </a:r>
          </a:p>
          <a:p>
            <a:pPr>
              <a:buFontTx/>
              <a:buChar char="-"/>
            </a:pPr>
            <a:r>
              <a:rPr lang="cs-CZ" dirty="0"/>
              <a:t>poskytnutí logických vodítek</a:t>
            </a:r>
          </a:p>
          <a:p>
            <a:pPr>
              <a:buFontTx/>
              <a:buChar char="-"/>
            </a:pPr>
            <a:r>
              <a:rPr lang="cs-CZ" dirty="0"/>
              <a:t>...</a:t>
            </a:r>
            <a:endParaRPr lang="cs-CZ" dirty="0">
              <a:highlight>
                <a:srgbClr val="00FFFF"/>
              </a:highlight>
            </a:endParaRPr>
          </a:p>
          <a:p>
            <a:pPr marL="0" indent="0">
              <a:buNone/>
            </a:pPr>
            <a:r>
              <a:rPr lang="cs-CZ" dirty="0"/>
              <a:t>Lešení je dočasné. S rozvojem dovedností žáka je podpora omezována, cílem je žákova autonomie při řešení úloh (nejen typově stejných, ale i podobných).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04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05B48A-C267-479A-8E56-2635DE8B2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Autoritativní a dialogický diskurz (teorie </a:t>
            </a:r>
            <a:r>
              <a:rPr lang="cs-CZ" dirty="0" err="1"/>
              <a:t>Bakhtina</a:t>
            </a:r>
            <a:r>
              <a:rPr lang="cs-CZ" dirty="0"/>
              <a:t>; in </a:t>
            </a:r>
            <a:r>
              <a:rPr lang="cs-CZ" dirty="0" err="1"/>
              <a:t>Šeďová</a:t>
            </a:r>
            <a:r>
              <a:rPr lang="cs-CZ" dirty="0"/>
              <a:t> a kol. 2019)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4CFA3A-5390-423E-9D36-B4BA2BD62E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470" y="1852519"/>
            <a:ext cx="10515600" cy="4351338"/>
          </a:xfrm>
        </p:spPr>
        <p:txBody>
          <a:bodyPr/>
          <a:lstStyle/>
          <a:p>
            <a:r>
              <a:rPr lang="cs-CZ" dirty="0"/>
              <a:t>Cílem </a:t>
            </a:r>
            <a:r>
              <a:rPr lang="cs-CZ" b="1" dirty="0"/>
              <a:t>autoritativního diskurzu </a:t>
            </a:r>
            <a:r>
              <a:rPr lang="cs-CZ" dirty="0"/>
              <a:t>je sdělit určité obsahy považované za pravdivé a správné a dosáhnout toho, aby je ostatní akceptovali a osvojili si je</a:t>
            </a:r>
          </a:p>
          <a:p>
            <a:r>
              <a:rPr lang="cs-CZ" dirty="0"/>
              <a:t>Cílem </a:t>
            </a:r>
            <a:r>
              <a:rPr lang="cs-CZ" b="1" dirty="0"/>
              <a:t>dialogického diskurzu </a:t>
            </a:r>
            <a:r>
              <a:rPr lang="cs-CZ" dirty="0"/>
              <a:t>je otevřít prostor pro různá stanoviska a myšlenky, nabídnout obsahy k přemýšlení; žáci používají tzv. </a:t>
            </a:r>
            <a:r>
              <a:rPr lang="cs-CZ" i="1" dirty="0"/>
              <a:t>explorativní řeč </a:t>
            </a:r>
            <a:r>
              <a:rPr lang="cs-CZ" dirty="0"/>
              <a:t>– jejich promluvy nejsou dokonalé a kompletní, obsahují aktuálně „vynalézané“ myšlenky. O tom, která idea bude přijata, nerozhoduje autorita učitel, ale konsenzuální vyjednávání ve třídě</a:t>
            </a:r>
          </a:p>
        </p:txBody>
      </p:sp>
    </p:spTree>
    <p:extLst>
      <p:ext uri="{BB962C8B-B14F-4D97-AF65-F5344CB8AC3E}">
        <p14:creationId xmlns:p14="http://schemas.microsoft.com/office/powerpoint/2010/main" val="302710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5C46CB-29CA-40A9-ABDF-323C93B2E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Dobrá výuka…</a:t>
            </a:r>
            <a:br>
              <a:rPr lang="cs-CZ" dirty="0"/>
            </a:br>
            <a:r>
              <a:rPr lang="cs-CZ" dirty="0"/>
              <a:t>(praktická aplikace teorií)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81CB7D-3CD6-4396-A144-C62D4B7E3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povzbuzuje žáky k </a:t>
            </a:r>
            <a:r>
              <a:rPr lang="cs-CZ" u="sng" dirty="0"/>
              <a:t>aktivnímu hovoru (o učivu!)</a:t>
            </a:r>
            <a:r>
              <a:rPr lang="cs-CZ" dirty="0"/>
              <a:t>, aby měli dost příležitostí k praktikování sofistikovaných komunikačních dovedností, které mohou způsobit zvnitřnění jejich kognitivních dovedností.</a:t>
            </a:r>
          </a:p>
          <a:p>
            <a:r>
              <a:rPr lang="cs-CZ" dirty="0"/>
              <a:t>Úlohy zadávané žákům nejsou mechanické a přehnaně jednoduché, ale jsou (vzhledem k učivu!) </a:t>
            </a:r>
            <a:r>
              <a:rPr lang="cs-CZ" u="sng" dirty="0"/>
              <a:t>stimulující </a:t>
            </a:r>
            <a:r>
              <a:rPr lang="cs-CZ" dirty="0"/>
              <a:t>(zóna nejbližšího vývoje).</a:t>
            </a:r>
          </a:p>
          <a:p>
            <a:r>
              <a:rPr lang="cs-CZ" dirty="0"/>
              <a:t>Žáci dostávají promyšlenou </a:t>
            </a:r>
            <a:r>
              <a:rPr lang="cs-CZ" u="sng" dirty="0"/>
              <a:t>podporu </a:t>
            </a:r>
            <a:r>
              <a:rPr lang="cs-CZ" dirty="0"/>
              <a:t>(lešení).</a:t>
            </a:r>
          </a:p>
          <a:p>
            <a:r>
              <a:rPr lang="cs-CZ" dirty="0"/>
              <a:t>Žáci jsou zapojeni do vytváření znalostí (</a:t>
            </a:r>
            <a:r>
              <a:rPr lang="cs-CZ" u="sng" dirty="0"/>
              <a:t>dialogický diskurz</a:t>
            </a:r>
            <a:r>
              <a:rPr lang="cs-CZ" dirty="0"/>
              <a:t>). Vyjadřují své myšlenky a konfrontují je s myšlenkami druhých (</a:t>
            </a:r>
            <a:r>
              <a:rPr lang="cs-CZ" u="sng" dirty="0"/>
              <a:t>explorativní řeč</a:t>
            </a:r>
            <a:r>
              <a:rPr lang="cs-CZ" dirty="0"/>
              <a:t>). </a:t>
            </a:r>
          </a:p>
          <a:p>
            <a:endParaRPr lang="cs-CZ" b="1" u="sng" dirty="0"/>
          </a:p>
          <a:p>
            <a:endParaRPr lang="cs-CZ" b="1" u="sng" dirty="0"/>
          </a:p>
        </p:txBody>
      </p:sp>
    </p:spTree>
    <p:extLst>
      <p:ext uri="{BB962C8B-B14F-4D97-AF65-F5344CB8AC3E}">
        <p14:creationId xmlns:p14="http://schemas.microsoft.com/office/powerpoint/2010/main" val="455622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898004-30BD-4F4F-90BB-1A35D342D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Přístupy aplikující zmíněnou teorii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140D3A-F917-439D-8844-F003C2136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Dialogické vyučování (</a:t>
            </a:r>
            <a:r>
              <a:rPr lang="cs-CZ" dirty="0" err="1"/>
              <a:t>dialogic</a:t>
            </a:r>
            <a:r>
              <a:rPr lang="cs-CZ" dirty="0"/>
              <a:t> </a:t>
            </a:r>
            <a:r>
              <a:rPr lang="cs-CZ" dirty="0" err="1"/>
              <a:t>teaching</a:t>
            </a:r>
            <a:r>
              <a:rPr lang="cs-CZ" dirty="0"/>
              <a:t>)</a:t>
            </a:r>
          </a:p>
          <a:p>
            <a:r>
              <a:rPr lang="cs-CZ" dirty="0"/>
              <a:t>Odpovědná řeč (</a:t>
            </a:r>
            <a:r>
              <a:rPr lang="cs-CZ" dirty="0" err="1"/>
              <a:t>accountable</a:t>
            </a:r>
            <a:r>
              <a:rPr lang="cs-CZ" dirty="0"/>
              <a:t> talk)</a:t>
            </a:r>
          </a:p>
          <a:p>
            <a:r>
              <a:rPr lang="cs-CZ" dirty="0"/>
              <a:t>Kolaborativní zdůvodňování (</a:t>
            </a:r>
            <a:r>
              <a:rPr lang="cs-CZ" dirty="0" err="1"/>
              <a:t>collaborative</a:t>
            </a:r>
            <a:r>
              <a:rPr lang="cs-CZ" dirty="0"/>
              <a:t> </a:t>
            </a:r>
            <a:r>
              <a:rPr lang="cs-CZ" dirty="0" err="1"/>
              <a:t>reasoning</a:t>
            </a:r>
            <a:r>
              <a:rPr lang="cs-CZ" dirty="0"/>
              <a:t>)</a:t>
            </a:r>
          </a:p>
          <a:p>
            <a:r>
              <a:rPr lang="cs-CZ" dirty="0"/>
              <a:t>Filozofie pro děti (</a:t>
            </a:r>
            <a:r>
              <a:rPr lang="cs-CZ" dirty="0" err="1"/>
              <a:t>philosophy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children</a:t>
            </a:r>
            <a:r>
              <a:rPr lang="cs-CZ" dirty="0"/>
              <a:t>)</a:t>
            </a:r>
          </a:p>
          <a:p>
            <a:r>
              <a:rPr lang="cs-CZ" dirty="0"/>
              <a:t>Badatelský přístup (</a:t>
            </a:r>
            <a:r>
              <a:rPr lang="en-GB" dirty="0" err="1"/>
              <a:t>inquier</a:t>
            </a:r>
            <a:r>
              <a:rPr lang="cs-CZ" dirty="0"/>
              <a:t>y </a:t>
            </a:r>
            <a:r>
              <a:rPr lang="cs-CZ" dirty="0" err="1"/>
              <a:t>approach</a:t>
            </a:r>
            <a:r>
              <a:rPr lang="cs-CZ" dirty="0"/>
              <a:t>)</a:t>
            </a:r>
          </a:p>
          <a:p>
            <a:r>
              <a:rPr lang="cs-CZ" dirty="0" err="1"/>
              <a:t>Paideia</a:t>
            </a:r>
            <a:r>
              <a:rPr lang="cs-CZ" dirty="0"/>
              <a:t> seminář (</a:t>
            </a:r>
            <a:r>
              <a:rPr lang="cs-CZ" dirty="0" err="1"/>
              <a:t>Paideia</a:t>
            </a:r>
            <a:r>
              <a:rPr lang="cs-CZ" dirty="0"/>
              <a:t> </a:t>
            </a:r>
            <a:r>
              <a:rPr lang="cs-CZ" dirty="0" err="1"/>
              <a:t>seminar</a:t>
            </a:r>
            <a:r>
              <a:rPr lang="cs-CZ" dirty="0"/>
              <a:t>)</a:t>
            </a:r>
          </a:p>
          <a:p>
            <a:r>
              <a:rPr lang="cs-CZ" dirty="0"/>
              <a:t>Aj. (odkazy na literaturu k jednotlivým přístupům- viz </a:t>
            </a:r>
            <a:r>
              <a:rPr lang="cs-CZ" dirty="0" err="1"/>
              <a:t>Šeďová</a:t>
            </a:r>
            <a:r>
              <a:rPr lang="cs-CZ" dirty="0"/>
              <a:t> a kol. 2019, s. 12)</a:t>
            </a:r>
          </a:p>
        </p:txBody>
      </p:sp>
    </p:spTree>
    <p:extLst>
      <p:ext uri="{BB962C8B-B14F-4D97-AF65-F5344CB8AC3E}">
        <p14:creationId xmlns:p14="http://schemas.microsoft.com/office/powerpoint/2010/main" val="136482487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4d49164-77a4-4259-a28f-2e15d77d27f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0451C3493C0AD49A01A3887E11E9E44" ma:contentTypeVersion="13" ma:contentTypeDescription="Vytvoří nový dokument" ma:contentTypeScope="" ma:versionID="8a208c5b7565960df6de1194ec858f27">
  <xsd:schema xmlns:xsd="http://www.w3.org/2001/XMLSchema" xmlns:xs="http://www.w3.org/2001/XMLSchema" xmlns:p="http://schemas.microsoft.com/office/2006/metadata/properties" xmlns:ns3="a4d49164-77a4-4259-a28f-2e15d77d27fd" targetNamespace="http://schemas.microsoft.com/office/2006/metadata/properties" ma:root="true" ma:fieldsID="c686529745e5393555c4a1a7327a8942" ns3:_="">
    <xsd:import namespace="a4d49164-77a4-4259-a28f-2e15d77d27f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d49164-77a4-4259-a28f-2e15d77d27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F85D6E-9D38-44E4-BDA9-2C372F416C4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2A83FF-2943-46C7-AB4E-43119E12AB5D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dcmitype/"/>
    <ds:schemaRef ds:uri="http://www.w3.org/XML/1998/namespace"/>
    <ds:schemaRef ds:uri="http://purl.org/dc/terms/"/>
    <ds:schemaRef ds:uri="a4d49164-77a4-4259-a28f-2e15d77d27fd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4BF84C9-A54D-435F-95D0-CF78E409A9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d49164-77a4-4259-a28f-2e15d77d27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2501</Words>
  <Application>Microsoft Office PowerPoint</Application>
  <PresentationFormat>Širokoúhlá obrazovka</PresentationFormat>
  <Paragraphs>172</Paragraphs>
  <Slides>29</Slides>
  <Notes>2</Notes>
  <HiddenSlides>1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Motiv Office</vt:lpstr>
      <vt:lpstr>Výuková komunikace</vt:lpstr>
      <vt:lpstr>Výuková komunikace - vymezení státnicové otázky</vt:lpstr>
      <vt:lpstr>Co bych měl/a umět pro zkoušku didaktika 1. stupně ZŠ II (LS):</vt:lpstr>
      <vt:lpstr>Vztah komunikace a učení</vt:lpstr>
      <vt:lpstr>Vygotského teorie (Vygotskij 1970, 1976; Šeďová a kol., 2019)</vt:lpstr>
      <vt:lpstr>Brunerova koncepce lešení (Bruner 1978; Šeďová a kol. 2019)</vt:lpstr>
      <vt:lpstr>Autoritativní a dialogický diskurz (teorie Bakhtina; in Šeďová a kol. 2019)</vt:lpstr>
      <vt:lpstr>Dobrá výuka… (praktická aplikace teorií) </vt:lpstr>
      <vt:lpstr>Přístupy aplikující zmíněnou teorii</vt:lpstr>
      <vt:lpstr>Přístupy aplikující zmíněnou teorii v ČR</vt:lpstr>
      <vt:lpstr>Konceptuální tlak (up-take)</vt:lpstr>
      <vt:lpstr>Specifičnost výukové komunikace - </vt:lpstr>
      <vt:lpstr>Znevýhodnění žáci při výukové komunikaci</vt:lpstr>
      <vt:lpstr>Komunikace neverbální – členění</vt:lpstr>
      <vt:lpstr>Prostorové uspořádání třídy (zdroj: Bradová 2011, dle Šeďová a kol. 2019, s. 34) Sálové / Uspořádání do U/ Modulové (hnízda)</vt:lpstr>
      <vt:lpstr>Výhody a nevýhody různých typů uspořádání učebny</vt:lpstr>
      <vt:lpstr>Akční zóna</vt:lpstr>
      <vt:lpstr>Otázky učitele</vt:lpstr>
      <vt:lpstr>Procvičení - Jde o otázky otevřené, uzavřené, nižší, vyšší kognitivní náročnosti?  - Jaký je jejich smysl?</vt:lpstr>
      <vt:lpstr>Prezentace aplikace PowerPoint</vt:lpstr>
      <vt:lpstr>Prezentace aplikace PowerPoint</vt:lpstr>
      <vt:lpstr>Prezentace aplikace PowerPoint</vt:lpstr>
      <vt:lpstr>Popisný a hodnotící jazyk</vt:lpstr>
      <vt:lpstr>Zpětná vazba</vt:lpstr>
      <vt:lpstr>Participace žáků na výukové komunikaci</vt:lpstr>
      <vt:lpstr>Produktivní a neproduktivní participace</vt:lpstr>
      <vt:lpstr>Prediktory žákovské participace (Dle Šeďové, 2019., s. 67)</vt:lpstr>
      <vt:lpstr>Podmínky pro efektivní žákovskou participaci (Šeďová 2019)</vt:lpstr>
      <vt:lpstr>Další doporučená 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Jana Stará</dc:creator>
  <cp:lastModifiedBy>Uzivatel</cp:lastModifiedBy>
  <cp:revision>40</cp:revision>
  <dcterms:created xsi:type="dcterms:W3CDTF">2020-09-01T12:31:04Z</dcterms:created>
  <dcterms:modified xsi:type="dcterms:W3CDTF">2023-10-04T12:17:00Z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0x010100C0451C3493C0AD49A01A3887E11E9E44</vt:lpwstr>
  </property>
</Properties>
</file>