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75" r:id="rId9"/>
    <p:sldId id="269" r:id="rId10"/>
    <p:sldId id="261" r:id="rId11"/>
    <p:sldId id="268" r:id="rId12"/>
    <p:sldId id="274" r:id="rId13"/>
    <p:sldId id="262" r:id="rId14"/>
    <p:sldId id="270" r:id="rId15"/>
    <p:sldId id="263" r:id="rId16"/>
    <p:sldId id="27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352928" cy="720079"/>
          </a:xfrm>
        </p:spPr>
        <p:txBody>
          <a:bodyPr anchor="t">
            <a:normAutofit fontScale="90000"/>
          </a:bodyPr>
          <a:lstStyle/>
          <a:p>
            <a:r>
              <a:rPr lang="cs-CZ" sz="3600" dirty="0"/>
              <a:t>Obsahy a formy české státnosti 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560840" cy="331236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KODIFIKACE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v českém středověkém království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Blanka </a:t>
            </a:r>
            <a:r>
              <a:rPr lang="cs-CZ" b="1" dirty="0" err="1" smtClean="0">
                <a:solidFill>
                  <a:schemeClr val="tx1"/>
                </a:solidFill>
              </a:rPr>
              <a:t>Zilynská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648072"/>
          </a:xfrm>
        </p:spPr>
        <p:txBody>
          <a:bodyPr>
            <a:normAutofit/>
          </a:bodyPr>
          <a:lstStyle/>
          <a:p>
            <a:r>
              <a:rPr lang="cs-CZ" sz="2800" b="1" dirty="0"/>
              <a:t>Kodifikace jednotlivých právních okruhů </a:t>
            </a:r>
            <a:r>
              <a:rPr lang="cs-CZ" sz="2800" b="1" dirty="0" smtClean="0"/>
              <a:t>– realizace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HORNÍ PRÁVO</a:t>
            </a:r>
            <a:r>
              <a:rPr lang="cs-CZ" dirty="0" smtClean="0"/>
              <a:t>:</a:t>
            </a:r>
            <a:r>
              <a:rPr lang="cs-CZ" dirty="0"/>
              <a:t>	</a:t>
            </a:r>
          </a:p>
          <a:p>
            <a:r>
              <a:rPr lang="cs-CZ" dirty="0"/>
              <a:t>1300–1305 </a:t>
            </a:r>
            <a:r>
              <a:rPr lang="cs-CZ" dirty="0" smtClean="0"/>
              <a:t>Václav </a:t>
            </a:r>
            <a:r>
              <a:rPr lang="cs-CZ" dirty="0"/>
              <a:t>II. – </a:t>
            </a:r>
            <a:r>
              <a:rPr lang="cs-CZ" b="1" i="1" dirty="0"/>
              <a:t>Ius </a:t>
            </a:r>
            <a:r>
              <a:rPr lang="cs-CZ" b="1" i="1" dirty="0" err="1"/>
              <a:t>regale</a:t>
            </a:r>
            <a:r>
              <a:rPr lang="cs-CZ" b="1" i="1" dirty="0"/>
              <a:t> </a:t>
            </a:r>
            <a:r>
              <a:rPr lang="cs-CZ" b="1" i="1" dirty="0" err="1"/>
              <a:t>montanorum</a:t>
            </a:r>
            <a:r>
              <a:rPr lang="cs-CZ" dirty="0"/>
              <a:t> (</a:t>
            </a:r>
            <a:r>
              <a:rPr lang="cs-CZ" dirty="0" err="1"/>
              <a:t>Constitutiones</a:t>
            </a:r>
            <a:r>
              <a:rPr lang="cs-CZ" dirty="0"/>
              <a:t> </a:t>
            </a:r>
            <a:r>
              <a:rPr lang="cs-CZ" dirty="0" err="1"/>
              <a:t>iuris</a:t>
            </a:r>
            <a:r>
              <a:rPr lang="cs-CZ" dirty="0"/>
              <a:t> </a:t>
            </a:r>
            <a:r>
              <a:rPr lang="cs-CZ" dirty="0" err="1"/>
              <a:t>metallici</a:t>
            </a:r>
            <a:r>
              <a:rPr lang="cs-CZ" dirty="0"/>
              <a:t>), </a:t>
            </a:r>
            <a:endParaRPr lang="cs-CZ" dirty="0" smtClean="0"/>
          </a:p>
          <a:p>
            <a:r>
              <a:rPr lang="cs-CZ" dirty="0" smtClean="0"/>
              <a:t>autor </a:t>
            </a:r>
            <a:r>
              <a:rPr lang="cs-CZ" b="1" i="1" dirty="0" err="1"/>
              <a:t>Gozzius</a:t>
            </a:r>
            <a:r>
              <a:rPr lang="cs-CZ" b="1" i="1" dirty="0"/>
              <a:t> z </a:t>
            </a:r>
            <a:r>
              <a:rPr lang="cs-CZ" b="1" i="1" dirty="0" err="1"/>
              <a:t>Orvieta</a:t>
            </a:r>
            <a:r>
              <a:rPr lang="cs-CZ" dirty="0"/>
              <a:t>, prof. obojího práva (pozván na pomoc k sepsání zem. práva, ale </a:t>
            </a:r>
            <a:r>
              <a:rPr lang="cs-CZ" dirty="0" err="1"/>
              <a:t>realiz</a:t>
            </a:r>
            <a:r>
              <a:rPr lang="cs-CZ" dirty="0"/>
              <a:t>. jen toto), </a:t>
            </a:r>
            <a:endParaRPr lang="cs-CZ" dirty="0" smtClean="0"/>
          </a:p>
          <a:p>
            <a:r>
              <a:rPr lang="cs-CZ" dirty="0" smtClean="0"/>
              <a:t>edice </a:t>
            </a:r>
            <a:r>
              <a:rPr lang="cs-CZ" dirty="0"/>
              <a:t>H. </a:t>
            </a:r>
            <a:r>
              <a:rPr lang="cs-CZ" dirty="0" err="1"/>
              <a:t>Jireček</a:t>
            </a:r>
            <a:r>
              <a:rPr lang="cs-CZ" dirty="0"/>
              <a:t>, CIB I, 1867; A. </a:t>
            </a:r>
            <a:r>
              <a:rPr lang="cs-CZ" dirty="0" err="1"/>
              <a:t>Zycha</a:t>
            </a:r>
            <a:r>
              <a:rPr lang="cs-CZ" dirty="0"/>
              <a:t>, 1900; </a:t>
            </a:r>
            <a:r>
              <a:rPr lang="cs-CZ" dirty="0" err="1"/>
              <a:t>Jarosl</a:t>
            </a:r>
            <a:r>
              <a:rPr lang="cs-CZ" dirty="0"/>
              <a:t>. Bílek, 2000. </a:t>
            </a:r>
            <a:endParaRPr lang="cs-CZ" dirty="0" smtClean="0"/>
          </a:p>
          <a:p>
            <a:r>
              <a:rPr lang="cs-CZ" dirty="0" smtClean="0"/>
              <a:t>Zákoník </a:t>
            </a:r>
            <a:r>
              <a:rPr lang="cs-CZ" dirty="0"/>
              <a:t>se týkal jen panovníkovy výlučné sféry – </a:t>
            </a:r>
            <a:r>
              <a:rPr lang="cs-CZ" i="1" dirty="0"/>
              <a:t>dominium </a:t>
            </a:r>
            <a:r>
              <a:rPr lang="cs-CZ" i="1" dirty="0" err="1"/>
              <a:t>speciale</a:t>
            </a:r>
            <a:r>
              <a:rPr lang="cs-CZ" dirty="0"/>
              <a:t>; snad byl veřejně vyhlášen (nedoloženo). Další panovníci jej nezmiňují; fungování jako právní kniha. Zákoník recipoval římské právo, byl namířen proti svobodnému nalézání práva při aplikaci práva zvykového a vycházel z premisy, že panovník je </a:t>
            </a:r>
            <a:r>
              <a:rPr lang="cs-CZ" i="1" dirty="0" err="1"/>
              <a:t>legum</a:t>
            </a:r>
            <a:r>
              <a:rPr lang="cs-CZ" i="1" dirty="0"/>
              <a:t> </a:t>
            </a:r>
            <a:r>
              <a:rPr lang="cs-CZ" i="1" dirty="0" err="1"/>
              <a:t>conditor</a:t>
            </a:r>
            <a:r>
              <a:rPr lang="cs-CZ" dirty="0"/>
              <a:t> – zakladatel zákonů, jediný zákonodárce, Bohem inspirovaný, přímo </a:t>
            </a:r>
            <a:r>
              <a:rPr lang="cs-CZ" i="1" dirty="0"/>
              <a:t>lex animata</a:t>
            </a:r>
            <a:r>
              <a:rPr lang="cs-CZ" dirty="0"/>
              <a:t> – vtělený zákon.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</a:t>
            </a:r>
            <a:r>
              <a:rPr lang="cs-CZ" dirty="0"/>
              <a:t>. Janiš, Práva a zřízení </a:t>
            </a:r>
            <a:r>
              <a:rPr lang="cs-CZ" dirty="0" smtClean="0"/>
              <a:t>Markrabství moravského, </a:t>
            </a:r>
            <a:r>
              <a:rPr lang="cs-CZ" dirty="0"/>
              <a:t>s. 29. Podrobně o něm Hynek Bulín, PHS 2, 1956, s. 85–129.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8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2160240" cy="6394722"/>
          </a:xfrm>
        </p:spPr>
        <p:txBody>
          <a:bodyPr>
            <a:normAutofit/>
          </a:bodyPr>
          <a:lstStyle/>
          <a:p>
            <a:r>
              <a:rPr lang="cs-CZ" dirty="0" smtClean="0"/>
              <a:t>Ius</a:t>
            </a:r>
            <a:br>
              <a:rPr lang="cs-CZ" dirty="0" smtClean="0"/>
            </a:br>
            <a:r>
              <a:rPr lang="cs-CZ" dirty="0" err="1" smtClean="0"/>
              <a:t>Regale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Monta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norum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Národní knihovna Praha</a:t>
            </a:r>
            <a:br>
              <a:rPr lang="cs-CZ" sz="3100" dirty="0" smtClean="0"/>
            </a:br>
            <a:r>
              <a:rPr lang="cs-CZ" sz="3100" dirty="0" smtClean="0"/>
              <a:t>XVIID43-1r, rukopis z r. 1528</a:t>
            </a:r>
            <a:endParaRPr lang="cs-CZ" sz="3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5567"/>
            <a:ext cx="6470873" cy="6543579"/>
          </a:xfrm>
        </p:spPr>
      </p:pic>
    </p:spTree>
    <p:extLst>
      <p:ext uri="{BB962C8B-B14F-4D97-AF65-F5344CB8AC3E}">
        <p14:creationId xmlns:p14="http://schemas.microsoft.com/office/powerpoint/2010/main" val="16249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537075" cy="6607175"/>
          </a:xfrm>
        </p:spPr>
      </p:pic>
    </p:spTree>
    <p:extLst>
      <p:ext uri="{BB962C8B-B14F-4D97-AF65-F5344CB8AC3E}">
        <p14:creationId xmlns:p14="http://schemas.microsoft.com/office/powerpoint/2010/main" val="24396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b="1" cap="all" dirty="0"/>
              <a:t>zemské </a:t>
            </a:r>
            <a:r>
              <a:rPr lang="cs-CZ" b="1" cap="all" dirty="0" smtClean="0"/>
              <a:t>právo (1)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5800" dirty="0"/>
              <a:t>1355/56 </a:t>
            </a:r>
            <a:endParaRPr lang="cs-CZ" sz="5800" dirty="0" smtClean="0"/>
          </a:p>
          <a:p>
            <a:r>
              <a:rPr lang="cs-CZ" sz="5800" dirty="0" smtClean="0"/>
              <a:t>K</a:t>
            </a:r>
            <a:r>
              <a:rPr lang="cs-CZ" sz="5800" dirty="0"/>
              <a:t>. IV. – </a:t>
            </a:r>
            <a:r>
              <a:rPr lang="cs-CZ" sz="5800" b="1" i="1" dirty="0"/>
              <a:t>Zlatá bula pro Říši</a:t>
            </a:r>
            <a:r>
              <a:rPr lang="cs-CZ" sz="5800" dirty="0"/>
              <a:t> – dopad na české země: první místo čes. krále mezi kurfiřty, zaručuje zásadu </a:t>
            </a:r>
            <a:r>
              <a:rPr lang="la-Latn" sz="5800" i="1" dirty="0"/>
              <a:t>De non evocando</a:t>
            </a:r>
            <a:r>
              <a:rPr lang="cs-CZ" sz="5800" dirty="0"/>
              <a:t> a </a:t>
            </a:r>
            <a:r>
              <a:rPr lang="la-Latn" sz="5800" i="1" dirty="0"/>
              <a:t>De non appellando</a:t>
            </a:r>
            <a:r>
              <a:rPr lang="cs-CZ" sz="5800" dirty="0"/>
              <a:t>, stvrzuje praxi volby a potvrzení čes. krále…</a:t>
            </a:r>
          </a:p>
          <a:p>
            <a:pPr marL="0" indent="0">
              <a:buNone/>
            </a:pPr>
            <a:r>
              <a:rPr lang="cs-CZ" sz="5800" dirty="0"/>
              <a:t> </a:t>
            </a:r>
            <a:r>
              <a:rPr lang="cs-CZ" sz="5800" dirty="0" smtClean="0"/>
              <a:t>1356 </a:t>
            </a:r>
            <a:r>
              <a:rPr lang="cs-CZ" sz="5800" b="1" i="1" dirty="0" err="1"/>
              <a:t>Breslauer</a:t>
            </a:r>
            <a:r>
              <a:rPr lang="cs-CZ" sz="5800" b="1" i="1" dirty="0"/>
              <a:t> </a:t>
            </a:r>
            <a:r>
              <a:rPr lang="cs-CZ" sz="5800" b="1" i="1" dirty="0" err="1"/>
              <a:t>Landrecht</a:t>
            </a:r>
            <a:r>
              <a:rPr lang="cs-CZ" sz="5800" dirty="0"/>
              <a:t> </a:t>
            </a:r>
            <a:endParaRPr lang="cs-CZ" sz="5800" dirty="0" smtClean="0"/>
          </a:p>
          <a:p>
            <a:r>
              <a:rPr lang="cs-CZ" sz="5800" dirty="0" smtClean="0"/>
              <a:t>= </a:t>
            </a:r>
            <a:r>
              <a:rPr lang="cs-CZ" sz="5800" dirty="0"/>
              <a:t>přepracování Saského zrcadla podle specifik vratislavského knížectví (</a:t>
            </a:r>
            <a:r>
              <a:rPr lang="cs-CZ" sz="5800" dirty="0" smtClean="0"/>
              <a:t>zpracovala </a:t>
            </a:r>
            <a:r>
              <a:rPr lang="cs-CZ" sz="5800" dirty="0"/>
              <a:t>komise stanovená 1346 králem Janem – </a:t>
            </a:r>
            <a:r>
              <a:rPr lang="cs-CZ" sz="5800" dirty="0" err="1"/>
              <a:t>Vratislavsko</a:t>
            </a:r>
            <a:r>
              <a:rPr lang="cs-CZ" sz="5800" dirty="0"/>
              <a:t> bylo pod </a:t>
            </a:r>
            <a:r>
              <a:rPr lang="cs-CZ" sz="5800" dirty="0" smtClean="0"/>
              <a:t>bezprostřední </a:t>
            </a:r>
            <a:r>
              <a:rPr lang="cs-CZ" sz="5800" dirty="0"/>
              <a:t>mocí čes. krále). Vydáno rok po inkorporaci Slezska (1355) do české koruny. </a:t>
            </a:r>
          </a:p>
          <a:p>
            <a:pPr marL="0" indent="0">
              <a:buNone/>
            </a:pPr>
            <a:r>
              <a:rPr lang="cs-CZ" sz="5800" dirty="0" smtClean="0"/>
              <a:t>1465-1467</a:t>
            </a:r>
            <a:r>
              <a:rPr lang="cs-CZ" sz="5800" dirty="0"/>
              <a:t>:</a:t>
            </a:r>
          </a:p>
          <a:p>
            <a:r>
              <a:rPr lang="cs-CZ" sz="5800" dirty="0"/>
              <a:t>Po Karlově pokusu s </a:t>
            </a:r>
            <a:r>
              <a:rPr lang="cs-CZ" sz="5800" dirty="0" err="1" smtClean="0"/>
              <a:t>Maiestas</a:t>
            </a:r>
            <a:r>
              <a:rPr lang="cs-CZ" sz="5800" dirty="0" smtClean="0"/>
              <a:t> Carolina </a:t>
            </a:r>
            <a:r>
              <a:rPr lang="cs-CZ" sz="5800" dirty="0"/>
              <a:t>se dlouho neobjevil nový pokus, Václav ani Zikmund nezkoušeli; až v 60. letech 15. </a:t>
            </a:r>
            <a:r>
              <a:rPr lang="cs-CZ" sz="5800" dirty="0" smtClean="0"/>
              <a:t>st. </a:t>
            </a:r>
            <a:r>
              <a:rPr lang="cs-CZ" sz="5800" dirty="0"/>
              <a:t>se objevily výrazné aktivity pracující se zemským právem: </a:t>
            </a:r>
            <a:r>
              <a:rPr lang="cs-CZ" sz="5800" b="1" dirty="0"/>
              <a:t>jednota Zelenohorská </a:t>
            </a:r>
            <a:r>
              <a:rPr lang="cs-CZ" sz="5800" dirty="0"/>
              <a:t>(vznik 1465) = šlechtická opozice proti </a:t>
            </a:r>
            <a:r>
              <a:rPr lang="cs-CZ" sz="5800" dirty="0" smtClean="0"/>
              <a:t>Jiřímu z Poděbrad, </a:t>
            </a:r>
            <a:r>
              <a:rPr lang="cs-CZ" sz="5800" dirty="0"/>
              <a:t>vypracovala </a:t>
            </a:r>
            <a:r>
              <a:rPr lang="cs-CZ" sz="5800" dirty="0" err="1"/>
              <a:t>stížné</a:t>
            </a:r>
            <a:r>
              <a:rPr lang="cs-CZ" sz="5800" dirty="0"/>
              <a:t> články, které přednesla králi. V nich </a:t>
            </a:r>
            <a:r>
              <a:rPr lang="cs-CZ" sz="5800" dirty="0" smtClean="0"/>
              <a:t>předmětem </a:t>
            </a:r>
            <a:r>
              <a:rPr lang="cs-CZ" sz="5800" dirty="0"/>
              <a:t>stížností zemské právo, jeho zásady a výklad; jednání o ně 1465-67, obě strany sbíraly podklady (důkazový materiál) z právních knih, rodinných archivů</a:t>
            </a:r>
            <a:r>
              <a:rPr lang="cs-CZ" sz="5800" dirty="0" smtClean="0"/>
              <a:t>… (korunní </a:t>
            </a:r>
            <a:r>
              <a:rPr lang="cs-CZ" sz="5800" dirty="0"/>
              <a:t>archiv a DZ – nebyly </a:t>
            </a:r>
            <a:r>
              <a:rPr lang="cs-CZ" sz="5800" dirty="0" err="1"/>
              <a:t>jednotníkům</a:t>
            </a:r>
            <a:r>
              <a:rPr lang="cs-CZ" sz="5800" dirty="0"/>
              <a:t> k dispozici </a:t>
            </a:r>
            <a:r>
              <a:rPr lang="cs-CZ" sz="5800" dirty="0" smtClean="0"/>
              <a:t>– král je </a:t>
            </a:r>
            <a:r>
              <a:rPr lang="cs-CZ" sz="5800" dirty="0"/>
              <a:t>nepustil na Karlštejn). </a:t>
            </a:r>
          </a:p>
          <a:p>
            <a:pPr marL="0" indent="0">
              <a:buNone/>
            </a:pPr>
            <a:r>
              <a:rPr lang="cs-CZ" sz="5800" dirty="0" smtClean="0"/>
              <a:t>Je </a:t>
            </a:r>
            <a:r>
              <a:rPr lang="cs-CZ" sz="5800" dirty="0"/>
              <a:t>to příklad práce s právními prameny, snaha o revizi dosud nekodifikovaného práva (</a:t>
            </a:r>
            <a:r>
              <a:rPr lang="cs-CZ" sz="5800" dirty="0" err="1"/>
              <a:t>jednotníci</a:t>
            </a:r>
            <a:r>
              <a:rPr lang="cs-CZ" sz="5800" dirty="0"/>
              <a:t> argumentovali i </a:t>
            </a:r>
            <a:r>
              <a:rPr lang="cs-CZ" sz="5800" dirty="0" err="1"/>
              <a:t>Maiestas</a:t>
            </a:r>
            <a:r>
              <a:rPr lang="cs-CZ" sz="5800" dirty="0"/>
              <a:t>, ale zkresleným zněním</a:t>
            </a:r>
            <a:r>
              <a:rPr lang="cs-CZ" sz="5800" dirty="0" smtClean="0"/>
              <a:t>) – zřejmě se nejednalo o kodifikační záměr ze strany Jiřího, jak soudil Jaromír Čelakovský. </a:t>
            </a:r>
          </a:p>
          <a:p>
            <a:pPr marL="0" indent="0">
              <a:buNone/>
            </a:pPr>
            <a:r>
              <a:rPr lang="cs-CZ" sz="5800" dirty="0" smtClean="0"/>
              <a:t>Zároveň </a:t>
            </a:r>
            <a:r>
              <a:rPr lang="cs-CZ" sz="5800" dirty="0"/>
              <a:t>je to první rozsáhlá debata o podobě </a:t>
            </a:r>
            <a:r>
              <a:rPr lang="cs-CZ" sz="5800" dirty="0" err="1"/>
              <a:t>zems</a:t>
            </a:r>
            <a:r>
              <a:rPr lang="cs-CZ" sz="5800" dirty="0"/>
              <a:t>. práva, předznamenávající jeho kodifikaci na přelomu století. Přípravy od 80. </a:t>
            </a:r>
            <a:r>
              <a:rPr lang="cs-CZ" sz="5800" dirty="0" smtClean="0"/>
              <a:t>let 15. stol. </a:t>
            </a:r>
            <a:endParaRPr lang="cs-CZ" sz="5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2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672408" cy="5530626"/>
          </a:xfrm>
        </p:spPr>
        <p:txBody>
          <a:bodyPr/>
          <a:lstStyle/>
          <a:p>
            <a:r>
              <a:rPr lang="cs-CZ" dirty="0" smtClean="0"/>
              <a:t>Zlatá bula pro Říši Karla IV.,</a:t>
            </a:r>
            <a:br>
              <a:rPr lang="cs-CZ" dirty="0" smtClean="0"/>
            </a:br>
            <a:r>
              <a:rPr lang="cs-CZ" dirty="0" smtClean="0"/>
              <a:t>rukopis pořízený Václavem IV.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4562364" cy="6613626"/>
          </a:xfrm>
        </p:spPr>
      </p:pic>
    </p:spTree>
    <p:extLst>
      <p:ext uri="{BB962C8B-B14F-4D97-AF65-F5344CB8AC3E}">
        <p14:creationId xmlns:p14="http://schemas.microsoft.com/office/powerpoint/2010/main" val="7058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b="1" cap="all" dirty="0"/>
              <a:t>zemské právo </a:t>
            </a:r>
            <a:r>
              <a:rPr lang="cs-CZ" b="1" cap="all" dirty="0" smtClean="0"/>
              <a:t>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 fontScale="47500" lnSpcReduction="20000"/>
          </a:bodyPr>
          <a:lstStyle/>
          <a:p>
            <a:endParaRPr lang="cs-CZ" sz="4600" dirty="0" smtClean="0"/>
          </a:p>
          <a:p>
            <a:r>
              <a:rPr lang="cs-CZ" sz="4600" dirty="0" smtClean="0"/>
              <a:t>Od 80</a:t>
            </a:r>
            <a:r>
              <a:rPr lang="cs-CZ" sz="4600" dirty="0"/>
              <a:t>. </a:t>
            </a:r>
            <a:r>
              <a:rPr lang="cs-CZ" sz="4600" dirty="0" smtClean="0"/>
              <a:t>let 15. stol. se </a:t>
            </a:r>
            <a:r>
              <a:rPr lang="cs-CZ" sz="4600" dirty="0"/>
              <a:t>změnil negativní postoj čes. šlechty k sepsání </a:t>
            </a:r>
            <a:r>
              <a:rPr lang="cs-CZ" sz="4600" dirty="0" err="1"/>
              <a:t>zems</a:t>
            </a:r>
            <a:r>
              <a:rPr lang="cs-CZ" sz="4600" dirty="0"/>
              <a:t>. práva a sama na tom začala pracovat – nástroj proti nárokům král. měst i proti moci krále. Výsledek:  </a:t>
            </a:r>
          </a:p>
          <a:p>
            <a:r>
              <a:rPr lang="cs-CZ" sz="4600" dirty="0"/>
              <a:t>1500–1502 </a:t>
            </a:r>
            <a:r>
              <a:rPr lang="cs-CZ" sz="4600" b="1" i="1" dirty="0"/>
              <a:t>(Vladislavské) zřízení zemské království českého</a:t>
            </a:r>
            <a:r>
              <a:rPr lang="cs-CZ" sz="4600" dirty="0"/>
              <a:t> (komise stanovená </a:t>
            </a:r>
            <a:r>
              <a:rPr lang="cs-CZ" sz="4600" dirty="0" err="1"/>
              <a:t>zems</a:t>
            </a:r>
            <a:r>
              <a:rPr lang="cs-CZ" sz="4600" dirty="0"/>
              <a:t>. sněmem, první již 1487, </a:t>
            </a:r>
            <a:r>
              <a:rPr lang="cs-CZ" sz="4600" dirty="0" err="1"/>
              <a:t>koneč</a:t>
            </a:r>
            <a:r>
              <a:rPr lang="cs-CZ" sz="4600" dirty="0"/>
              <a:t>. práce od 1499, komise o 17 členech, konečná redakce: </a:t>
            </a:r>
            <a:r>
              <a:rPr lang="cs-CZ" sz="4600" b="1" dirty="0"/>
              <a:t>Petr a Zdeněk ze Šternberka a Albrecht Rendl z </a:t>
            </a:r>
            <a:r>
              <a:rPr lang="cs-CZ" sz="4600" b="1" dirty="0" err="1"/>
              <a:t>Oušavy</a:t>
            </a:r>
            <a:r>
              <a:rPr lang="cs-CZ" sz="4600" dirty="0"/>
              <a:t>. Přijato </a:t>
            </a:r>
            <a:r>
              <a:rPr lang="cs-CZ" sz="4600" dirty="0" err="1"/>
              <a:t>zems</a:t>
            </a:r>
            <a:r>
              <a:rPr lang="cs-CZ" sz="4600" dirty="0"/>
              <a:t>. sněmem 1500, vydáno tiskem, panovník potvrdil 1502, aniž by vyslyšel protesty </a:t>
            </a:r>
            <a:r>
              <a:rPr lang="cs-CZ" sz="4600" dirty="0" smtClean="0"/>
              <a:t>měst </a:t>
            </a:r>
            <a:r>
              <a:rPr lang="cs-CZ" sz="4600" dirty="0"/>
              <a:t>(viz nová </a:t>
            </a:r>
            <a:r>
              <a:rPr lang="cs-CZ" sz="4600" dirty="0" err="1"/>
              <a:t>ed</a:t>
            </a:r>
            <a:r>
              <a:rPr lang="cs-CZ" sz="4600" dirty="0"/>
              <a:t>. 2007</a:t>
            </a:r>
            <a:r>
              <a:rPr lang="cs-CZ" sz="4600" dirty="0" smtClean="0"/>
              <a:t>). </a:t>
            </a:r>
            <a:r>
              <a:rPr lang="cs-CZ" sz="4600" dirty="0"/>
              <a:t>VZZ je nedokonale systematické, podle Jana </a:t>
            </a:r>
            <a:r>
              <a:rPr lang="cs-CZ" sz="4600" dirty="0" err="1"/>
              <a:t>Kaprase</a:t>
            </a:r>
            <a:r>
              <a:rPr lang="cs-CZ" sz="4600" dirty="0"/>
              <a:t> zahrnuje všechny obory práva, ale žádný nevyčerpává. Má </a:t>
            </a:r>
            <a:r>
              <a:rPr lang="cs-CZ" sz="4600" dirty="0" err="1"/>
              <a:t>protiměstský</a:t>
            </a:r>
            <a:r>
              <a:rPr lang="cs-CZ" sz="4600" dirty="0"/>
              <a:t> osten (nebere ohled na zájmy měst, zvl. jejich hlas na sněmu).</a:t>
            </a:r>
          </a:p>
          <a:p>
            <a:endParaRPr lang="cs-CZ" sz="4600" dirty="0" smtClean="0"/>
          </a:p>
          <a:p>
            <a:r>
              <a:rPr lang="cs-CZ" sz="4600" u="sng" dirty="0" smtClean="0"/>
              <a:t>Doplňky </a:t>
            </a:r>
            <a:r>
              <a:rPr lang="cs-CZ" sz="4600" u="sng" dirty="0"/>
              <a:t>a novely</a:t>
            </a:r>
            <a:r>
              <a:rPr lang="cs-CZ" sz="4600" dirty="0" smtClean="0"/>
              <a:t>:</a:t>
            </a:r>
          </a:p>
          <a:p>
            <a:r>
              <a:rPr lang="cs-CZ" sz="4600" dirty="0" smtClean="0"/>
              <a:t>1517 </a:t>
            </a:r>
            <a:r>
              <a:rPr lang="cs-CZ" sz="4600" dirty="0"/>
              <a:t>jako první </a:t>
            </a:r>
            <a:r>
              <a:rPr lang="cs-CZ" sz="4600" b="1" i="1" dirty="0"/>
              <a:t>Svatováclavská smlouva</a:t>
            </a:r>
          </a:p>
          <a:p>
            <a:r>
              <a:rPr lang="cs-CZ" sz="4600" dirty="0"/>
              <a:t>1535 </a:t>
            </a:r>
            <a:r>
              <a:rPr lang="cs-CZ" sz="4600" b="1" i="1" dirty="0"/>
              <a:t>Zřízení markrabství moravského</a:t>
            </a:r>
            <a:r>
              <a:rPr lang="cs-CZ" sz="4600" dirty="0"/>
              <a:t> (</a:t>
            </a:r>
            <a:r>
              <a:rPr lang="cs-CZ" sz="4600" dirty="0" err="1"/>
              <a:t>ed</a:t>
            </a:r>
            <a:r>
              <a:rPr lang="cs-CZ" sz="4600" dirty="0"/>
              <a:t>. Fr. </a:t>
            </a:r>
            <a:r>
              <a:rPr lang="cs-CZ" sz="4600" dirty="0" err="1"/>
              <a:t>Čáda</a:t>
            </a:r>
            <a:r>
              <a:rPr lang="cs-CZ" sz="4600" dirty="0"/>
              <a:t>, 1937</a:t>
            </a:r>
            <a:r>
              <a:rPr lang="cs-CZ" sz="4600" dirty="0" smtClean="0"/>
              <a:t>)</a:t>
            </a:r>
            <a:endParaRPr lang="cs-CZ" sz="4600" dirty="0"/>
          </a:p>
          <a:p>
            <a:r>
              <a:rPr lang="cs-CZ" sz="4600" dirty="0"/>
              <a:t>1563 </a:t>
            </a:r>
            <a:r>
              <a:rPr lang="cs-CZ" sz="4600" b="1" i="1" dirty="0"/>
              <a:t>Zřízení opolsko-ratibořské</a:t>
            </a:r>
          </a:p>
          <a:p>
            <a:r>
              <a:rPr lang="cs-CZ" sz="4600" dirty="0"/>
              <a:t>1573 </a:t>
            </a:r>
            <a:r>
              <a:rPr lang="cs-CZ" sz="4600" b="1" i="1" dirty="0"/>
              <a:t>Zemské zřízení </a:t>
            </a:r>
            <a:r>
              <a:rPr lang="cs-CZ" sz="4600" b="1" i="1" dirty="0" smtClean="0"/>
              <a:t>těšínské</a:t>
            </a:r>
            <a:endParaRPr lang="cs-CZ" sz="4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4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355976" y="116632"/>
            <a:ext cx="4677916" cy="864096"/>
          </a:xfrm>
        </p:spPr>
        <p:txBody>
          <a:bodyPr anchor="t">
            <a:normAutofit fontScale="90000"/>
          </a:bodyPr>
          <a:lstStyle/>
          <a:p>
            <a:r>
              <a:rPr lang="cs-CZ" sz="1600" b="1" dirty="0" err="1"/>
              <a:t>Kreuz</a:t>
            </a:r>
            <a:r>
              <a:rPr lang="cs-CZ" sz="1600" b="1" dirty="0"/>
              <a:t> Petr – Martinovský Ivan </a:t>
            </a:r>
            <a:r>
              <a:rPr lang="cs-CZ" sz="1600" dirty="0"/>
              <a:t>(</a:t>
            </a:r>
            <a:r>
              <a:rPr lang="cs-CZ" sz="1600" dirty="0" err="1"/>
              <a:t>edd</a:t>
            </a:r>
            <a:r>
              <a:rPr lang="cs-CZ" sz="1600" dirty="0"/>
              <a:t>.), </a:t>
            </a:r>
            <a:r>
              <a:rPr lang="cs-CZ" sz="1600" b="1" i="1" dirty="0"/>
              <a:t>Vladislavské zřízení zemské a navazující prameny</a:t>
            </a:r>
            <a:r>
              <a:rPr lang="cs-CZ" sz="1600" dirty="0"/>
              <a:t> (Svatováclavská smlouva a Zřízení o ručnicích), Praha 2007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8"/>
            <a:ext cx="4335463" cy="6121400"/>
          </a:xfrm>
        </p:spPr>
      </p:pic>
      <p:pic>
        <p:nvPicPr>
          <p:cNvPr id="1026" name="Picture 2" descr="mhtml:file://G:\Vyuka\Statnost_I\kodifikace\VZZ-edice2007-obalka.mhtml!https://www.obalkyknih.cz/file/cover/259242/preview5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533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Středoevropský 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Karlův pokus i stavovská realizace zapadají časově do obdobného dění v okolních </a:t>
            </a:r>
            <a:r>
              <a:rPr lang="cs-CZ" dirty="0" smtClean="0"/>
              <a:t>zemích: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Ludvík </a:t>
            </a:r>
            <a:r>
              <a:rPr lang="cs-CZ" b="1" dirty="0"/>
              <a:t>Bavor </a:t>
            </a:r>
            <a:r>
              <a:rPr lang="cs-CZ" dirty="0"/>
              <a:t>v Horním </a:t>
            </a:r>
            <a:r>
              <a:rPr lang="cs-CZ" u="sng" dirty="0"/>
              <a:t>Bavorsku</a:t>
            </a:r>
            <a:r>
              <a:rPr lang="cs-CZ" dirty="0"/>
              <a:t> 1346,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</a:t>
            </a:r>
            <a:r>
              <a:rPr lang="cs-CZ" dirty="0"/>
              <a:t> ostat. Bavorsku zvykové právo, až v 70. letech 15. st. přibyly další řády a zřízení v dalších částech;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nejstarší </a:t>
            </a:r>
            <a:r>
              <a:rPr lang="cs-CZ" dirty="0"/>
              <a:t>zem. zřízení v </a:t>
            </a:r>
            <a:r>
              <a:rPr lang="cs-CZ" u="sng" dirty="0"/>
              <a:t>Sasku</a:t>
            </a:r>
            <a:r>
              <a:rPr lang="cs-CZ" dirty="0"/>
              <a:t> vydali </a:t>
            </a:r>
            <a:r>
              <a:rPr lang="cs-CZ" dirty="0" err="1"/>
              <a:t>sas</a:t>
            </a:r>
            <a:r>
              <a:rPr lang="cs-CZ" dirty="0"/>
              <a:t>. vévodové 1482;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</a:t>
            </a:r>
            <a:r>
              <a:rPr lang="cs-CZ" dirty="0"/>
              <a:t> </a:t>
            </a:r>
            <a:r>
              <a:rPr lang="cs-CZ" u="sng" dirty="0"/>
              <a:t>rakouských</a:t>
            </a:r>
            <a:r>
              <a:rPr lang="cs-CZ" dirty="0"/>
              <a:t> zemích nejstarší sbírky také koncem 15. a poč. 16. st. (Tyroly 1499; Dolní Rakousy 1514, ostatní až od 30. let). </a:t>
            </a:r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Polsko</a:t>
            </a:r>
            <a:r>
              <a:rPr lang="cs-CZ" dirty="0" smtClean="0"/>
              <a:t> </a:t>
            </a:r>
            <a:r>
              <a:rPr lang="cs-CZ" dirty="0"/>
              <a:t>– první dílčí svod práva (týkající se soudnictví) v ½ 14. stol. od </a:t>
            </a:r>
            <a:r>
              <a:rPr lang="cs-CZ" b="1" dirty="0"/>
              <a:t>Kazimíra Velikého</a:t>
            </a:r>
            <a:r>
              <a:rPr lang="cs-CZ" dirty="0"/>
              <a:t>: </a:t>
            </a:r>
            <a:r>
              <a:rPr lang="cs-CZ" i="1" dirty="0"/>
              <a:t>Statuta </a:t>
            </a:r>
            <a:r>
              <a:rPr lang="cs-CZ" i="1" dirty="0" err="1"/>
              <a:t>Magni</a:t>
            </a:r>
            <a:r>
              <a:rPr lang="cs-CZ" i="1" dirty="0"/>
              <a:t> </a:t>
            </a:r>
            <a:r>
              <a:rPr lang="cs-CZ" i="1" dirty="0" err="1"/>
              <a:t>Casimiri</a:t>
            </a:r>
            <a:r>
              <a:rPr lang="cs-CZ" dirty="0"/>
              <a:t>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1506 </a:t>
            </a:r>
            <a:r>
              <a:rPr lang="cs-CZ" b="1" i="1" dirty="0"/>
              <a:t>Statut </a:t>
            </a:r>
            <a:r>
              <a:rPr lang="cs-CZ" b="1" i="1" cap="all" dirty="0" err="1"/>
              <a:t>ł</a:t>
            </a:r>
            <a:r>
              <a:rPr lang="cs-CZ" b="1" i="1" dirty="0" err="1"/>
              <a:t>askiego</a:t>
            </a:r>
            <a:r>
              <a:rPr lang="cs-CZ" b="1" dirty="0"/>
              <a:t> </a:t>
            </a:r>
            <a:r>
              <a:rPr lang="cs-CZ" dirty="0"/>
              <a:t>tiskem atd.; </a:t>
            </a:r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Uhry</a:t>
            </a:r>
            <a:r>
              <a:rPr lang="cs-CZ" dirty="0" smtClean="0"/>
              <a:t> </a:t>
            </a:r>
            <a:r>
              <a:rPr lang="cs-CZ" dirty="0"/>
              <a:t>– 1500 </a:t>
            </a:r>
            <a:r>
              <a:rPr lang="cs-CZ" dirty="0" smtClean="0"/>
              <a:t>sestavením kodifikace pověřen </a:t>
            </a:r>
            <a:r>
              <a:rPr lang="cs-CZ" dirty="0" err="1" smtClean="0"/>
              <a:t>ladislavem</a:t>
            </a:r>
            <a:r>
              <a:rPr lang="cs-CZ" dirty="0" smtClean="0"/>
              <a:t> Jagellonským </a:t>
            </a:r>
            <a:r>
              <a:rPr lang="cs-CZ" b="1" dirty="0" smtClean="0"/>
              <a:t>Štefan </a:t>
            </a:r>
            <a:r>
              <a:rPr lang="cs-CZ" b="1" dirty="0" err="1" smtClean="0"/>
              <a:t>Verböczy</a:t>
            </a:r>
            <a:r>
              <a:rPr lang="cs-CZ" dirty="0"/>
              <a:t>, předložil sněmu </a:t>
            </a:r>
            <a:r>
              <a:rPr lang="cs-CZ" dirty="0" smtClean="0"/>
              <a:t>1514 (</a:t>
            </a:r>
            <a:r>
              <a:rPr lang="cs-CZ" b="1" i="1" dirty="0" err="1" smtClean="0"/>
              <a:t>Tripartitum</a:t>
            </a:r>
            <a:r>
              <a:rPr lang="cs-CZ" dirty="0" smtClean="0"/>
              <a:t>).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Rozdíl</a:t>
            </a:r>
            <a:r>
              <a:rPr lang="cs-CZ" dirty="0"/>
              <a:t>: české VZZ iniciovali a vypracovali i prosadili stavové, ostatní uvedené bylo dílem panovníka.</a:t>
            </a:r>
          </a:p>
        </p:txBody>
      </p:sp>
    </p:spTree>
    <p:extLst>
      <p:ext uri="{BB962C8B-B14F-4D97-AF65-F5344CB8AC3E}">
        <p14:creationId xmlns:p14="http://schemas.microsoft.com/office/powerpoint/2010/main" val="2340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cs-CZ" b="1" dirty="0" smtClean="0"/>
              <a:t>CÍRKEVNÍ PRÁVO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r>
              <a:rPr lang="cs-CZ" b="1" i="1" dirty="0" err="1" smtClean="0"/>
              <a:t>Decretum</a:t>
            </a:r>
            <a:r>
              <a:rPr lang="cs-CZ" b="1" i="1" dirty="0" smtClean="0"/>
              <a:t> </a:t>
            </a:r>
            <a:r>
              <a:rPr lang="cs-CZ" b="1" i="1" dirty="0" err="1"/>
              <a:t>Gratiani</a:t>
            </a:r>
            <a:r>
              <a:rPr lang="cs-CZ" dirty="0"/>
              <a:t> – /1140/, v Č. od </a:t>
            </a:r>
            <a:r>
              <a:rPr lang="cs-CZ" dirty="0" smtClean="0"/>
              <a:t>1158 (opsal a přivezl </a:t>
            </a:r>
            <a:r>
              <a:rPr lang="cs-CZ" dirty="0" err="1" smtClean="0"/>
              <a:t>Vincentius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1222 </a:t>
            </a:r>
            <a:r>
              <a:rPr lang="cs-CZ" b="1" i="1" dirty="0"/>
              <a:t>Velké privilegium pro církev </a:t>
            </a:r>
            <a:r>
              <a:rPr lang="cs-CZ" dirty="0"/>
              <a:t>(uspořádalo vztahy mezi církev. institucemi a </a:t>
            </a:r>
            <a:r>
              <a:rPr lang="cs-CZ" dirty="0" err="1"/>
              <a:t>světs</a:t>
            </a:r>
            <a:r>
              <a:rPr lang="cs-CZ" dirty="0"/>
              <a:t>. mocí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1310 statuta provincie Mohuč (Petr z </a:t>
            </a:r>
            <a:r>
              <a:rPr lang="cs-CZ" dirty="0" err="1" smtClean="0"/>
              <a:t>Aspeltu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1349 </a:t>
            </a:r>
            <a:r>
              <a:rPr lang="cs-CZ" b="1" i="1" dirty="0"/>
              <a:t>Provinciální statuta arcibiskupa Arnošta</a:t>
            </a:r>
            <a:r>
              <a:rPr lang="cs-CZ" dirty="0"/>
              <a:t> z Pardubic</a:t>
            </a:r>
          </a:p>
          <a:p>
            <a:r>
              <a:rPr lang="cs-CZ" dirty="0"/>
              <a:t>další synodální statuta</a:t>
            </a:r>
          </a:p>
        </p:txBody>
      </p:sp>
    </p:spTree>
    <p:extLst>
      <p:ext uri="{BB962C8B-B14F-4D97-AF65-F5344CB8AC3E}">
        <p14:creationId xmlns:p14="http://schemas.microsoft.com/office/powerpoint/2010/main" val="14405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smtClean="0"/>
              <a:t>MĚSTSKÉ PRÁVO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počátky písemné fixace – listiny (privilegia): 1243 </a:t>
            </a:r>
            <a:r>
              <a:rPr lang="cs-CZ" b="1" i="1" dirty="0" err="1"/>
              <a:t>Iura</a:t>
            </a:r>
            <a:r>
              <a:rPr lang="cs-CZ" b="1" i="1" dirty="0"/>
              <a:t> </a:t>
            </a:r>
            <a:r>
              <a:rPr lang="cs-CZ" b="1" i="1" dirty="0" err="1"/>
              <a:t>originalia</a:t>
            </a:r>
            <a:r>
              <a:rPr lang="cs-CZ" b="1" i="1" dirty="0"/>
              <a:t> </a:t>
            </a:r>
            <a:r>
              <a:rPr lang="cs-CZ" b="1" i="1" dirty="0" err="1"/>
              <a:t>civitatis</a:t>
            </a:r>
            <a:r>
              <a:rPr lang="cs-CZ" b="1" i="1" dirty="0"/>
              <a:t> </a:t>
            </a:r>
            <a:r>
              <a:rPr lang="cs-CZ" b="1" i="1" dirty="0" err="1"/>
              <a:t>Brunensis</a:t>
            </a:r>
            <a:endParaRPr lang="cs-CZ" dirty="0"/>
          </a:p>
          <a:p>
            <a:r>
              <a:rPr lang="cs-CZ" dirty="0"/>
              <a:t>zájem na kodifikaci měst. práva měla šlechta po Svatováclavské smlouvě z r. 1517 (stanoveny kompetence soudů a příslušnost smíšených sporných případů)</a:t>
            </a:r>
          </a:p>
          <a:p>
            <a:r>
              <a:rPr lang="cs-CZ" dirty="0"/>
              <a:t>1523 usnesení ZS o komisi – ustanoven </a:t>
            </a:r>
            <a:r>
              <a:rPr lang="cs-CZ" dirty="0" err="1"/>
              <a:t>Brikcí</a:t>
            </a:r>
            <a:endParaRPr lang="cs-CZ" dirty="0"/>
          </a:p>
          <a:p>
            <a:r>
              <a:rPr lang="cs-CZ" dirty="0"/>
              <a:t>(1534 </a:t>
            </a:r>
            <a:r>
              <a:rPr lang="cs-CZ" b="1" i="1" dirty="0" err="1"/>
              <a:t>Brikcí</a:t>
            </a:r>
            <a:r>
              <a:rPr lang="cs-CZ" b="1" i="1" dirty="0"/>
              <a:t> z </a:t>
            </a:r>
            <a:r>
              <a:rPr lang="cs-CZ" b="1" i="1" dirty="0" err="1"/>
              <a:t>Licka</a:t>
            </a:r>
            <a:r>
              <a:rPr lang="cs-CZ" b="1" i="1" dirty="0"/>
              <a:t> – Práva městská</a:t>
            </a:r>
            <a:r>
              <a:rPr lang="cs-CZ" dirty="0"/>
              <a:t> = úprava knihy písaře Jana; na úrovni práv</a:t>
            </a:r>
            <a:r>
              <a:rPr lang="cs-CZ" dirty="0" smtClean="0"/>
              <a:t>. </a:t>
            </a:r>
            <a:r>
              <a:rPr lang="cs-CZ" dirty="0" err="1" smtClean="0"/>
              <a:t>kn</a:t>
            </a:r>
            <a:r>
              <a:rPr lang="cs-CZ" dirty="0"/>
              <a:t>.) </a:t>
            </a:r>
            <a:endParaRPr lang="cs-CZ" dirty="0" smtClean="0"/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Ed</a:t>
            </a:r>
            <a:r>
              <a:rPr lang="cs-CZ" sz="2800" dirty="0"/>
              <a:t>. </a:t>
            </a:r>
            <a:r>
              <a:rPr lang="cs-CZ" sz="2800" dirty="0" err="1"/>
              <a:t>Jirečkové</a:t>
            </a:r>
            <a:r>
              <a:rPr lang="cs-CZ" sz="2800" dirty="0"/>
              <a:t>, CIB IV-3-I, 1880.</a:t>
            </a:r>
          </a:p>
          <a:p>
            <a:r>
              <a:rPr lang="cs-CZ" dirty="0"/>
              <a:t>1579 </a:t>
            </a:r>
            <a:r>
              <a:rPr lang="cs-CZ" b="1" i="1" dirty="0"/>
              <a:t>Pavel Kristián z Koldína – Práva městská království českého</a:t>
            </a:r>
            <a:r>
              <a:rPr lang="cs-CZ" dirty="0"/>
              <a:t> – stvrzena panovníkem a apelačním soudem, oficiální charakter.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800" dirty="0" smtClean="0"/>
              <a:t>Ed</a:t>
            </a:r>
            <a:r>
              <a:rPr lang="cs-CZ" sz="2800" dirty="0"/>
              <a:t>. </a:t>
            </a:r>
            <a:r>
              <a:rPr lang="cs-CZ" sz="2800" dirty="0" err="1"/>
              <a:t>Jireček</a:t>
            </a:r>
            <a:r>
              <a:rPr lang="cs-CZ" sz="2800" dirty="0"/>
              <a:t>, CIB IV-3-II, 1876; nové vydání 2013</a:t>
            </a:r>
          </a:p>
        </p:txBody>
      </p:sp>
    </p:spTree>
    <p:extLst>
      <p:ext uri="{BB962C8B-B14F-4D97-AF65-F5344CB8AC3E}">
        <p14:creationId xmlns:p14="http://schemas.microsoft.com/office/powerpoint/2010/main" val="9060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smtClean="0"/>
              <a:t>KODIFIKACE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800" dirty="0" smtClean="0"/>
              <a:t>…</a:t>
            </a:r>
            <a:r>
              <a:rPr lang="cs-CZ" sz="2800" dirty="0"/>
              <a:t>shromáždění právních norem do systemizovaného celku, </a:t>
            </a:r>
            <a:r>
              <a:rPr lang="cs-CZ" sz="2800" dirty="0" err="1"/>
              <a:t>sankcionizované</a:t>
            </a:r>
            <a:r>
              <a:rPr lang="cs-CZ" sz="2800" dirty="0"/>
              <a:t> autoritou státní </a:t>
            </a:r>
            <a:r>
              <a:rPr lang="cs-CZ" sz="2800" dirty="0" smtClean="0"/>
              <a:t>moci;</a:t>
            </a:r>
          </a:p>
          <a:p>
            <a:pPr marL="0" indent="0">
              <a:buNone/>
            </a:pPr>
            <a:r>
              <a:rPr lang="cs-CZ" sz="2800" dirty="0" smtClean="0"/>
              <a:t>směřuje </a:t>
            </a:r>
            <a:r>
              <a:rPr lang="cs-CZ" sz="2800" dirty="0"/>
              <a:t>k unifikaci </a:t>
            </a:r>
            <a:r>
              <a:rPr lang="cs-CZ" sz="2800" dirty="0" smtClean="0"/>
              <a:t>práva a </a:t>
            </a:r>
            <a:r>
              <a:rPr lang="cs-CZ" sz="2800" dirty="0"/>
              <a:t>jeho písemnému </a:t>
            </a:r>
            <a:r>
              <a:rPr lang="cs-CZ" sz="2800" dirty="0" smtClean="0"/>
              <a:t>fixování.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Kodifikace </a:t>
            </a:r>
            <a:r>
              <a:rPr lang="cs-CZ" sz="2800" dirty="0"/>
              <a:t>je tedy </a:t>
            </a:r>
            <a:r>
              <a:rPr lang="cs-CZ" sz="2800" u="sng" dirty="0"/>
              <a:t>soubor (svod) práva z určité oblasti, písemně zachycený a státní mocí potvrzený</a:t>
            </a:r>
            <a:r>
              <a:rPr lang="cs-CZ" sz="2800" dirty="0"/>
              <a:t>. </a:t>
            </a: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Označuje </a:t>
            </a:r>
            <a:r>
              <a:rPr lang="cs-CZ" sz="2800" dirty="0"/>
              <a:t>se jako </a:t>
            </a:r>
            <a:r>
              <a:rPr lang="cs-CZ" sz="2800" b="1" i="1" dirty="0" err="1"/>
              <a:t>codex</a:t>
            </a:r>
            <a:r>
              <a:rPr lang="cs-CZ" sz="2800" dirty="0"/>
              <a:t> nebo </a:t>
            </a:r>
            <a:r>
              <a:rPr lang="cs-CZ" sz="2800" b="1" i="1" dirty="0"/>
              <a:t>liber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Druhou </a:t>
            </a:r>
            <a:r>
              <a:rPr lang="cs-CZ" sz="2800" dirty="0"/>
              <a:t>formou písemně zachyceného práva byly samostatné zákony (pojmenovány </a:t>
            </a:r>
            <a:r>
              <a:rPr lang="cs-CZ" sz="2800" b="1" i="1" dirty="0"/>
              <a:t>statuta</a:t>
            </a:r>
            <a:r>
              <a:rPr lang="cs-CZ" sz="2800" dirty="0"/>
              <a:t>, </a:t>
            </a:r>
            <a:r>
              <a:rPr lang="cs-CZ" sz="2800" b="1" i="1" dirty="0" err="1"/>
              <a:t>decreta</a:t>
            </a:r>
            <a:r>
              <a:rPr lang="cs-CZ" sz="2800" dirty="0"/>
              <a:t>, </a:t>
            </a:r>
            <a:r>
              <a:rPr lang="cs-CZ" sz="2800" b="1" i="1" dirty="0" err="1"/>
              <a:t>leges</a:t>
            </a:r>
            <a:r>
              <a:rPr lang="cs-CZ" sz="2800" dirty="0"/>
              <a:t>, </a:t>
            </a:r>
            <a:r>
              <a:rPr lang="cs-CZ" sz="2800" b="1" i="1" dirty="0" err="1"/>
              <a:t>constitutiones</a:t>
            </a:r>
            <a:r>
              <a:rPr lang="cs-CZ" sz="2800" dirty="0"/>
              <a:t>,</a:t>
            </a:r>
            <a:r>
              <a:rPr lang="cs-CZ" sz="2800" i="1" dirty="0"/>
              <a:t> </a:t>
            </a:r>
            <a:r>
              <a:rPr lang="cs-CZ" sz="2800" b="1" i="1" dirty="0" err="1"/>
              <a:t>ordinationes</a:t>
            </a:r>
            <a:r>
              <a:rPr lang="cs-CZ" sz="2800" dirty="0"/>
              <a:t>).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u="sng" dirty="0"/>
              <a:t>Středověké právo</a:t>
            </a:r>
            <a:r>
              <a:rPr lang="cs-CZ" sz="2800" dirty="0"/>
              <a:t> – není jednotné, různé právní okruhy pro jednotlivé složky společnosti; proto i kodifikace můžeme sledovat v několika rovinách.</a:t>
            </a:r>
            <a:endParaRPr lang="cs-CZ" sz="28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300" dirty="0" smtClean="0"/>
              <a:t>(Dalibor Janiš</a:t>
            </a:r>
            <a:r>
              <a:rPr lang="cs-CZ" sz="2300" dirty="0"/>
              <a:t>, in: Velké </a:t>
            </a:r>
            <a:r>
              <a:rPr lang="cs-CZ" sz="2300" dirty="0" smtClean="0"/>
              <a:t>kodifikace. Sborník </a:t>
            </a:r>
            <a:r>
              <a:rPr lang="cs-CZ" sz="2300" dirty="0"/>
              <a:t>příspěvků z mezinárodní konference …, díl I, Praha 1989</a:t>
            </a:r>
            <a:r>
              <a:rPr lang="cs-CZ" sz="2300" dirty="0" smtClean="0"/>
              <a:t>, </a:t>
            </a:r>
            <a:r>
              <a:rPr lang="cs-CZ" sz="2300" dirty="0"/>
              <a:t>s. </a:t>
            </a:r>
            <a:r>
              <a:rPr lang="cs-CZ" sz="2300" dirty="0" smtClean="0"/>
              <a:t>14-15)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515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/>
              <a:t>Bibliografie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048672"/>
          </a:xfrm>
        </p:spPr>
        <p:txBody>
          <a:bodyPr>
            <a:normAutofit/>
          </a:bodyPr>
          <a:lstStyle/>
          <a:p>
            <a:r>
              <a:rPr lang="cs-CZ" sz="1600" b="1" dirty="0"/>
              <a:t>Bláhová Marie</a:t>
            </a:r>
            <a:r>
              <a:rPr lang="cs-CZ" sz="1600" dirty="0"/>
              <a:t>, Počátky kodifikace zemského práva v Čechách, in: Antoni </a:t>
            </a:r>
            <a:r>
              <a:rPr lang="cs-CZ" sz="1600" dirty="0" err="1"/>
              <a:t>Barciak</a:t>
            </a:r>
            <a:r>
              <a:rPr lang="cs-CZ" sz="1600" dirty="0"/>
              <a:t> (</a:t>
            </a:r>
            <a:r>
              <a:rPr lang="cs-CZ" sz="1600" dirty="0" err="1"/>
              <a:t>ed</a:t>
            </a:r>
            <a:r>
              <a:rPr lang="cs-CZ" sz="1600" dirty="0"/>
              <a:t>.), Kultura </a:t>
            </a:r>
            <a:r>
              <a:rPr lang="cs-CZ" sz="1600" dirty="0" err="1"/>
              <a:t>prawna</a:t>
            </a:r>
            <a:r>
              <a:rPr lang="cs-CZ" sz="1600" dirty="0"/>
              <a:t> w </a:t>
            </a:r>
            <a:r>
              <a:rPr lang="cs-CZ" sz="1600" dirty="0" err="1"/>
              <a:t>Europie</a:t>
            </a:r>
            <a:r>
              <a:rPr lang="cs-CZ" sz="1600" dirty="0"/>
              <a:t> </a:t>
            </a:r>
            <a:r>
              <a:rPr lang="cs-CZ" sz="1600" dirty="0" err="1"/>
              <a:t>Środkowej</a:t>
            </a:r>
            <a:r>
              <a:rPr lang="cs-CZ" sz="1600" dirty="0"/>
              <a:t>, Katowice 2006, s. 74–84</a:t>
            </a:r>
          </a:p>
          <a:p>
            <a:r>
              <a:rPr lang="cs-CZ" sz="1600" b="1" dirty="0"/>
              <a:t>Doležal Miloslav – </a:t>
            </a:r>
            <a:r>
              <a:rPr lang="cs-CZ" sz="1600" b="1" dirty="0" err="1"/>
              <a:t>Urfus</a:t>
            </a:r>
            <a:r>
              <a:rPr lang="cs-CZ" sz="1600" b="1" dirty="0"/>
              <a:t> Valentin </a:t>
            </a:r>
            <a:r>
              <a:rPr lang="cs-CZ" sz="1600" dirty="0"/>
              <a:t>(</a:t>
            </a:r>
            <a:r>
              <a:rPr lang="cs-CZ" sz="1600" dirty="0" err="1"/>
              <a:t>edd</a:t>
            </a:r>
            <a:r>
              <a:rPr lang="cs-CZ" sz="1600" dirty="0"/>
              <a:t>.), Velké kodifikace. Sborník příspěvků z mezinárodní konference …, díl I, Praha </a:t>
            </a:r>
            <a:r>
              <a:rPr lang="cs-CZ" sz="1600" dirty="0" smtClean="0"/>
              <a:t>1989</a:t>
            </a:r>
            <a:endParaRPr lang="cs-CZ" sz="1600" dirty="0"/>
          </a:p>
          <a:p>
            <a:r>
              <a:rPr lang="cs-CZ" sz="1600" b="1" dirty="0" err="1"/>
              <a:t>Hergemöller</a:t>
            </a:r>
            <a:r>
              <a:rPr lang="cs-CZ" sz="1600" b="1" dirty="0"/>
              <a:t> </a:t>
            </a:r>
            <a:r>
              <a:rPr lang="cs-CZ" sz="1600" b="1" dirty="0" err="1"/>
              <a:t>Bernd</a:t>
            </a:r>
            <a:r>
              <a:rPr lang="cs-CZ" sz="1600" b="1" dirty="0"/>
              <a:t>-Ulrich</a:t>
            </a:r>
            <a:r>
              <a:rPr lang="cs-CZ" sz="1600" dirty="0"/>
              <a:t>, </a:t>
            </a:r>
            <a:r>
              <a:rPr lang="cs-CZ" sz="1600" dirty="0" err="1"/>
              <a:t>Maiestas</a:t>
            </a:r>
            <a:r>
              <a:rPr lang="cs-CZ" sz="1600" dirty="0"/>
              <a:t> Carolina: der </a:t>
            </a:r>
            <a:r>
              <a:rPr lang="cs-CZ" sz="1600" dirty="0" err="1"/>
              <a:t>Kodifikationsentwurf</a:t>
            </a:r>
            <a:r>
              <a:rPr lang="cs-CZ" sz="1600" dirty="0"/>
              <a:t> Karl IV. </a:t>
            </a:r>
            <a:r>
              <a:rPr lang="cs-CZ" sz="1600" dirty="0" err="1"/>
              <a:t>für</a:t>
            </a:r>
            <a:r>
              <a:rPr lang="cs-CZ" sz="1600" dirty="0"/>
              <a:t> </a:t>
            </a:r>
            <a:r>
              <a:rPr lang="cs-CZ" sz="1600" dirty="0" err="1"/>
              <a:t>das</a:t>
            </a:r>
            <a:r>
              <a:rPr lang="cs-CZ" sz="1600" dirty="0"/>
              <a:t> </a:t>
            </a:r>
            <a:r>
              <a:rPr lang="cs-CZ" sz="1600" dirty="0" err="1"/>
              <a:t>Königreich</a:t>
            </a:r>
            <a:r>
              <a:rPr lang="cs-CZ" sz="1600" dirty="0"/>
              <a:t> </a:t>
            </a:r>
            <a:r>
              <a:rPr lang="cs-CZ" sz="1600" dirty="0" err="1"/>
              <a:t>Böhmen</a:t>
            </a:r>
            <a:r>
              <a:rPr lang="cs-CZ" sz="1600" dirty="0"/>
              <a:t> von 1355. </a:t>
            </a:r>
            <a:r>
              <a:rPr lang="cs-CZ" sz="1600" dirty="0" err="1"/>
              <a:t>Auf</a:t>
            </a:r>
            <a:r>
              <a:rPr lang="cs-CZ" sz="1600" dirty="0"/>
              <a:t> Grun</a:t>
            </a:r>
            <a:r>
              <a:rPr lang="de-DE" sz="1600" dirty="0" err="1"/>
              <a:t>dlage</a:t>
            </a:r>
            <a:r>
              <a:rPr lang="de-DE" sz="1600" dirty="0"/>
              <a:t> der lateinischen Handschriften herausgegeben, eingeleitet und ins Deutsche übertragen von …, München 1995 (Veröffentlichungen des Collegium </a:t>
            </a:r>
            <a:r>
              <a:rPr lang="de-DE" sz="1600" dirty="0" err="1"/>
              <a:t>Carolinum</a:t>
            </a:r>
            <a:r>
              <a:rPr lang="cs-CZ" sz="1600" dirty="0"/>
              <a:t>, 74)</a:t>
            </a:r>
          </a:p>
          <a:p>
            <a:r>
              <a:rPr lang="cs-CZ" sz="1600" b="1" dirty="0"/>
              <a:t>Hledíková Zdeňka</a:t>
            </a:r>
            <a:r>
              <a:rPr lang="cs-CZ" sz="1600" dirty="0"/>
              <a:t>, </a:t>
            </a:r>
            <a:r>
              <a:rPr lang="cs-CZ" sz="1600" dirty="0" err="1"/>
              <a:t>Sacri</a:t>
            </a:r>
            <a:r>
              <a:rPr lang="cs-CZ" sz="1600" dirty="0"/>
              <a:t> </a:t>
            </a:r>
            <a:r>
              <a:rPr lang="cs-CZ" sz="1600" dirty="0" err="1"/>
              <a:t>canones</a:t>
            </a:r>
            <a:r>
              <a:rPr lang="cs-CZ" sz="1600" dirty="0"/>
              <a:t> servati v základech pražské provincie, in: P. Krafl (</a:t>
            </a:r>
            <a:r>
              <a:rPr lang="cs-CZ" sz="1600" dirty="0" err="1"/>
              <a:t>ed</a:t>
            </a:r>
            <a:r>
              <a:rPr lang="cs-CZ" sz="1600" dirty="0"/>
              <a:t>.), </a:t>
            </a:r>
            <a:r>
              <a:rPr lang="cs-CZ" sz="1600" dirty="0" err="1"/>
              <a:t>Sacri</a:t>
            </a:r>
            <a:r>
              <a:rPr lang="cs-CZ" sz="1600" dirty="0"/>
              <a:t> </a:t>
            </a:r>
            <a:r>
              <a:rPr lang="cs-CZ" sz="1600" dirty="0" err="1"/>
              <a:t>canones</a:t>
            </a:r>
            <a:r>
              <a:rPr lang="cs-CZ" sz="1600" dirty="0"/>
              <a:t> </a:t>
            </a:r>
            <a:r>
              <a:rPr lang="cs-CZ" sz="1600" dirty="0" err="1"/>
              <a:t>servandi</a:t>
            </a:r>
            <a:r>
              <a:rPr lang="cs-CZ" sz="1600" dirty="0"/>
              <a:t> </a:t>
            </a:r>
            <a:r>
              <a:rPr lang="cs-CZ" sz="1600" dirty="0" err="1"/>
              <a:t>sunt</a:t>
            </a:r>
            <a:r>
              <a:rPr lang="cs-CZ" sz="1600" dirty="0"/>
              <a:t>: ius </a:t>
            </a:r>
            <a:r>
              <a:rPr lang="cs-CZ" sz="1600" dirty="0" err="1"/>
              <a:t>canonicum</a:t>
            </a:r>
            <a:r>
              <a:rPr lang="cs-CZ" sz="1600" dirty="0"/>
              <a:t> et status </a:t>
            </a:r>
            <a:r>
              <a:rPr lang="cs-CZ" sz="1600" dirty="0" err="1"/>
              <a:t>ecclesiae</a:t>
            </a:r>
            <a:r>
              <a:rPr lang="cs-CZ" sz="1600" dirty="0"/>
              <a:t> </a:t>
            </a:r>
            <a:r>
              <a:rPr lang="cs-CZ" sz="1600" dirty="0" err="1"/>
              <a:t>saeculis</a:t>
            </a:r>
            <a:r>
              <a:rPr lang="cs-CZ" sz="1600" dirty="0"/>
              <a:t> XIII-XV, Praha </a:t>
            </a:r>
            <a:r>
              <a:rPr lang="cs-CZ" sz="1600" dirty="0" smtClean="0"/>
              <a:t>2008, </a:t>
            </a:r>
            <a:r>
              <a:rPr lang="cs-CZ" sz="1600" dirty="0"/>
              <a:t>s. 517–524</a:t>
            </a:r>
          </a:p>
          <a:p>
            <a:r>
              <a:rPr lang="cs-CZ" sz="1600" b="1" dirty="0"/>
              <a:t>Janiš Dalibor</a:t>
            </a:r>
            <a:r>
              <a:rPr lang="cs-CZ" sz="1600" dirty="0"/>
              <a:t>, Práva a zřízení Markrabství moravského z roku </a:t>
            </a:r>
            <a:r>
              <a:rPr lang="cs-CZ" sz="1600" dirty="0" smtClean="0"/>
              <a:t>1545, </a:t>
            </a:r>
            <a:r>
              <a:rPr lang="cs-CZ" sz="1600" dirty="0"/>
              <a:t>Brno </a:t>
            </a:r>
            <a:r>
              <a:rPr lang="cs-CZ" sz="1600" dirty="0" smtClean="0"/>
              <a:t>2005</a:t>
            </a:r>
            <a:endParaRPr lang="cs-CZ" sz="1600" dirty="0"/>
          </a:p>
          <a:p>
            <a:r>
              <a:rPr lang="cs-CZ" sz="1600" b="1" dirty="0"/>
              <a:t>Janišová Jana – Janiš Dalibor</a:t>
            </a:r>
            <a:r>
              <a:rPr lang="cs-CZ" sz="1600" dirty="0"/>
              <a:t>, Zemské zřízení Markrabství moravského z roku 1516: počátky kodifikace zemského práva na Moravě, Olomouc 2013</a:t>
            </a:r>
          </a:p>
          <a:p>
            <a:r>
              <a:rPr lang="cs-CZ" sz="1600" b="1" dirty="0"/>
              <a:t>Krafl Pavel</a:t>
            </a:r>
            <a:r>
              <a:rPr lang="cs-CZ" sz="1600" dirty="0"/>
              <a:t>, Arnoštova provinciální statuta z roku 1349 – významná česká právní památka, in: Arnošt z Pardubic (1297–1364): osobnost – okruh – dědictví, Praha – Pardubice – </a:t>
            </a:r>
            <a:r>
              <a:rPr lang="cs-CZ" sz="1600" dirty="0" err="1"/>
              <a:t>Wrocław</a:t>
            </a:r>
            <a:r>
              <a:rPr lang="cs-CZ" sz="1600" dirty="0"/>
              <a:t> 2005, s. 59–64</a:t>
            </a:r>
          </a:p>
          <a:p>
            <a:r>
              <a:rPr lang="cs-CZ" sz="1600" b="1" dirty="0" err="1"/>
              <a:t>Kreuz</a:t>
            </a:r>
            <a:r>
              <a:rPr lang="cs-CZ" sz="1600" b="1" dirty="0"/>
              <a:t> Petr – Martinovský Ivan </a:t>
            </a:r>
            <a:r>
              <a:rPr lang="cs-CZ" sz="1600" dirty="0"/>
              <a:t>(</a:t>
            </a:r>
            <a:r>
              <a:rPr lang="cs-CZ" sz="1600" dirty="0" err="1"/>
              <a:t>edd</a:t>
            </a:r>
            <a:r>
              <a:rPr lang="cs-CZ" sz="1600" dirty="0"/>
              <a:t>.), Vladislavské zřízení zemské a navazující prameny (Svatováclavská smlouva a Zřízení o ručnicích), Praha 2007</a:t>
            </a:r>
          </a:p>
          <a:p>
            <a:r>
              <a:rPr lang="cs-CZ" sz="1600" b="1" dirty="0"/>
              <a:t>Malý Karel – Pánek Jaroslav – Janiš Dalibor </a:t>
            </a:r>
            <a:r>
              <a:rPr lang="cs-CZ" sz="1600" dirty="0"/>
              <a:t>(</a:t>
            </a:r>
            <a:r>
              <a:rPr lang="cs-CZ" sz="1600" dirty="0" err="1"/>
              <a:t>edd</a:t>
            </a:r>
            <a:r>
              <a:rPr lang="cs-CZ" sz="1600" dirty="0"/>
              <a:t>.), Vladislavské zřízení zemské a počátky ústavního zřízení v českých zemích (1500–1619). Sborník příspěvků z </a:t>
            </a:r>
            <a:r>
              <a:rPr lang="cs-CZ" sz="1600" dirty="0" err="1"/>
              <a:t>mezinár</a:t>
            </a:r>
            <a:r>
              <a:rPr lang="cs-CZ" sz="1600" dirty="0"/>
              <a:t>. konference …, Praha 2001   </a:t>
            </a:r>
          </a:p>
          <a:p>
            <a:r>
              <a:rPr lang="cs-CZ" sz="1600" b="1" dirty="0"/>
              <a:t>Malý Karel </a:t>
            </a:r>
            <a:r>
              <a:rPr lang="cs-CZ" sz="1600" dirty="0" smtClean="0"/>
              <a:t>(</a:t>
            </a:r>
            <a:r>
              <a:rPr lang="cs-CZ" sz="1600" dirty="0" err="1"/>
              <a:t>red</a:t>
            </a:r>
            <a:r>
              <a:rPr lang="cs-CZ" sz="1600" dirty="0"/>
              <a:t>.), Kodifikace – mezníky právních dějin, Praha </a:t>
            </a:r>
            <a:r>
              <a:rPr lang="cs-CZ" sz="1600" dirty="0" smtClean="0"/>
              <a:t>1994</a:t>
            </a:r>
            <a:endParaRPr lang="cs-CZ" sz="1600" dirty="0"/>
          </a:p>
          <a:p>
            <a:r>
              <a:rPr lang="cs-CZ" sz="1600" b="1" dirty="0"/>
              <a:t>Malý Karel a kol</a:t>
            </a:r>
            <a:r>
              <a:rPr lang="cs-CZ" sz="1600" dirty="0"/>
              <a:t>., Dějiny českého a čsl. práva do roku 1945, Praha 2003</a:t>
            </a:r>
            <a:r>
              <a:rPr lang="cs-CZ" sz="1600" baseline="30000" dirty="0"/>
              <a:t>3.</a:t>
            </a:r>
            <a:r>
              <a:rPr lang="cs-CZ" sz="1600" dirty="0"/>
              <a:t>, zvl. s. 91–113 </a:t>
            </a:r>
          </a:p>
          <a:p>
            <a:r>
              <a:rPr lang="de-DE" sz="1600" b="1" dirty="0"/>
              <a:t>Wolf </a:t>
            </a:r>
            <a:r>
              <a:rPr lang="de-DE" sz="1600" b="1" dirty="0" smtClean="0"/>
              <a:t>Armin</a:t>
            </a:r>
            <a:r>
              <a:rPr lang="de-DE" sz="1600" dirty="0"/>
              <a:t>, Gesetzgebung in Europa 1100–1500. Zur Entstehung der Territorialstaaten, München</a:t>
            </a:r>
            <a:r>
              <a:rPr lang="cs-CZ" sz="1600" dirty="0"/>
              <a:t> 1996</a:t>
            </a:r>
            <a:r>
              <a:rPr lang="cs-CZ" sz="1600" baseline="30000" dirty="0"/>
              <a:t>2.</a:t>
            </a:r>
            <a:r>
              <a:rPr lang="cs-CZ" sz="1600" dirty="0"/>
              <a:t>, </a:t>
            </a:r>
            <a:r>
              <a:rPr lang="cs-CZ" sz="1600" dirty="0" err="1"/>
              <a:t>Böhmen</a:t>
            </a:r>
            <a:r>
              <a:rPr lang="cs-CZ" sz="1600" dirty="0"/>
              <a:t> na s. 275–289</a:t>
            </a:r>
          </a:p>
        </p:txBody>
      </p:sp>
    </p:spTree>
    <p:extLst>
      <p:ext uri="{BB962C8B-B14F-4D97-AF65-F5344CB8AC3E}">
        <p14:creationId xmlns:p14="http://schemas.microsoft.com/office/powerpoint/2010/main" val="3269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FORMY STŘEDOVĚKÉHO PRÁVA (před kodifikací)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800" dirty="0" smtClean="0"/>
              <a:t>1</a:t>
            </a:r>
            <a:r>
              <a:rPr lang="cs-CZ" sz="3800" dirty="0"/>
              <a:t>. </a:t>
            </a:r>
            <a:r>
              <a:rPr lang="cs-CZ" sz="3800" b="1" dirty="0"/>
              <a:t>právní obyčej</a:t>
            </a:r>
            <a:r>
              <a:rPr lang="cs-CZ" sz="3800" dirty="0"/>
              <a:t> (nepsané, tradované obyčejové právo, odhadujeme podle jeho </a:t>
            </a:r>
            <a:r>
              <a:rPr lang="cs-CZ" sz="3800" dirty="0" smtClean="0"/>
              <a:t>pozdějšího písemného zaznamenání </a:t>
            </a:r>
            <a:r>
              <a:rPr lang="cs-CZ" sz="3800" dirty="0"/>
              <a:t>– u nás zachyceno koncem 13. a ve 14. stol.);</a:t>
            </a:r>
          </a:p>
          <a:p>
            <a:pPr marL="0" indent="0">
              <a:buNone/>
            </a:pPr>
            <a:r>
              <a:rPr lang="cs-CZ" sz="3800" dirty="0"/>
              <a:t>2. nařízení panovníka – </a:t>
            </a:r>
            <a:r>
              <a:rPr lang="cs-CZ" sz="3800" b="1" dirty="0"/>
              <a:t>statuta</a:t>
            </a:r>
            <a:r>
              <a:rPr lang="cs-CZ" sz="3800" dirty="0"/>
              <a:t>, </a:t>
            </a:r>
            <a:r>
              <a:rPr lang="cs-CZ" sz="3800" b="1" dirty="0" err="1"/>
              <a:t>dekreta</a:t>
            </a:r>
            <a:r>
              <a:rPr lang="cs-CZ" sz="3800" dirty="0"/>
              <a:t>, výsady-</a:t>
            </a:r>
            <a:r>
              <a:rPr lang="cs-CZ" sz="3800" b="1" dirty="0"/>
              <a:t>privilegia</a:t>
            </a:r>
            <a:r>
              <a:rPr lang="cs-CZ" sz="3800" dirty="0"/>
              <a:t> – vytváří nové </a:t>
            </a:r>
            <a:r>
              <a:rPr lang="cs-CZ" sz="3800" dirty="0" smtClean="0"/>
              <a:t>normy: </a:t>
            </a:r>
            <a:endParaRPr lang="cs-CZ" sz="3800" dirty="0"/>
          </a:p>
          <a:p>
            <a:pPr marL="0" indent="0">
              <a:buNone/>
            </a:pPr>
            <a:r>
              <a:rPr lang="cs-CZ" sz="3800" b="1" dirty="0"/>
              <a:t> </a:t>
            </a:r>
            <a:r>
              <a:rPr lang="cs-CZ" sz="3800" b="1" dirty="0" smtClean="0"/>
              <a:t>     a</a:t>
            </a:r>
            <a:r>
              <a:rPr lang="cs-CZ" sz="3800" dirty="0"/>
              <a:t>. </a:t>
            </a:r>
            <a:r>
              <a:rPr lang="cs-CZ" sz="3800" u="sng" dirty="0"/>
              <a:t>vyhlášeno ústně</a:t>
            </a:r>
            <a:r>
              <a:rPr lang="cs-CZ" sz="3800" dirty="0"/>
              <a:t>, zachyceno např. kronikářem (do konce 12. stol.):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800" dirty="0" smtClean="0"/>
              <a:t>992 </a:t>
            </a:r>
            <a:r>
              <a:rPr lang="cs-CZ" sz="3800" dirty="0"/>
              <a:t>– dekrety Boleslava II. (pravomoc bis. Vojtěcha v manžel. právu, stavět </a:t>
            </a:r>
            <a:r>
              <a:rPr lang="cs-CZ" sz="3800" dirty="0" smtClean="0"/>
              <a:t>kostely</a:t>
            </a:r>
            <a:r>
              <a:rPr lang="cs-CZ" sz="3800" dirty="0"/>
              <a:t>, </a:t>
            </a:r>
            <a:r>
              <a:rPr lang="cs-CZ" sz="3800" dirty="0" smtClean="0"/>
              <a:t>	vybírat desátky</a:t>
            </a:r>
            <a:r>
              <a:rPr lang="cs-CZ" sz="3800" dirty="0"/>
              <a:t>) – </a:t>
            </a:r>
            <a:r>
              <a:rPr lang="cs-CZ" sz="3800" dirty="0" smtClean="0"/>
              <a:t>v</a:t>
            </a:r>
            <a:r>
              <a:rPr lang="cs-CZ" sz="3800" dirty="0"/>
              <a:t> </a:t>
            </a:r>
            <a:r>
              <a:rPr lang="cs-CZ" sz="3800" dirty="0" err="1"/>
              <a:t>rkp</a:t>
            </a:r>
            <a:r>
              <a:rPr lang="cs-CZ" sz="3800" dirty="0"/>
              <a:t> </a:t>
            </a:r>
            <a:r>
              <a:rPr lang="cs-CZ" sz="3800" dirty="0" err="1"/>
              <a:t>klášt</a:t>
            </a:r>
            <a:r>
              <a:rPr lang="cs-CZ" sz="3800" dirty="0"/>
              <a:t>. </a:t>
            </a:r>
            <a:r>
              <a:rPr lang="cs-CZ" sz="3800" dirty="0" err="1"/>
              <a:t>Heiligenkreuz</a:t>
            </a:r>
            <a:r>
              <a:rPr lang="cs-CZ" sz="3800" dirty="0"/>
              <a:t> z 12. st</a:t>
            </a:r>
            <a:r>
              <a:rPr lang="cs-CZ" sz="3800" dirty="0" smtClean="0"/>
              <a:t>.;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800" dirty="0" smtClean="0"/>
              <a:t>1039 </a:t>
            </a:r>
            <a:r>
              <a:rPr lang="cs-CZ" sz="3800" dirty="0"/>
              <a:t>– dekrety Břetislava I. (Hnězdno?) – křesťanská morálka a soudní praxe</a:t>
            </a:r>
            <a:r>
              <a:rPr lang="cs-CZ" sz="3800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800" dirty="0" smtClean="0"/>
              <a:t>(</a:t>
            </a:r>
            <a:r>
              <a:rPr lang="cs-CZ" sz="3800" dirty="0"/>
              <a:t>1055) – týž, stařešinský řád </a:t>
            </a:r>
            <a:endParaRPr lang="cs-CZ" sz="3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sz="3800" dirty="0" smtClean="0"/>
              <a:t>1092 </a:t>
            </a:r>
            <a:r>
              <a:rPr lang="cs-CZ" sz="3800" dirty="0"/>
              <a:t>– Břetislav II. – proti pohanským přežitkům (zachytil Kosmas);</a:t>
            </a:r>
          </a:p>
          <a:p>
            <a:pPr marL="0" indent="0">
              <a:buNone/>
            </a:pPr>
            <a:r>
              <a:rPr lang="cs-CZ" sz="3800" b="1" dirty="0"/>
              <a:t> </a:t>
            </a:r>
            <a:r>
              <a:rPr lang="cs-CZ" sz="3800" b="1" dirty="0" smtClean="0"/>
              <a:t>     b</a:t>
            </a:r>
            <a:r>
              <a:rPr lang="cs-CZ" sz="3800" dirty="0"/>
              <a:t>. </a:t>
            </a:r>
            <a:r>
              <a:rPr lang="cs-CZ" sz="3800" u="sng" dirty="0"/>
              <a:t>fixováno listinnou formou </a:t>
            </a:r>
            <a:r>
              <a:rPr lang="cs-CZ" sz="3800" dirty="0"/>
              <a:t>– od 12. stol.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3800" dirty="0"/>
              <a:t>cca 1178 – (Vratislav II.) a pak Soběslav – práva pro cizince (Němce);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3800" dirty="0"/>
              <a:t>1189 – statuta Konráda Oty (spor o jejich platnost jen pro M., nebo i Č.), potvrzená 1222 (Znojemsko a </a:t>
            </a:r>
            <a:r>
              <a:rPr lang="cs-CZ" sz="3800" dirty="0" err="1"/>
              <a:t>Bítovsko</a:t>
            </a:r>
            <a:r>
              <a:rPr lang="cs-CZ" sz="3800" dirty="0"/>
              <a:t>) a 1229 (Brněnsko) od P.O.I. – o dědičnosti půdy, 1237 pro Břeclavsko od úděl. </a:t>
            </a:r>
            <a:r>
              <a:rPr lang="cs-CZ" sz="3800" dirty="0" err="1"/>
              <a:t>kníž</a:t>
            </a:r>
            <a:r>
              <a:rPr lang="cs-CZ" sz="3800" dirty="0"/>
              <a:t>. Oldřicha Korutanského;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3800" dirty="0"/>
              <a:t>1266 – opatření P.O.II. vyhlášená na </a:t>
            </a:r>
            <a:r>
              <a:rPr lang="cs-CZ" sz="3800" dirty="0" err="1"/>
              <a:t>zems</a:t>
            </a:r>
            <a:r>
              <a:rPr lang="cs-CZ" sz="3800" dirty="0"/>
              <a:t>. sněmu (nebo </a:t>
            </a:r>
            <a:r>
              <a:rPr lang="cs-CZ" sz="3800" dirty="0" err="1"/>
              <a:t>sněmov</a:t>
            </a:r>
            <a:r>
              <a:rPr lang="cs-CZ" sz="3800" dirty="0"/>
              <a:t>. usnesení?) na sjednocení měr a vah, proti padělání mince  a plenění země při vojen. tažení;</a:t>
            </a:r>
          </a:p>
          <a:p>
            <a:pPr marL="0" indent="0">
              <a:buNone/>
            </a:pPr>
            <a:r>
              <a:rPr lang="cs-CZ" sz="3800" dirty="0"/>
              <a:t>3. soudní </a:t>
            </a:r>
            <a:r>
              <a:rPr lang="cs-CZ" sz="3800" b="1" dirty="0"/>
              <a:t>nálezy</a:t>
            </a:r>
            <a:r>
              <a:rPr lang="cs-CZ" sz="3800" dirty="0"/>
              <a:t> (nalézání práva) – precedenty, tvorba norem (závazné v obdobných případech), </a:t>
            </a:r>
            <a:r>
              <a:rPr lang="cs-CZ" sz="3800" dirty="0" smtClean="0"/>
              <a:t>užíváno </a:t>
            </a:r>
            <a:r>
              <a:rPr lang="cs-CZ" sz="3800" dirty="0"/>
              <a:t>i po VZZ 1500, až OZZ 1627 to zakázalo. Zápisy do DZ (Č, M, atd.), DD a městských </a:t>
            </a:r>
            <a:r>
              <a:rPr lang="cs-CZ" sz="3800" dirty="0" smtClean="0"/>
              <a:t>soudních </a:t>
            </a:r>
            <a:r>
              <a:rPr lang="cs-CZ" sz="3800" dirty="0"/>
              <a:t>knih;</a:t>
            </a:r>
          </a:p>
          <a:p>
            <a:pPr marL="0" indent="0">
              <a:buNone/>
            </a:pPr>
            <a:r>
              <a:rPr lang="cs-CZ" sz="3800" dirty="0"/>
              <a:t>4. </a:t>
            </a:r>
            <a:r>
              <a:rPr lang="cs-CZ" sz="3800" b="1" dirty="0"/>
              <a:t>sněmovní usnesení</a:t>
            </a:r>
            <a:r>
              <a:rPr lang="cs-CZ" sz="3800" dirty="0"/>
              <a:t> („kladena</a:t>
            </a:r>
            <a:r>
              <a:rPr lang="cs-CZ" sz="3800" dirty="0" smtClean="0"/>
              <a:t>“ = zapisována </a:t>
            </a:r>
            <a:r>
              <a:rPr lang="cs-CZ" sz="3800" dirty="0"/>
              <a:t>do zemských desek – knih památných, od 16.st. vyd. </a:t>
            </a:r>
            <a:r>
              <a:rPr lang="cs-CZ" sz="3800" dirty="0" smtClean="0"/>
              <a:t>tiskem</a:t>
            </a:r>
            <a:r>
              <a:rPr lang="cs-CZ" sz="3800" dirty="0"/>
              <a:t>) Ed. AČ (do 1526), Sněmy české (od 1526). </a:t>
            </a:r>
            <a:endParaRPr lang="cs-CZ" sz="3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5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Cesta </a:t>
            </a:r>
            <a:r>
              <a:rPr lang="cs-CZ" b="1" dirty="0"/>
              <a:t>ke kodifikaci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8326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600" b="1" dirty="0"/>
              <a:t>Právní knihy</a:t>
            </a:r>
            <a:r>
              <a:rPr lang="cs-CZ" sz="3600" dirty="0"/>
              <a:t> = soukromá sepsání práva, neměla platnost zákona, ale užívala se jako pomůcky na soudech; vytvářeli je zkušení soudci. Patří mezi ně:</a:t>
            </a:r>
          </a:p>
          <a:p>
            <a:r>
              <a:rPr lang="cs-CZ" sz="3600" b="1" i="1" dirty="0"/>
              <a:t>Rožmberská kniha</a:t>
            </a:r>
            <a:r>
              <a:rPr lang="cs-CZ" sz="3600" dirty="0"/>
              <a:t> (pro „starého pána“ z Rožmberka – snad Záviš koncem 13.st. nebo Petr v 1. ½ 14.st.; dvě vrstvy, psána česky, zvl. šlechtic. právo procesní a majetkové. Ed. Vincenc Brandl, 1872.</a:t>
            </a:r>
          </a:p>
          <a:p>
            <a:r>
              <a:rPr lang="cs-CZ" sz="3600" b="1" i="1" dirty="0" err="1"/>
              <a:t>Ordo</a:t>
            </a:r>
            <a:r>
              <a:rPr lang="cs-CZ" sz="3600" b="1" i="1" dirty="0"/>
              <a:t> </a:t>
            </a:r>
            <a:r>
              <a:rPr lang="cs-CZ" sz="3600" b="1" i="1" dirty="0" err="1"/>
              <a:t>iudicii</a:t>
            </a:r>
            <a:r>
              <a:rPr lang="cs-CZ" sz="3600" b="1" i="1" dirty="0"/>
              <a:t> </a:t>
            </a:r>
            <a:r>
              <a:rPr lang="cs-CZ" sz="3600" b="1" i="1" dirty="0" err="1"/>
              <a:t>terrae</a:t>
            </a:r>
            <a:r>
              <a:rPr lang="cs-CZ" sz="3600" dirty="0"/>
              <a:t> (vznik kol. ½ 14.st., úzká souvislost s </a:t>
            </a:r>
            <a:r>
              <a:rPr lang="cs-CZ" sz="3600" dirty="0" err="1"/>
              <a:t>Maiestas</a:t>
            </a:r>
            <a:r>
              <a:rPr lang="cs-CZ" sz="3600" dirty="0"/>
              <a:t> Carolina – co vzorem? Obsahuje zvl. právo proces., </a:t>
            </a:r>
            <a:r>
              <a:rPr lang="cs-CZ" sz="3600" dirty="0" err="1"/>
              <a:t>majetk</a:t>
            </a:r>
            <a:r>
              <a:rPr lang="cs-CZ" sz="3600" dirty="0"/>
              <a:t>. a předpisy pro právo trestní. Je to zápis zvykového práva);</a:t>
            </a:r>
            <a:r>
              <a:rPr lang="cs-CZ" sz="3600" b="1" i="1" dirty="0"/>
              <a:t> </a:t>
            </a:r>
            <a:endParaRPr lang="cs-CZ" sz="3600" dirty="0"/>
          </a:p>
          <a:p>
            <a:r>
              <a:rPr lang="cs-CZ" sz="3600" b="1" i="1" dirty="0"/>
              <a:t>Řád práva zemského</a:t>
            </a:r>
            <a:r>
              <a:rPr lang="cs-CZ" sz="3600" dirty="0"/>
              <a:t> (stč. překlad a aktualizační úprava předešlého); </a:t>
            </a:r>
          </a:p>
          <a:p>
            <a:r>
              <a:rPr lang="cs-CZ" sz="3600" b="1" i="1" dirty="0"/>
              <a:t>Ondřeje z Dubé Práva zemská česká</a:t>
            </a:r>
            <a:r>
              <a:rPr lang="cs-CZ" sz="3600" dirty="0"/>
              <a:t> (nejvyšší zemský sudí asi 1355-95/96), </a:t>
            </a:r>
            <a:r>
              <a:rPr lang="cs-CZ" sz="3600" dirty="0" err="1"/>
              <a:t>seps</a:t>
            </a:r>
            <a:r>
              <a:rPr lang="cs-CZ" sz="3600" dirty="0"/>
              <a:t>. 14./15.st., věnoval Václavu IV., nebylo ale jím stvrzeno. Ed. Fr. </a:t>
            </a:r>
            <a:r>
              <a:rPr lang="cs-CZ" sz="3600" dirty="0" err="1"/>
              <a:t>Čáda</a:t>
            </a:r>
            <a:r>
              <a:rPr lang="cs-CZ" sz="3600" dirty="0"/>
              <a:t>, 1930. Pasáž s výkladem o původu čes. zem. práva odkazuje na Přemysla Oráče a pány, i královu moc odvozuje od moci pánů /tedy kombinace konceptu kronikáře Kosmy a počínajícího stavovského názoru/</a:t>
            </a:r>
          </a:p>
          <a:p>
            <a:r>
              <a:rPr lang="cs-CZ" sz="3600" b="1" i="1" dirty="0"/>
              <a:t>Kniha písaře Jana </a:t>
            </a:r>
            <a:r>
              <a:rPr lang="cs-CZ" sz="3600" dirty="0"/>
              <a:t>neb</a:t>
            </a:r>
            <a:r>
              <a:rPr lang="cs-CZ" sz="3600" b="1" i="1" dirty="0"/>
              <a:t> </a:t>
            </a:r>
            <a:r>
              <a:rPr lang="cs-CZ" sz="3600" b="1" i="1" dirty="0" err="1"/>
              <a:t>Schoppenbuch</a:t>
            </a:r>
            <a:r>
              <a:rPr lang="cs-CZ" sz="3600" dirty="0"/>
              <a:t> (kniha </a:t>
            </a:r>
            <a:r>
              <a:rPr lang="cs-CZ" sz="3600" dirty="0" err="1"/>
              <a:t>šefů</a:t>
            </a:r>
            <a:r>
              <a:rPr lang="cs-CZ" sz="3600" dirty="0"/>
              <a:t> – nálezů soudních) města Brna, kol. ½ 14.st. Ed. M. </a:t>
            </a:r>
            <a:r>
              <a:rPr lang="cs-CZ" sz="3600" dirty="0" err="1"/>
              <a:t>Flodr</a:t>
            </a:r>
            <a:r>
              <a:rPr lang="cs-CZ" sz="3600" dirty="0"/>
              <a:t>, 1990.</a:t>
            </a:r>
          </a:p>
          <a:p>
            <a:r>
              <a:rPr lang="cs-CZ" sz="3600" b="1" i="1" dirty="0"/>
              <a:t>Saské </a:t>
            </a:r>
            <a:r>
              <a:rPr lang="cs-CZ" sz="3600" dirty="0"/>
              <a:t>a</a:t>
            </a:r>
            <a:r>
              <a:rPr lang="cs-CZ" sz="3600" b="1" i="1" dirty="0"/>
              <a:t> Švábské zrcadlo </a:t>
            </a:r>
            <a:r>
              <a:rPr lang="cs-CZ" sz="3600" dirty="0"/>
              <a:t>– užíváno ve Slezsku a Lužicích.</a:t>
            </a:r>
          </a:p>
          <a:p>
            <a:r>
              <a:rPr lang="cs-CZ" sz="3600" b="1" i="1" dirty="0"/>
              <a:t>Viktorin Kornel ze Všehrd, O </a:t>
            </a:r>
            <a:r>
              <a:rPr lang="cs-CZ" sz="3600" b="1" i="1" dirty="0" err="1"/>
              <a:t>práviech</a:t>
            </a:r>
            <a:r>
              <a:rPr lang="cs-CZ" sz="3600" b="1" i="1" dirty="0"/>
              <a:t>, </a:t>
            </a:r>
            <a:r>
              <a:rPr lang="cs-CZ" sz="3600" b="1" i="1" dirty="0" err="1"/>
              <a:t>sudiech</a:t>
            </a:r>
            <a:r>
              <a:rPr lang="cs-CZ" sz="3600" b="1" i="1" dirty="0"/>
              <a:t> i </a:t>
            </a:r>
            <a:r>
              <a:rPr lang="cs-CZ" sz="3600" b="1" i="1" dirty="0" err="1"/>
              <a:t>dskách</a:t>
            </a:r>
            <a:r>
              <a:rPr lang="cs-CZ" sz="3600" b="1" i="1" dirty="0"/>
              <a:t> země české knihy devatery</a:t>
            </a:r>
            <a:r>
              <a:rPr lang="cs-CZ" sz="3600" dirty="0"/>
              <a:t> (začal 1495-7, 2. verze 1507, vznik jako polemika s oficiální kodifikací VZZ: nesmělo proto vyjít tiskem, bylo opisováno. Viktorin byl prof. UK, místopísař DZ; popisuje průběh procesu ZS, výklad šlechtic. práva </a:t>
            </a:r>
            <a:r>
              <a:rPr lang="cs-CZ" sz="3600" dirty="0" err="1"/>
              <a:t>majetk</a:t>
            </a:r>
            <a:r>
              <a:rPr lang="cs-CZ" sz="3600" dirty="0"/>
              <a:t>., trest. a praxe DZ. Ed. Herm. </a:t>
            </a:r>
            <a:r>
              <a:rPr lang="cs-CZ" sz="3600" dirty="0" err="1"/>
              <a:t>Jireček</a:t>
            </a:r>
            <a:r>
              <a:rPr lang="cs-CZ" sz="3600" dirty="0"/>
              <a:t>, 1874.  </a:t>
            </a:r>
          </a:p>
          <a:p>
            <a:r>
              <a:rPr lang="cs-CZ" sz="3600" b="1" i="1" dirty="0"/>
              <a:t>Kniha Tovačovská</a:t>
            </a:r>
            <a:r>
              <a:rPr lang="cs-CZ" sz="3600" dirty="0"/>
              <a:t> – Ctibor Tovačovský z </a:t>
            </a:r>
            <a:r>
              <a:rPr lang="cs-CZ" sz="3600" dirty="0" err="1"/>
              <a:t>Cimburka</a:t>
            </a:r>
            <a:r>
              <a:rPr lang="cs-CZ" sz="3600" dirty="0"/>
              <a:t>, </a:t>
            </a:r>
            <a:r>
              <a:rPr lang="cs-CZ" sz="3600" dirty="0" err="1"/>
              <a:t>zems</a:t>
            </a:r>
            <a:r>
              <a:rPr lang="cs-CZ" sz="3600" dirty="0"/>
              <a:t>. hejtman </a:t>
            </a:r>
            <a:r>
              <a:rPr lang="cs-CZ" sz="3600" dirty="0" err="1"/>
              <a:t>morav</a:t>
            </a:r>
            <a:r>
              <a:rPr lang="cs-CZ" sz="3600" dirty="0"/>
              <a:t>. 1469-94, dílo z let 1482-90, </a:t>
            </a:r>
            <a:r>
              <a:rPr lang="cs-CZ" sz="3600" dirty="0" err="1"/>
              <a:t>ed</a:t>
            </a:r>
            <a:r>
              <a:rPr lang="cs-CZ" sz="3600" dirty="0"/>
              <a:t>. V. Brandl, 1868. Nabyla váhy zákona, užívána až do první kodifikace ve 30. letech, obsahuje ústavní předpisy (vztah Č-M), právo proces., </a:t>
            </a:r>
            <a:r>
              <a:rPr lang="cs-CZ" sz="3600" dirty="0" err="1"/>
              <a:t>majetk</a:t>
            </a:r>
            <a:r>
              <a:rPr lang="cs-CZ" sz="3600" dirty="0"/>
              <a:t>., trest. a </a:t>
            </a:r>
            <a:r>
              <a:rPr lang="cs-CZ" sz="3600" dirty="0" err="1"/>
              <a:t>vrchnosten</a:t>
            </a:r>
            <a:r>
              <a:rPr lang="cs-CZ" sz="3600" dirty="0"/>
              <a:t>.  </a:t>
            </a:r>
          </a:p>
          <a:p>
            <a:r>
              <a:rPr lang="cs-CZ" sz="3600" b="1" i="1" dirty="0"/>
              <a:t>Kniha Drnovská</a:t>
            </a:r>
            <a:r>
              <a:rPr lang="cs-CZ" sz="3600" dirty="0"/>
              <a:t> – Ctibor Drnovský z </a:t>
            </a:r>
            <a:r>
              <a:rPr lang="cs-CZ" sz="3600" dirty="0" err="1"/>
              <a:t>Drnova</a:t>
            </a:r>
            <a:r>
              <a:rPr lang="cs-CZ" sz="3600" dirty="0"/>
              <a:t>, řečník brněn. zem. soudu 1523-27, přepracoval Tovačov. knihu, </a:t>
            </a:r>
            <a:r>
              <a:rPr lang="cs-CZ" sz="3600" dirty="0" err="1"/>
              <a:t>ed</a:t>
            </a:r>
            <a:r>
              <a:rPr lang="cs-CZ" sz="3600" dirty="0"/>
              <a:t>. V. Brandl, 1868 D. Janiš, Práva a zřízení MM, s. 31.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0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Edice Knihy Rožmberské a Knihy Tovačovské</a:t>
            </a:r>
            <a:endParaRPr lang="cs-CZ" sz="3200" b="1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258"/>
            <a:ext cx="3880329" cy="5822569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26661"/>
            <a:ext cx="3888432" cy="5898051"/>
          </a:xfrm>
        </p:spPr>
      </p:pic>
    </p:spTree>
    <p:extLst>
      <p:ext uri="{BB962C8B-B14F-4D97-AF65-F5344CB8AC3E}">
        <p14:creationId xmlns:p14="http://schemas.microsoft.com/office/powerpoint/2010/main" val="42442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Kniha Tovačovská – ukázka textu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66456"/>
            <a:ext cx="8398605" cy="5962448"/>
          </a:xfrm>
        </p:spPr>
      </p:pic>
    </p:spTree>
    <p:extLst>
      <p:ext uri="{BB962C8B-B14F-4D97-AF65-F5344CB8AC3E}">
        <p14:creationId xmlns:p14="http://schemas.microsoft.com/office/powerpoint/2010/main" val="801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57606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Kodifikace </a:t>
            </a:r>
            <a:r>
              <a:rPr lang="cs-CZ" sz="3200" b="1" dirty="0"/>
              <a:t>jednotlivých </a:t>
            </a:r>
            <a:r>
              <a:rPr lang="cs-CZ" sz="3200" b="1" dirty="0" smtClean="0"/>
              <a:t>právních okruhů – pokusy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/>
              <a:t>Přemysl Otakar II.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podle </a:t>
            </a:r>
            <a:r>
              <a:rPr lang="cs-CZ" sz="1800" dirty="0"/>
              <a:t>zprávy Beneše Minority </a:t>
            </a:r>
            <a:r>
              <a:rPr lang="cs-CZ" sz="1800" dirty="0" smtClean="0"/>
              <a:t>se</a:t>
            </a:r>
            <a:r>
              <a:rPr lang="cs-CZ" sz="1800" dirty="0"/>
              <a:t> r. 1272 pokusil o úpravu domácího práva, snad i kodifikaci (zmínka </a:t>
            </a:r>
            <a:r>
              <a:rPr lang="cs-CZ" sz="1800" dirty="0" smtClean="0"/>
              <a:t>i </a:t>
            </a:r>
            <a:r>
              <a:rPr lang="cs-CZ" sz="1800" dirty="0"/>
              <a:t>ve Zbraslav. </a:t>
            </a:r>
            <a:r>
              <a:rPr lang="cs-CZ" sz="1800" dirty="0" err="1"/>
              <a:t>kron</a:t>
            </a:r>
            <a:r>
              <a:rPr lang="cs-CZ" sz="1800" dirty="0"/>
              <a:t>.) – neuspěl pro odpor šlechty; P.O.II. </a:t>
            </a:r>
            <a:r>
              <a:rPr lang="cs-CZ" sz="1800" dirty="0" smtClean="0"/>
              <a:t>inspiroval učitel kanonického práva </a:t>
            </a:r>
            <a:r>
              <a:rPr lang="cs-CZ" sz="1800" dirty="0"/>
              <a:t>v Padově, Mgr. </a:t>
            </a:r>
            <a:r>
              <a:rPr lang="cs-CZ" sz="1800" dirty="0" err="1"/>
              <a:t>Wernhard</a:t>
            </a:r>
            <a:r>
              <a:rPr lang="cs-CZ" sz="1800" dirty="0"/>
              <a:t> von </a:t>
            </a:r>
            <a:r>
              <a:rPr lang="cs-CZ" sz="1800" dirty="0" err="1"/>
              <a:t>Schlierbach</a:t>
            </a:r>
            <a:r>
              <a:rPr lang="cs-CZ" sz="1800" dirty="0"/>
              <a:t>, </a:t>
            </a:r>
            <a:r>
              <a:rPr lang="cs-CZ" sz="1800" dirty="0" smtClean="0"/>
              <a:t>biskup </a:t>
            </a:r>
            <a:r>
              <a:rPr lang="cs-CZ" sz="1800" dirty="0"/>
              <a:t>v </a:t>
            </a:r>
            <a:r>
              <a:rPr lang="cs-CZ" sz="1800" dirty="0" err="1"/>
              <a:t>Seckau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b="1" dirty="0" smtClean="0"/>
              <a:t>Václav </a:t>
            </a:r>
            <a:r>
              <a:rPr lang="cs-CZ" sz="1800" b="1" dirty="0"/>
              <a:t>II. </a:t>
            </a:r>
            <a:r>
              <a:rPr lang="cs-CZ" sz="1800" b="1" dirty="0" smtClean="0"/>
              <a:t> - </a:t>
            </a:r>
            <a:r>
              <a:rPr lang="cs-CZ" sz="1800" dirty="0" smtClean="0"/>
              <a:t>podle Zbraslavské kroniky </a:t>
            </a:r>
            <a:r>
              <a:rPr lang="cs-CZ" sz="1800" dirty="0"/>
              <a:t>Petra </a:t>
            </a:r>
            <a:r>
              <a:rPr lang="cs-CZ" sz="1800" dirty="0" smtClean="0"/>
              <a:t>Žitavského </a:t>
            </a:r>
            <a:r>
              <a:rPr lang="cs-CZ" sz="1800" dirty="0"/>
              <a:t>1294 pozval M. </a:t>
            </a:r>
            <a:r>
              <a:rPr lang="cs-CZ" sz="1800" dirty="0" err="1"/>
              <a:t>Gozia</a:t>
            </a:r>
            <a:r>
              <a:rPr lang="cs-CZ" sz="1800" dirty="0"/>
              <a:t> z </a:t>
            </a:r>
            <a:r>
              <a:rPr lang="cs-CZ" sz="1800" dirty="0" err="1"/>
              <a:t>Orvieta</a:t>
            </a:r>
            <a:r>
              <a:rPr lang="cs-CZ" sz="1800" dirty="0"/>
              <a:t>; </a:t>
            </a:r>
            <a:r>
              <a:rPr lang="cs-CZ" sz="1800" dirty="0" smtClean="0"/>
              <a:t>	neuspěl </a:t>
            </a:r>
            <a:r>
              <a:rPr lang="cs-CZ" sz="1800" dirty="0"/>
              <a:t>(odpor zemské šlechty); poslal jakéhosi Konráda studovat do Orleansu PF, </a:t>
            </a:r>
            <a:r>
              <a:rPr lang="cs-CZ" sz="1800" dirty="0" smtClean="0"/>
              <a:t>	aby </a:t>
            </a:r>
            <a:r>
              <a:rPr lang="cs-CZ" sz="1800" dirty="0"/>
              <a:t>mohl zákony sepsat domácí člověk, ale nestihl to (král †)</a:t>
            </a:r>
          </a:p>
          <a:p>
            <a:pPr marL="0" indent="0">
              <a:buNone/>
            </a:pPr>
            <a:r>
              <a:rPr lang="cs-CZ" sz="1800" b="1" dirty="0" smtClean="0"/>
              <a:t>Karel  </a:t>
            </a:r>
            <a:r>
              <a:rPr lang="cs-CZ" sz="1800" b="1" dirty="0"/>
              <a:t>IV. </a:t>
            </a:r>
            <a:r>
              <a:rPr lang="cs-CZ" sz="1800" b="1" dirty="0" smtClean="0"/>
              <a:t>– </a:t>
            </a:r>
            <a:r>
              <a:rPr lang="cs-CZ" sz="1800" b="1" i="1" dirty="0" err="1" smtClean="0"/>
              <a:t>Codex</a:t>
            </a:r>
            <a:r>
              <a:rPr lang="cs-CZ" sz="1800" b="1" i="1" dirty="0" smtClean="0"/>
              <a:t> </a:t>
            </a:r>
            <a:r>
              <a:rPr lang="cs-CZ" sz="1800" b="1" i="1" dirty="0" err="1" smtClean="0"/>
              <a:t>Carolinus</a:t>
            </a:r>
            <a:r>
              <a:rPr lang="cs-CZ" sz="1800" b="1" dirty="0" smtClean="0"/>
              <a:t> </a:t>
            </a:r>
          </a:p>
          <a:p>
            <a:r>
              <a:rPr lang="cs-CZ" sz="1800" dirty="0" smtClean="0"/>
              <a:t>= </a:t>
            </a:r>
            <a:r>
              <a:rPr lang="cs-CZ" sz="1800" b="1" i="1" dirty="0" err="1"/>
              <a:t>Maiestas</a:t>
            </a:r>
            <a:r>
              <a:rPr lang="cs-CZ" sz="1800" b="1" i="1" dirty="0"/>
              <a:t> Carolina</a:t>
            </a:r>
            <a:r>
              <a:rPr lang="cs-CZ" sz="1800" dirty="0"/>
              <a:t> – </a:t>
            </a:r>
            <a:r>
              <a:rPr lang="cs-CZ" sz="1800" dirty="0" smtClean="0"/>
              <a:t>fixace </a:t>
            </a:r>
            <a:r>
              <a:rPr lang="cs-CZ" sz="1800" dirty="0"/>
              <a:t>dosavadních právních zvyklostí, ale i nová ustanovení, která byla nepřijatelná omezováním zájmů šlechty (</a:t>
            </a:r>
            <a:r>
              <a:rPr lang="cs-CZ" sz="1800" dirty="0" err="1"/>
              <a:t>revindikace</a:t>
            </a:r>
            <a:r>
              <a:rPr lang="cs-CZ" sz="1800" dirty="0"/>
              <a:t> král. majetku, lenní závislost </a:t>
            </a:r>
            <a:r>
              <a:rPr lang="cs-CZ" sz="1800" dirty="0" err="1"/>
              <a:t>šl</a:t>
            </a:r>
            <a:r>
              <a:rPr lang="cs-CZ" sz="1800" dirty="0"/>
              <a:t>. na králi, trvání odúmrtí, branné povinnosti, fiskální politika – berně, reforma soudnictví /ruší volné </a:t>
            </a:r>
            <a:r>
              <a:rPr lang="cs-CZ" sz="1800" dirty="0" smtClean="0"/>
              <a:t>nalézání </a:t>
            </a:r>
            <a:r>
              <a:rPr lang="cs-CZ" sz="1800" dirty="0"/>
              <a:t>práva/, vč. zásahů do vrchnostenského práva – patrná Karlova snaha posílit pravomoci svého </a:t>
            </a:r>
            <a:r>
              <a:rPr lang="cs-CZ" sz="1800" dirty="0" smtClean="0"/>
              <a:t>dvorského </a:t>
            </a:r>
            <a:r>
              <a:rPr lang="cs-CZ" sz="1800" dirty="0"/>
              <a:t>soudu /jako odvolací/ a král. </a:t>
            </a:r>
            <a:r>
              <a:rPr lang="cs-CZ" sz="1800" dirty="0" smtClean="0"/>
              <a:t>regálů. </a:t>
            </a:r>
          </a:p>
          <a:p>
            <a:r>
              <a:rPr lang="cs-CZ" sz="1800" dirty="0" smtClean="0"/>
              <a:t>Odpor </a:t>
            </a:r>
            <a:r>
              <a:rPr lang="cs-CZ" sz="1800" dirty="0"/>
              <a:t>a 6. 10. 1355 odvolána (výměnou za schválení Karlova nástupnického řádu). </a:t>
            </a:r>
            <a:endParaRPr lang="cs-CZ" sz="1800" dirty="0" smtClean="0"/>
          </a:p>
          <a:p>
            <a:r>
              <a:rPr lang="cs-CZ" sz="1800" dirty="0" smtClean="0"/>
              <a:t>Překlad </a:t>
            </a:r>
            <a:r>
              <a:rPr lang="cs-CZ" sz="1800" dirty="0"/>
              <a:t>a vydání Pavel </a:t>
            </a:r>
            <a:r>
              <a:rPr lang="cs-CZ" sz="1800" dirty="0" err="1"/>
              <a:t>Ješín</a:t>
            </a:r>
            <a:r>
              <a:rPr lang="cs-CZ" sz="1800" dirty="0"/>
              <a:t> z Běšin, 1617 </a:t>
            </a:r>
            <a:endParaRPr lang="cs-CZ" sz="1800" dirty="0" smtClean="0"/>
          </a:p>
          <a:p>
            <a:r>
              <a:rPr lang="cs-CZ" sz="1800" dirty="0" smtClean="0"/>
              <a:t>Dochována </a:t>
            </a:r>
            <a:r>
              <a:rPr lang="cs-CZ" sz="1800" dirty="0"/>
              <a:t>v řadě </a:t>
            </a:r>
            <a:r>
              <a:rPr lang="cs-CZ" sz="1800" dirty="0" err="1"/>
              <a:t>rkpů</a:t>
            </a:r>
            <a:r>
              <a:rPr lang="cs-CZ" sz="1800" dirty="0"/>
              <a:t>. Ed. Palacký, </a:t>
            </a:r>
            <a:r>
              <a:rPr lang="cs-CZ" sz="1800" dirty="0" smtClean="0"/>
              <a:t>AČ </a:t>
            </a:r>
            <a:r>
              <a:rPr lang="cs-CZ" sz="1800" dirty="0"/>
              <a:t>III, 1844, 65-180; H. </a:t>
            </a:r>
            <a:r>
              <a:rPr lang="cs-CZ" sz="1800" dirty="0" err="1"/>
              <a:t>Jireček</a:t>
            </a:r>
            <a:r>
              <a:rPr lang="cs-CZ" sz="1800" dirty="0"/>
              <a:t>, CIB II,1870, 100-197; </a:t>
            </a:r>
            <a:r>
              <a:rPr lang="cs-CZ" sz="1800" dirty="0" err="1"/>
              <a:t>Hergemöller</a:t>
            </a:r>
            <a:r>
              <a:rPr lang="cs-CZ" sz="1800" dirty="0"/>
              <a:t>, 1995 – interpretace i edice. </a:t>
            </a:r>
          </a:p>
          <a:p>
            <a:pPr marL="0" indent="0">
              <a:buNone/>
            </a:pPr>
            <a:r>
              <a:rPr lang="cs-CZ" sz="1800" b="1" dirty="0" smtClean="0"/>
              <a:t>Jiří z Poděbrad </a:t>
            </a:r>
            <a:r>
              <a:rPr lang="cs-CZ" sz="1800" dirty="0"/>
              <a:t>– připomíná se jeho návrh na </a:t>
            </a:r>
            <a:r>
              <a:rPr lang="cs-CZ" sz="1800" i="1" dirty="0"/>
              <a:t>Spolek evropských panovníků </a:t>
            </a:r>
            <a:r>
              <a:rPr lang="cs-CZ" sz="1800" dirty="0"/>
              <a:t>(1462–64) jako </a:t>
            </a:r>
            <a:r>
              <a:rPr lang="cs-CZ" sz="1800" dirty="0" smtClean="0"/>
              <a:t>	návrh </a:t>
            </a:r>
            <a:r>
              <a:rPr lang="cs-CZ" sz="1800" dirty="0"/>
              <a:t>ústavy evropského společenství – to je ale </a:t>
            </a:r>
            <a:r>
              <a:rPr lang="cs-CZ" sz="1800" dirty="0" smtClean="0"/>
              <a:t>rovina </a:t>
            </a:r>
            <a:r>
              <a:rPr lang="cs-CZ" sz="1800" dirty="0"/>
              <a:t>„utopií“; </a:t>
            </a:r>
            <a:endParaRPr lang="cs-CZ" sz="1800" dirty="0" smtClean="0"/>
          </a:p>
          <a:p>
            <a:r>
              <a:rPr lang="cs-CZ" sz="1800" dirty="0" smtClean="0"/>
              <a:t>kodifikace </a:t>
            </a:r>
            <a:r>
              <a:rPr lang="cs-CZ" sz="1800" dirty="0"/>
              <a:t>domácího zemského práva – pokus asi nebyl </a:t>
            </a:r>
          </a:p>
        </p:txBody>
      </p:sp>
    </p:spTree>
    <p:extLst>
      <p:ext uri="{BB962C8B-B14F-4D97-AF65-F5344CB8AC3E}">
        <p14:creationId xmlns:p14="http://schemas.microsoft.com/office/powerpoint/2010/main" val="4669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Maiestas</a:t>
            </a:r>
            <a:r>
              <a:rPr lang="cs-CZ" dirty="0" smtClean="0"/>
              <a:t> Carolina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237312"/>
          </a:xfrm>
        </p:spPr>
        <p:txBody>
          <a:bodyPr>
            <a:noAutofit/>
          </a:bodyPr>
          <a:lstStyle/>
          <a:p>
            <a:r>
              <a:rPr lang="cs-CZ" sz="1600" dirty="0"/>
              <a:t>= </a:t>
            </a:r>
            <a:r>
              <a:rPr lang="cs-CZ" sz="1600" b="1" dirty="0"/>
              <a:t>svod (soupis) zemského práva </a:t>
            </a:r>
            <a:r>
              <a:rPr lang="cs-CZ" sz="1600" dirty="0"/>
              <a:t>pro České království, pokus o kodifikaci stávajícího zvykového práva a jeho úpravu.</a:t>
            </a:r>
          </a:p>
          <a:p>
            <a:r>
              <a:rPr lang="cs-CZ" sz="1600" u="sng" dirty="0"/>
              <a:t>Iniciativa</a:t>
            </a:r>
            <a:r>
              <a:rPr lang="cs-CZ" sz="1600" dirty="0"/>
              <a:t> Karla IV</a:t>
            </a:r>
            <a:r>
              <a:rPr lang="cs-CZ" sz="1600" dirty="0" smtClean="0"/>
              <a:t>.:  nechal </a:t>
            </a:r>
            <a:r>
              <a:rPr lang="cs-CZ" sz="1600" dirty="0"/>
              <a:t>sebrat dosavadní právní dokumenty vč. práva aplikovaného (listiny, nálezy), za pomoci právníků provedena textace asi v letech 1348-1355. </a:t>
            </a:r>
            <a:endParaRPr lang="cs-CZ" sz="1600" dirty="0" smtClean="0"/>
          </a:p>
          <a:p>
            <a:r>
              <a:rPr lang="cs-CZ" sz="1600" u="sng" dirty="0" smtClean="0"/>
              <a:t>Přípravná fáze: </a:t>
            </a:r>
            <a:r>
              <a:rPr lang="cs-CZ" sz="1600" dirty="0" smtClean="0"/>
              <a:t> </a:t>
            </a:r>
            <a:r>
              <a:rPr lang="cs-CZ" sz="1600" dirty="0"/>
              <a:t>14 listin vydaných </a:t>
            </a:r>
            <a:r>
              <a:rPr lang="cs-CZ" sz="1600" b="1" dirty="0"/>
              <a:t>7. 4. </a:t>
            </a:r>
            <a:r>
              <a:rPr lang="cs-CZ" sz="1600" b="1" dirty="0" smtClean="0"/>
              <a:t>1348 </a:t>
            </a:r>
            <a:r>
              <a:rPr lang="cs-CZ" sz="1600" dirty="0" smtClean="0"/>
              <a:t>(potvrdily </a:t>
            </a:r>
            <a:r>
              <a:rPr lang="cs-CZ" sz="1600" dirty="0"/>
              <a:t>starší privilegia, upravily poměry mezi Českým královstvím a korunními zeměmi a navíc byla založena </a:t>
            </a:r>
            <a:r>
              <a:rPr lang="cs-CZ" sz="1600" dirty="0" smtClean="0"/>
              <a:t>UK).</a:t>
            </a:r>
            <a:endParaRPr lang="cs-CZ" sz="1600" dirty="0"/>
          </a:p>
          <a:p>
            <a:r>
              <a:rPr lang="cs-CZ" sz="1600" dirty="0"/>
              <a:t>Karel se pokusil </a:t>
            </a:r>
            <a:r>
              <a:rPr lang="cs-CZ" sz="1600" u="sng" dirty="0"/>
              <a:t>vyhlásit</a:t>
            </a:r>
            <a:r>
              <a:rPr lang="cs-CZ" sz="1600" dirty="0"/>
              <a:t> zákoník na zemském sněmu </a:t>
            </a:r>
            <a:r>
              <a:rPr lang="cs-CZ" sz="1600" b="1" dirty="0"/>
              <a:t>o sv. Václavu r. </a:t>
            </a:r>
            <a:r>
              <a:rPr lang="cs-CZ" sz="1600" b="1" dirty="0" smtClean="0"/>
              <a:t>1355</a:t>
            </a:r>
            <a:r>
              <a:rPr lang="cs-CZ" sz="1600" dirty="0" smtClean="0"/>
              <a:t>; neuspěl </a:t>
            </a:r>
            <a:r>
              <a:rPr lang="cs-CZ" sz="1600" dirty="0"/>
              <a:t>– viděl odpor šlechty, </a:t>
            </a:r>
            <a:r>
              <a:rPr lang="cs-CZ" sz="1600" dirty="0" smtClean="0"/>
              <a:t>předešel </a:t>
            </a:r>
            <a:r>
              <a:rPr lang="cs-CZ" sz="1600" dirty="0"/>
              <a:t>„skandálu“ vydáním </a:t>
            </a:r>
            <a:r>
              <a:rPr lang="cs-CZ" sz="1600" dirty="0" smtClean="0"/>
              <a:t>listiny:  </a:t>
            </a:r>
            <a:r>
              <a:rPr lang="cs-CZ" sz="1600" dirty="0"/>
              <a:t>popřel platnost </a:t>
            </a:r>
            <a:r>
              <a:rPr lang="cs-CZ" sz="1600" dirty="0" smtClean="0"/>
              <a:t>dokumentu.  </a:t>
            </a:r>
            <a:endParaRPr lang="cs-CZ" sz="1600" dirty="0"/>
          </a:p>
          <a:p>
            <a:r>
              <a:rPr lang="cs-CZ" sz="1600" dirty="0" smtClean="0"/>
              <a:t>Přes Karlovo tvrzení se </a:t>
            </a:r>
            <a:r>
              <a:rPr lang="cs-CZ" sz="1600" u="sng" dirty="0" smtClean="0"/>
              <a:t>text zachoval, </a:t>
            </a:r>
            <a:r>
              <a:rPr lang="cs-CZ" sz="1600" dirty="0" smtClean="0"/>
              <a:t>některé partie (proti </a:t>
            </a:r>
            <a:r>
              <a:rPr lang="cs-CZ" sz="1600" dirty="0"/>
              <a:t>lupičům, ochrana poddaných, zrušení </a:t>
            </a:r>
            <a:r>
              <a:rPr lang="cs-CZ" sz="1600" dirty="0" err="1"/>
              <a:t>ordálů</a:t>
            </a:r>
            <a:r>
              <a:rPr lang="cs-CZ" sz="1600" dirty="0"/>
              <a:t>) vešly v </a:t>
            </a:r>
            <a:r>
              <a:rPr lang="cs-CZ" sz="1600" dirty="0" smtClean="0"/>
              <a:t>platnost (o </a:t>
            </a:r>
            <a:r>
              <a:rPr lang="cs-CZ" sz="1600" dirty="0"/>
              <a:t>tom </a:t>
            </a:r>
            <a:r>
              <a:rPr lang="cs-CZ" sz="1600" dirty="0" smtClean="0"/>
              <a:t>kronikář </a:t>
            </a:r>
            <a:r>
              <a:rPr lang="cs-CZ" sz="1600" b="1" dirty="0"/>
              <a:t>Beneš Krabice z </a:t>
            </a:r>
            <a:r>
              <a:rPr lang="cs-CZ" sz="1600" b="1" dirty="0" err="1" smtClean="0"/>
              <a:t>Weitmile</a:t>
            </a:r>
            <a:r>
              <a:rPr lang="cs-CZ" sz="1600" b="1" dirty="0" smtClean="0"/>
              <a:t>)</a:t>
            </a:r>
            <a:r>
              <a:rPr lang="cs-CZ" sz="1600" dirty="0" smtClean="0"/>
              <a:t>. </a:t>
            </a:r>
            <a:r>
              <a:rPr lang="cs-CZ" sz="1600" dirty="0"/>
              <a:t>Ve VZZ </a:t>
            </a:r>
            <a:r>
              <a:rPr lang="cs-CZ" sz="1600" dirty="0" smtClean="0"/>
              <a:t>další realizace.</a:t>
            </a:r>
            <a:endParaRPr lang="cs-CZ" sz="1600" dirty="0"/>
          </a:p>
          <a:p>
            <a:r>
              <a:rPr lang="cs-CZ" sz="1600" u="sng" dirty="0"/>
              <a:t>Odvolací listina</a:t>
            </a:r>
            <a:r>
              <a:rPr lang="cs-CZ" sz="1600" dirty="0"/>
              <a:t> </a:t>
            </a:r>
            <a:r>
              <a:rPr lang="cs-CZ" sz="1600" dirty="0" smtClean="0"/>
              <a:t>dochována </a:t>
            </a:r>
            <a:r>
              <a:rPr lang="cs-CZ" sz="1600" dirty="0"/>
              <a:t>v </a:t>
            </a:r>
            <a:r>
              <a:rPr lang="cs-CZ" sz="1600" dirty="0" err="1" smtClean="0"/>
              <a:t>orig</a:t>
            </a:r>
            <a:r>
              <a:rPr lang="cs-CZ" sz="1600" dirty="0" smtClean="0"/>
              <a:t>. </a:t>
            </a:r>
            <a:r>
              <a:rPr lang="cs-CZ" sz="1600" dirty="0"/>
              <a:t>(Archiv </a:t>
            </a:r>
            <a:r>
              <a:rPr lang="cs-CZ" sz="1600" dirty="0" smtClean="0"/>
              <a:t>čes. </a:t>
            </a:r>
            <a:r>
              <a:rPr lang="cs-CZ" sz="1600" dirty="0"/>
              <a:t>koruny v </a:t>
            </a:r>
            <a:r>
              <a:rPr lang="cs-CZ" sz="1600" dirty="0" err="1" smtClean="0"/>
              <a:t>Nár</a:t>
            </a:r>
            <a:r>
              <a:rPr lang="cs-CZ" sz="1600" dirty="0" smtClean="0"/>
              <a:t>. </a:t>
            </a:r>
            <a:r>
              <a:rPr lang="cs-CZ" sz="1600" dirty="0"/>
              <a:t>archivu); </a:t>
            </a:r>
            <a:r>
              <a:rPr lang="cs-CZ" sz="1600" dirty="0" err="1"/>
              <a:t>Maiestas</a:t>
            </a:r>
            <a:r>
              <a:rPr lang="cs-CZ" sz="1600" dirty="0"/>
              <a:t> </a:t>
            </a:r>
            <a:r>
              <a:rPr lang="cs-CZ" sz="1600" dirty="0" smtClean="0"/>
              <a:t>v</a:t>
            </a:r>
            <a:r>
              <a:rPr lang="cs-CZ" sz="1600" dirty="0"/>
              <a:t> dobových </a:t>
            </a:r>
            <a:r>
              <a:rPr lang="cs-CZ" sz="1600" dirty="0" smtClean="0"/>
              <a:t>opisech (</a:t>
            </a:r>
            <a:r>
              <a:rPr lang="cs-CZ" sz="1600" dirty="0"/>
              <a:t>2 latinské, 3 staročeské</a:t>
            </a:r>
            <a:r>
              <a:rPr lang="cs-CZ" sz="1600" dirty="0" smtClean="0"/>
              <a:t>). </a:t>
            </a:r>
            <a:endParaRPr lang="cs-CZ" sz="1600" dirty="0"/>
          </a:p>
          <a:p>
            <a:r>
              <a:rPr lang="cs-CZ" sz="1600" dirty="0"/>
              <a:t>Karel počítal s </a:t>
            </a:r>
            <a:r>
              <a:rPr lang="cs-CZ" sz="1600" u="sng" dirty="0"/>
              <a:t>názvem</a:t>
            </a:r>
            <a:r>
              <a:rPr lang="cs-CZ" sz="1600" dirty="0"/>
              <a:t> </a:t>
            </a:r>
            <a:r>
              <a:rPr lang="cs-CZ" sz="1600" b="1" i="1" dirty="0" err="1"/>
              <a:t>Codex</a:t>
            </a:r>
            <a:r>
              <a:rPr lang="cs-CZ" sz="1600" b="1" i="1" dirty="0"/>
              <a:t> </a:t>
            </a:r>
            <a:r>
              <a:rPr lang="cs-CZ" sz="1600" b="1" i="1" dirty="0" err="1"/>
              <a:t>Carolinus</a:t>
            </a:r>
            <a:r>
              <a:rPr lang="cs-CZ" sz="1600" b="1" dirty="0"/>
              <a:t> </a:t>
            </a:r>
            <a:r>
              <a:rPr lang="cs-CZ" sz="1600" dirty="0" smtClean="0"/>
              <a:t>(jako </a:t>
            </a:r>
            <a:r>
              <a:rPr lang="cs-CZ" sz="1600" i="1" dirty="0" err="1"/>
              <a:t>Codex</a:t>
            </a:r>
            <a:r>
              <a:rPr lang="cs-CZ" sz="1600" i="1" dirty="0"/>
              <a:t> </a:t>
            </a:r>
            <a:r>
              <a:rPr lang="cs-CZ" sz="1600" i="1" dirty="0" err="1"/>
              <a:t>Justinianus</a:t>
            </a:r>
            <a:r>
              <a:rPr lang="cs-CZ" sz="1600" dirty="0"/>
              <a:t> z 6. </a:t>
            </a:r>
            <a:r>
              <a:rPr lang="cs-CZ" sz="1600" dirty="0" smtClean="0"/>
              <a:t>st.) </a:t>
            </a:r>
            <a:r>
              <a:rPr lang="cs-CZ" sz="1600" dirty="0"/>
              <a:t>– </a:t>
            </a:r>
            <a:r>
              <a:rPr lang="cs-CZ" sz="1600" dirty="0" smtClean="0"/>
              <a:t>oslava původce</a:t>
            </a:r>
            <a:r>
              <a:rPr lang="cs-CZ" sz="1600" dirty="0"/>
              <a:t>. Dnešní název vznikl </a:t>
            </a:r>
            <a:r>
              <a:rPr lang="cs-CZ" sz="1600" dirty="0" smtClean="0"/>
              <a:t>poč. </a:t>
            </a:r>
            <a:r>
              <a:rPr lang="cs-CZ" sz="1600" dirty="0"/>
              <a:t>17. </a:t>
            </a:r>
            <a:r>
              <a:rPr lang="cs-CZ" sz="1600" dirty="0" smtClean="0"/>
              <a:t>stol. </a:t>
            </a:r>
            <a:r>
              <a:rPr lang="cs-CZ" sz="1600" dirty="0"/>
              <a:t>a vžil se (1617 edice Pavla </a:t>
            </a:r>
            <a:r>
              <a:rPr lang="cs-CZ" sz="1600" dirty="0" err="1"/>
              <a:t>Ješína</a:t>
            </a:r>
            <a:r>
              <a:rPr lang="cs-CZ" sz="1600" dirty="0"/>
              <a:t> označila dokument </a:t>
            </a:r>
            <a:r>
              <a:rPr lang="cs-CZ" sz="1600" i="1" dirty="0" err="1"/>
              <a:t>Maiestas</a:t>
            </a:r>
            <a:r>
              <a:rPr lang="cs-CZ" sz="1600" i="1" dirty="0"/>
              <a:t> Carolina</a:t>
            </a:r>
            <a:r>
              <a:rPr lang="cs-CZ" sz="1600" dirty="0"/>
              <a:t>).</a:t>
            </a:r>
          </a:p>
          <a:p>
            <a:r>
              <a:rPr lang="cs-CZ" sz="1600" u="sng" dirty="0"/>
              <a:t>MC se skládá</a:t>
            </a:r>
            <a:r>
              <a:rPr lang="cs-CZ" sz="1600" dirty="0"/>
              <a:t> z předmluvy (</a:t>
            </a:r>
            <a:r>
              <a:rPr lang="cs-CZ" sz="1600" dirty="0" err="1"/>
              <a:t>proemium</a:t>
            </a:r>
            <a:r>
              <a:rPr lang="cs-CZ" sz="1600" dirty="0"/>
              <a:t>) a tematických článků (více jak 100). </a:t>
            </a:r>
            <a:r>
              <a:rPr lang="cs-CZ" sz="1600" u="sng" dirty="0"/>
              <a:t>Předmluva</a:t>
            </a:r>
            <a:r>
              <a:rPr lang="cs-CZ" sz="1600" dirty="0"/>
              <a:t> uvádí důvody a postup vzniku, naznačuje teorii vzniku státu a jeho správného řízení (opírá se o </a:t>
            </a:r>
            <a:r>
              <a:rPr lang="cs-CZ" sz="1600" dirty="0" smtClean="0"/>
              <a:t>sv</a:t>
            </a:r>
            <a:r>
              <a:rPr lang="cs-CZ" sz="1600" dirty="0"/>
              <a:t>. </a:t>
            </a:r>
            <a:r>
              <a:rPr lang="cs-CZ" sz="1600" dirty="0" smtClean="0"/>
              <a:t>Augustina).</a:t>
            </a:r>
            <a:endParaRPr lang="cs-CZ" sz="1600" dirty="0"/>
          </a:p>
          <a:p>
            <a:r>
              <a:rPr lang="cs-CZ" sz="1600" u="sng" dirty="0"/>
              <a:t>V „paragrafech“</a:t>
            </a:r>
            <a:r>
              <a:rPr lang="cs-CZ" sz="1600" dirty="0"/>
              <a:t> zákoníku se mj. uvádějí nezcizitelná města a hrady, které nemají králové zastavovat, aby se neoslabila královská komora; ruší doživotní a dědičné zastávání nejvyšších zemských úřadů (tedy volnější ruce pro panovníka při dosazování osob do úřadů); trestní právo měli realizovat tzv. zemští popravci v krajích (králem ustanovení vykonavatelé práva), zemskému soudu by zůstalo jen civilní právo; není-li přímých dědiců, stává se šlechtický majetek </a:t>
            </a:r>
            <a:r>
              <a:rPr lang="cs-CZ" sz="1600" dirty="0" smtClean="0"/>
              <a:t>odúmrtí, </a:t>
            </a:r>
            <a:r>
              <a:rPr lang="cs-CZ" sz="1600" dirty="0"/>
              <a:t>úprava trestního práva vrchnostenských </a:t>
            </a:r>
            <a:r>
              <a:rPr lang="cs-CZ" sz="1600" dirty="0" smtClean="0"/>
              <a:t>soudů, </a:t>
            </a:r>
            <a:r>
              <a:rPr lang="cs-CZ" sz="1600" dirty="0"/>
              <a:t>zákaz soukromých válek (záští), podpora volnosti stěhování </a:t>
            </a:r>
            <a:r>
              <a:rPr lang="cs-CZ" sz="1600" dirty="0" smtClean="0"/>
              <a:t> </a:t>
            </a:r>
            <a:r>
              <a:rPr lang="cs-CZ" sz="1600" dirty="0"/>
              <a:t>poddaných</a:t>
            </a:r>
            <a:r>
              <a:rPr lang="cs-CZ" sz="1600" dirty="0" smtClean="0"/>
              <a:t>…</a:t>
            </a:r>
          </a:p>
          <a:p>
            <a:r>
              <a:rPr lang="cs-CZ" sz="1600" dirty="0" err="1"/>
              <a:t>Maiestas</a:t>
            </a:r>
            <a:r>
              <a:rPr lang="cs-CZ" sz="1600" dirty="0"/>
              <a:t> Carolina vydána in: </a:t>
            </a:r>
            <a:r>
              <a:rPr lang="cs-CZ" sz="1600" b="1" dirty="0"/>
              <a:t>Karel IV. Státnické dílo, Karolinum, Praha 2003, s. 147–253</a:t>
            </a:r>
          </a:p>
        </p:txBody>
      </p:sp>
    </p:spTree>
    <p:extLst>
      <p:ext uri="{BB962C8B-B14F-4D97-AF65-F5344CB8AC3E}">
        <p14:creationId xmlns:p14="http://schemas.microsoft.com/office/powerpoint/2010/main" val="426837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Karel IV. ruší </a:t>
            </a:r>
            <a:r>
              <a:rPr lang="cs-CZ" sz="4000" b="1" dirty="0" err="1" smtClean="0"/>
              <a:t>Maiestas</a:t>
            </a:r>
            <a:r>
              <a:rPr lang="cs-CZ" sz="4000" b="1" dirty="0" smtClean="0"/>
              <a:t> Carolina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(SOA-</a:t>
            </a:r>
            <a:r>
              <a:rPr lang="cs-CZ" sz="3100" dirty="0" err="1" smtClean="0"/>
              <a:t>Historica</a:t>
            </a:r>
            <a:r>
              <a:rPr lang="cs-CZ" sz="3100" dirty="0" smtClean="0"/>
              <a:t> – </a:t>
            </a:r>
            <a:r>
              <a:rPr lang="cs-CZ" sz="3100" dirty="0" err="1" smtClean="0"/>
              <a:t>Trebon</a:t>
            </a:r>
            <a:r>
              <a:rPr lang="cs-CZ" sz="3100" dirty="0" smtClean="0"/>
              <a:t>) 1355-10-06</a:t>
            </a:r>
            <a:endParaRPr lang="cs-CZ" sz="3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48829"/>
            <a:ext cx="7200800" cy="5588335"/>
          </a:xfrm>
        </p:spPr>
      </p:pic>
    </p:spTree>
    <p:extLst>
      <p:ext uri="{BB962C8B-B14F-4D97-AF65-F5344CB8AC3E}">
        <p14:creationId xmlns:p14="http://schemas.microsoft.com/office/powerpoint/2010/main" val="32325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399</Words>
  <Application>Microsoft Office PowerPoint</Application>
  <PresentationFormat>Předvádění na obrazovce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Obsahy a formy české státnosti I </vt:lpstr>
      <vt:lpstr>KODIFIKACE…</vt:lpstr>
      <vt:lpstr>FORMY STŘEDOVĚKÉHO PRÁVA (před kodifikací)</vt:lpstr>
      <vt:lpstr>Cesta ke kodifikaci</vt:lpstr>
      <vt:lpstr>Edice Knihy Rožmberské a Knihy Tovačovské</vt:lpstr>
      <vt:lpstr>Kniha Tovačovská – ukázka textu</vt:lpstr>
      <vt:lpstr>Kodifikace jednotlivých právních okruhů – pokusy</vt:lpstr>
      <vt:lpstr>Maiestas Carolina</vt:lpstr>
      <vt:lpstr>Karel IV. ruší Maiestas Carolina  (SOA-Historica – Trebon) 1355-10-06</vt:lpstr>
      <vt:lpstr>Kodifikace jednotlivých právních okruhů – realizace</vt:lpstr>
      <vt:lpstr>Ius Regale Monta norum  Národní knihovna Praha XVIID43-1r, rukopis z r. 1528</vt:lpstr>
      <vt:lpstr>Prezentace aplikace PowerPoint</vt:lpstr>
      <vt:lpstr>zemské právo (1)</vt:lpstr>
      <vt:lpstr>Zlatá bula pro Říši Karla IV., rukopis pořízený Václavem IV.</vt:lpstr>
      <vt:lpstr>zemské právo (2)</vt:lpstr>
      <vt:lpstr>Kreuz Petr – Martinovský Ivan (edd.), Vladislavské zřízení zemské a navazující prameny (Svatováclavská smlouva a Zřízení o ručnicích), Praha 2007 </vt:lpstr>
      <vt:lpstr>Středoevropský kontext</vt:lpstr>
      <vt:lpstr>CÍRKEVNÍ PRÁVO</vt:lpstr>
      <vt:lpstr>MĚSTSKÉ PRÁVO</vt:lpstr>
      <vt:lpstr>Bibliografie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Obsahy a formy české státnosti I</dc:title>
  <dc:creator>Toshiba</dc:creator>
  <cp:lastModifiedBy>Toshiba</cp:lastModifiedBy>
  <cp:revision>23</cp:revision>
  <dcterms:created xsi:type="dcterms:W3CDTF">2020-11-11T19:44:29Z</dcterms:created>
  <dcterms:modified xsi:type="dcterms:W3CDTF">2020-11-12T12:26:02Z</dcterms:modified>
</cp:coreProperties>
</file>