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790" autoAdjust="0"/>
  </p:normalViewPr>
  <p:slideViewPr>
    <p:cSldViewPr snapToGrid="0">
      <p:cViewPr varScale="1">
        <p:scale>
          <a:sx n="86" d="100"/>
          <a:sy n="86" d="100"/>
        </p:scale>
        <p:origin x="22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komentářů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&lt;záhlaví&gt;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&lt;datum/čas&gt;</a:t>
            </a:r>
          </a:p>
        </p:txBody>
      </p:sp>
      <p:sp>
        <p:nvSpPr>
          <p:cNvPr id="8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&lt;zápatí&gt;</a:t>
            </a:r>
          </a:p>
        </p:txBody>
      </p:sp>
      <p:sp>
        <p:nvSpPr>
          <p:cNvPr id="9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73235934-A622-4EFA-B427-E15527EB4167}" type="slidenum"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138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Častou příčinou generalizované lymfadenopatie je infekční mononukleóza, to samé může udělat </a:t>
            </a:r>
            <a:r>
              <a:rPr lang="cs-CZ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adenoviróza</a:t>
            </a:r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</a:t>
            </a:r>
          </a:p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Všechny dětské </a:t>
            </a:r>
            <a:r>
              <a:rPr lang="cs-CZ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exantémové</a:t>
            </a:r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nákazy mohou být příčinou lymfadenopatie, například i virové respirační </a:t>
            </a:r>
            <a:r>
              <a:rPr lang="cs-CZ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infekty</a:t>
            </a:r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mohou být příčinou břišní lymfadenopatie. </a:t>
            </a:r>
          </a:p>
          <a:p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 těch neobvyklých příčin lymfadenopatie je to například počáteční stádium HIV, sekundární stádium lues nebo toxoplazmóza. </a:t>
            </a:r>
          </a:p>
        </p:txBody>
      </p:sp>
    </p:spTree>
    <p:extLst>
      <p:ext uri="{BB962C8B-B14F-4D97-AF65-F5344CB8AC3E}">
        <p14:creationId xmlns:p14="http://schemas.microsoft.com/office/powerpoint/2010/main" val="2423660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Vzácnou příčinou lymfadenopatie mohou být léky. </a:t>
            </a:r>
          </a:p>
        </p:txBody>
      </p:sp>
    </p:spTree>
    <p:extLst>
      <p:ext uri="{BB962C8B-B14F-4D97-AF65-F5344CB8AC3E}">
        <p14:creationId xmlns:p14="http://schemas.microsoft.com/office/powerpoint/2010/main" val="4168910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EBV se projevuje buď jako povlaková angina, nebo, nebo. </a:t>
            </a:r>
          </a:p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CMV udělá to samé</a:t>
            </a:r>
          </a:p>
        </p:txBody>
      </p:sp>
    </p:spTree>
    <p:extLst>
      <p:ext uri="{BB962C8B-B14F-4D97-AF65-F5344CB8AC3E}">
        <p14:creationId xmlns:p14="http://schemas.microsoft.com/office/powerpoint/2010/main" val="3057268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Ampicilin/</a:t>
            </a:r>
            <a:r>
              <a:rPr lang="cs-CZ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cotrimoxasol</a:t>
            </a:r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dělá po nasazení na EBV těžký </a:t>
            </a:r>
            <a:r>
              <a:rPr lang="cs-CZ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toxoalergický</a:t>
            </a:r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exantém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Klid na lůžku a dieta, pokud není pacientovi dobře. </a:t>
            </a:r>
          </a:p>
          <a:p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Snažím se tady bořit mýty o mononukleóze: nedělá chronickou jaterní lézi, jak často slyšíme od pacientů. </a:t>
            </a:r>
          </a:p>
        </p:txBody>
      </p:sp>
    </p:spTree>
    <p:extLst>
      <p:ext uri="{BB962C8B-B14F-4D97-AF65-F5344CB8AC3E}">
        <p14:creationId xmlns:p14="http://schemas.microsoft.com/office/powerpoint/2010/main" val="1874928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Matky jsou screenovány v těhotenství</a:t>
            </a:r>
          </a:p>
        </p:txBody>
      </p:sp>
    </p:spTree>
    <p:extLst>
      <p:ext uri="{BB962C8B-B14F-4D97-AF65-F5344CB8AC3E}">
        <p14:creationId xmlns:p14="http://schemas.microsoft.com/office/powerpoint/2010/main" val="249200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„zaječí nemoc“</a:t>
            </a:r>
          </a:p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Myslivci</a:t>
            </a:r>
          </a:p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Ulceroglandulární forma: po poranění přetrvává vřed, spádové lymfatické uzliny jsou zvětšené. </a:t>
            </a:r>
          </a:p>
        </p:txBody>
      </p:sp>
    </p:spTree>
    <p:extLst>
      <p:ext uri="{BB962C8B-B14F-4D97-AF65-F5344CB8AC3E}">
        <p14:creationId xmlns:p14="http://schemas.microsoft.com/office/powerpoint/2010/main" val="1135902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 starých (opravdu starých, ne těch moderních) učebnicích propedeutiky se píše, že zvětšené lymfatické uzliny u </a:t>
            </a:r>
            <a:r>
              <a:rPr lang="cs-CZ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Hodgkinova</a:t>
            </a:r>
            <a:r>
              <a:rPr lang="cs-CZ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lymfomu po alkoholu začnou bolet...</a:t>
            </a:r>
          </a:p>
        </p:txBody>
      </p:sp>
    </p:spTree>
    <p:extLst>
      <p:ext uri="{BB962C8B-B14F-4D97-AF65-F5344CB8AC3E}">
        <p14:creationId xmlns:p14="http://schemas.microsoft.com/office/powerpoint/2010/main" val="1235738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458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pic>
        <p:nvPicPr>
          <p:cNvPr id="41" name="Obrázek 40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  <p:pic>
        <p:nvPicPr>
          <p:cNvPr id="42" name="Obrázek 41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pic>
        <p:nvPicPr>
          <p:cNvPr id="84" name="Obrázek 83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  <p:pic>
        <p:nvPicPr>
          <p:cNvPr id="85" name="Obrázek 84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 rot="21435600">
            <a:off x="-18720" y="201960"/>
            <a:ext cx="9162720" cy="648720"/>
          </a:xfrm>
          <a:custGeom>
            <a:avLst/>
            <a:gdLst/>
            <a:ahLst/>
            <a:cxn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 rot="21435600">
            <a:off x="-14040" y="275400"/>
            <a:ext cx="9175320" cy="529920"/>
          </a:xfrm>
          <a:custGeom>
            <a:avLst/>
            <a:gdLst/>
            <a:ahLst/>
            <a:cxn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18360" bIns="0" anchor="b"/>
          <a:lstStyle/>
          <a:p>
            <a:pPr algn="r">
              <a:lnSpc>
                <a:spcPct val="100000"/>
              </a:lnSpc>
            </a:pPr>
            <a:r>
              <a:rPr lang="cs-CZ" sz="5600" b="1" strike="noStrike" spc="-1">
                <a:solidFill>
                  <a:srgbClr val="50E0EA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Klepnutím lze upravit styl předlohy nadpisů.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D1EAED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3. 10. 2017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7B5E2FEC-4704-41DD-80B8-8FE0A5C20783}" type="slidenum">
              <a:rPr lang="cs-CZ" sz="1200" b="0" strike="noStrike" spc="-1">
                <a:solidFill>
                  <a:srgbClr val="D1EAED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3"/>
          <p:cNvSpPr/>
          <p:nvPr/>
        </p:nvSpPr>
        <p:spPr>
          <a:xfrm rot="21435600">
            <a:off x="-18720" y="201960"/>
            <a:ext cx="9162720" cy="648720"/>
          </a:xfrm>
          <a:custGeom>
            <a:avLst/>
            <a:gdLst/>
            <a:ahLst/>
            <a:cxn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4"/>
          <p:cNvSpPr/>
          <p:nvPr/>
        </p:nvSpPr>
        <p:spPr>
          <a:xfrm rot="21435600">
            <a:off x="-14040" y="275400"/>
            <a:ext cx="9175320" cy="529920"/>
          </a:xfrm>
          <a:custGeom>
            <a:avLst/>
            <a:gdLst/>
            <a:ahLst/>
            <a:cxn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PlaceHolder 5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Klepnutím lze upravit styl předlohy nadpisů.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Šestá úroveň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Sedmá úroveňKlepnutím lze upravit styly předlohy textu.</a:t>
            </a: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Druhá úroveň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914400" lvl="2" indent="-246600">
              <a:lnSpc>
                <a:spcPct val="100000"/>
              </a:lnSpc>
              <a:buClr>
                <a:srgbClr val="009DD9"/>
              </a:buClr>
              <a:buSzPct val="70000"/>
              <a:buFont typeface="Wingdings 2" charset="2"/>
              <a:buChar char=""/>
            </a:pPr>
            <a:r>
              <a:rPr lang="cs-CZ" sz="2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Třetí úroveň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1188720" lvl="3" indent="-209880">
              <a:lnSpc>
                <a:spcPct val="100000"/>
              </a:lnSpc>
              <a:buClr>
                <a:srgbClr val="0BD0D9"/>
              </a:buClr>
              <a:buSzPct val="65000"/>
              <a:buFont typeface="Wingdings 2" charset="2"/>
              <a:buChar char="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Čtvrtá úroveň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1463040" lvl="4" indent="-209880">
              <a:lnSpc>
                <a:spcPct val="100000"/>
              </a:lnSpc>
              <a:buClr>
                <a:srgbClr val="10CF9B"/>
              </a:buClr>
              <a:buSzPct val="65000"/>
              <a:buFont typeface="Wingdings 2" charset="2"/>
              <a:buChar char="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Pátá úroveň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035C75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3. 10. 2017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0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1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F5BC4502-940B-4F0B-88F3-11F0F7FEB57C}" type="slidenum">
              <a:rPr lang="cs-CZ" sz="1200" b="0" strike="noStrike" spc="-1">
                <a:solidFill>
                  <a:srgbClr val="035C75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533520" y="1371600"/>
            <a:ext cx="7851240" cy="1828440"/>
          </a:xfrm>
          <a:prstGeom prst="rect">
            <a:avLst/>
          </a:prstGeom>
          <a:noFill/>
          <a:ln>
            <a:noFill/>
          </a:ln>
        </p:spPr>
        <p:txBody>
          <a:bodyPr lIns="0" tIns="0" rIns="18360" bIns="0" anchor="b"/>
          <a:lstStyle/>
          <a:p>
            <a:pPr algn="r">
              <a:lnSpc>
                <a:spcPct val="100000"/>
              </a:lnSpc>
            </a:pPr>
            <a:r>
              <a:rPr lang="cs-CZ" sz="5600" b="1" strike="noStrike" spc="-1" dirty="0">
                <a:solidFill>
                  <a:srgbClr val="50E0EA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Uzlinový syndrom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533520" y="3228480"/>
            <a:ext cx="7854480" cy="1752120"/>
          </a:xfrm>
          <a:prstGeom prst="rect">
            <a:avLst/>
          </a:prstGeom>
          <a:noFill/>
          <a:ln>
            <a:noFill/>
          </a:ln>
        </p:spPr>
        <p:txBody>
          <a:bodyPr lIns="0" tIns="45000" rIns="18360" bIns="45000"/>
          <a:lstStyle/>
          <a:p>
            <a:pPr algn="r">
              <a:lnSpc>
                <a:spcPct val="100000"/>
              </a:lnSpc>
            </a:pPr>
            <a:r>
              <a:rPr lang="cs-CZ" sz="2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Karel Dvořák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041964" y="4581053"/>
            <a:ext cx="5694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Karel Dvořák</a:t>
            </a:r>
          </a:p>
          <a:p>
            <a:r>
              <a:rPr lang="cs-CZ" dirty="0"/>
              <a:t>4. interní klinika 1. LF UK a VFN v Praze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tularémie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Francisella tularensis </a:t>
            </a: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(drobní hlodavci, zajíci)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100-200 případů/rok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ulceroglandulární forma (oro-, okulo-, břišní)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serologie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aminoglykosidy + doxycyklin</a:t>
            </a: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hematologické malignity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zvětšené tuhé nebolestivé fixované uzliny</a:t>
            </a:r>
          </a:p>
          <a:p>
            <a:pPr>
              <a:lnSpc>
                <a:spcPct val="100000"/>
              </a:lnSpc>
            </a:pPr>
            <a:endParaRPr lang="cs-CZ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Hodgkinův</a:t>
            </a:r>
            <a:r>
              <a:rPr lang="cs-CZ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 lymfom</a:t>
            </a:r>
            <a:endParaRPr lang="cs-CZ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uzliny, (splenomegalie, hepatomegalie)</a:t>
            </a:r>
            <a:endParaRPr lang="cs-CZ" sz="2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váhový úbytek, horečky, noční poty</a:t>
            </a:r>
            <a:endParaRPr lang="cs-CZ" sz="2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th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: záření, cytostatika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70% vyléčení/dlouhodobá remise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hematologické malignity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Non-hodgkinské lymfomy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2/3 lymfadenopatie, extranodální ložiska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„chřipkové“ příznaky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th: radioterapie, chemoradioterapie, biologická léčba (anti-CD20), transplantace kostní dřeně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hematologické malignity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Chronická lymfatická leukémie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asymptomaticky, změny v KO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lymfadenopatie, (hepato-)splenomegalie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febrilie, noční poty, váhový úbytek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indolentní průběh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th: W&amp;W, chemoterapie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solidní nádory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18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tuhé, neposunlivé, srostlé s okolím</a:t>
            </a: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uzlina sestry (Marie) Josefy: periumbilikální lymfadenopatie u ca žaludku a nádorů GIT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Virchowova uzlina: v levém nadklíčku u pokročilého ca žaludku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definice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normální uzlina </a:t>
            </a: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na krku do 10mm, v nadklíčcích nehmatná, v podpaží a tříslech do 15mm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volná, měkká, palpačně nebolestivá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lymfadenopatie = zvětšení lymfatických uzlin</a:t>
            </a: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lokalizovaná / generalizovaná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benigní / maligní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fyzikální vyšetření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96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43080" lvl="1" indent="-342720">
              <a:lnSpc>
                <a:spcPct val="100000"/>
              </a:lnSpc>
              <a:buClr>
                <a:srgbClr val="0F6FC6"/>
              </a:buClr>
              <a:buSzPct val="85000"/>
              <a:buFont typeface="Arial"/>
              <a:buChar char="•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velikost, konzistence, bolestivost, pohyblivost vůči okolí, kožní změny nad uzlinami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submandibulární, krční, šíjové, podpaží, třísla</a:t>
            </a: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zánětlivé ložisko?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pomocná vyšetření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krevní obraz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bakteriologické vyšetření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sérologické vyšetření</a:t>
            </a: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cytologické/histologické vyšetření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generalizovaná lymfadenopatie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00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infekční mononukleóza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adenoviróza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(dětské exantémové nákazy)</a:t>
            </a: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počáteční stádium HIV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sekundární stádium lues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toxoplazmóza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příčiny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zánětlivé </a:t>
            </a: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(akutní/chronické)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primární / metastatická maligní onemocnění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autoimunitní choroby </a:t>
            </a: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(revmatoidní artritida, SLE)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TBC, sarkoidóza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alergická lymfadenopatie </a:t>
            </a: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(léky)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infekční mononukleóza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EB virus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povlaková angína s lymfadenopatií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lymfadenopatie bez angíny (krční/submand./gen.)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horečnatý stav se splenomegalií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lab: leukopenie-leukocytóza </a:t>
            </a: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(lymf, mono, atyp. lymfoidní monocyty)</a:t>
            </a: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serologie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CMV (cytomegalovirová mononukleóza)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infekční mononukleóza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terapie: </a:t>
            </a: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symptomatická (antipyretika, priessnitz, kloktání)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ATB při sekundární infekci </a:t>
            </a: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(cave ampicilin, kotrimoxazol)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relativní klid na lůžku</a:t>
            </a:r>
            <a:endParaRPr lang="cs-CZ" sz="2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nezpůsobuje chronický únavový syndrom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nepřechází do chronicity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cs-CZ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toxoplazmóza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Toxoplasma gondii</a:t>
            </a: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 (kočka, oocysty)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600-800 případů ročně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poškozuje plod v těhotenství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většinou asymptomaticky/uzlinová forma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serologie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cs-CZ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pyrimetamin + sulfonamidy</a:t>
            </a:r>
          </a:p>
          <a:p>
            <a:pPr marL="274320" indent="-273960">
              <a:lnSpc>
                <a:spcPct val="100000"/>
              </a:lnSpc>
            </a:pPr>
            <a:endParaRPr lang="cs-CZ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</TotalTime>
  <Words>556</Words>
  <Application>Microsoft Office PowerPoint</Application>
  <PresentationFormat>Předvádění na obrazovce (4:3)</PresentationFormat>
  <Paragraphs>110</Paragraphs>
  <Slides>14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3" baseType="lpstr">
      <vt:lpstr>Arial</vt:lpstr>
      <vt:lpstr>Calibri</vt:lpstr>
      <vt:lpstr>Constantia</vt:lpstr>
      <vt:lpstr>Symbol</vt:lpstr>
      <vt:lpstr>Times New Roman</vt:lpstr>
      <vt:lpstr>Wingdings</vt:lpstr>
      <vt:lpstr>Wingdings 2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Uzlinový syndrom</dc:title>
  <dc:subject/>
  <dc:creator>Karel Dvořák</dc:creator>
  <dc:description/>
  <cp:lastModifiedBy>Eichlerová Stanislava</cp:lastModifiedBy>
  <cp:revision>15</cp:revision>
  <dcterms:created xsi:type="dcterms:W3CDTF">2012-10-03T10:49:58Z</dcterms:created>
  <dcterms:modified xsi:type="dcterms:W3CDTF">2023-09-19T10:51:22Z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vfn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Předvádění na obrazovce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14</vt:i4>
  </property>
</Properties>
</file>