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3"/>
  </p:notesMasterIdLst>
  <p:sldIdLst>
    <p:sldId id="257" r:id="rId2"/>
    <p:sldId id="367" r:id="rId3"/>
    <p:sldId id="369" r:id="rId4"/>
    <p:sldId id="370" r:id="rId5"/>
    <p:sldId id="371" r:id="rId6"/>
    <p:sldId id="372" r:id="rId7"/>
    <p:sldId id="373" r:id="rId8"/>
    <p:sldId id="374" r:id="rId9"/>
    <p:sldId id="376" r:id="rId10"/>
    <p:sldId id="377" r:id="rId11"/>
    <p:sldId id="507" r:id="rId12"/>
    <p:sldId id="508" r:id="rId13"/>
    <p:sldId id="378" r:id="rId14"/>
    <p:sldId id="509" r:id="rId15"/>
    <p:sldId id="510" r:id="rId16"/>
    <p:sldId id="511" r:id="rId17"/>
    <p:sldId id="512" r:id="rId18"/>
    <p:sldId id="513" r:id="rId19"/>
    <p:sldId id="514" r:id="rId20"/>
    <p:sldId id="379" r:id="rId21"/>
    <p:sldId id="515" r:id="rId22"/>
    <p:sldId id="516" r:id="rId23"/>
    <p:sldId id="375" r:id="rId24"/>
    <p:sldId id="517" r:id="rId25"/>
    <p:sldId id="412" r:id="rId26"/>
    <p:sldId id="420" r:id="rId27"/>
    <p:sldId id="417" r:id="rId28"/>
    <p:sldId id="407" r:id="rId29"/>
    <p:sldId id="409" r:id="rId30"/>
    <p:sldId id="413" r:id="rId31"/>
    <p:sldId id="414" r:id="rId32"/>
    <p:sldId id="415" r:id="rId33"/>
    <p:sldId id="416" r:id="rId34"/>
    <p:sldId id="408" r:id="rId35"/>
    <p:sldId id="410" r:id="rId36"/>
    <p:sldId id="418" r:id="rId37"/>
    <p:sldId id="411" r:id="rId38"/>
    <p:sldId id="402" r:id="rId39"/>
    <p:sldId id="403" r:id="rId40"/>
    <p:sldId id="405" r:id="rId41"/>
    <p:sldId id="40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3931" autoAdjust="0"/>
  </p:normalViewPr>
  <p:slideViewPr>
    <p:cSldViewPr snapToGrid="0">
      <p:cViewPr varScale="1">
        <p:scale>
          <a:sx n="93" d="100"/>
          <a:sy n="93" d="100"/>
        </p:scale>
        <p:origin x="101" y="226"/>
      </p:cViewPr>
      <p:guideLst/>
    </p:cSldViewPr>
  </p:slideViewPr>
  <p:outlineViewPr>
    <p:cViewPr>
      <p:scale>
        <a:sx n="33" d="100"/>
        <a:sy n="33" d="100"/>
      </p:scale>
      <p:origin x="0" y="-2277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376A2-5B9F-4714-BE59-480B9C86B454}" type="datetimeFigureOut">
              <a:rPr lang="cs-CZ" smtClean="0"/>
              <a:t>12.04.2021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B1F47-7B68-47F2-9885-4930072E1ECA}" type="slidenum">
              <a:rPr lang="cs-CZ" smtClean="0"/>
              <a:t>‹#›</a:t>
            </a:fld>
            <a:endParaRPr lang="cs-CZ"/>
          </a:p>
        </p:txBody>
      </p:sp>
    </p:spTree>
    <p:extLst>
      <p:ext uri="{BB962C8B-B14F-4D97-AF65-F5344CB8AC3E}">
        <p14:creationId xmlns:p14="http://schemas.microsoft.com/office/powerpoint/2010/main" val="12233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12/04/2021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DBD7419-485E-42C3-A909-099A2AFC010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94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938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29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4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868B32E-9256-4434-A2E6-120418FDE436}"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82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868B32E-9256-4434-A2E6-120418FDE436}" type="datetimeFigureOut">
              <a:rPr lang="en-GB" smtClean="0"/>
              <a:t>12/04/2021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46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868B32E-9256-4434-A2E6-120418FDE436}" type="datetimeFigureOut">
              <a:rPr lang="en-GB" smtClean="0"/>
              <a:t>12/04/2021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BD7419-485E-42C3-A909-099A2AFC010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187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868B32E-9256-4434-A2E6-120418FDE436}" type="datetimeFigureOut">
              <a:rPr lang="en-GB" smtClean="0"/>
              <a:t>12/04/2021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BD7419-485E-42C3-A909-099A2AFC010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02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8B32E-9256-4434-A2E6-120418FDE436}" type="datetimeFigureOut">
              <a:rPr lang="en-GB" smtClean="0"/>
              <a:t>12/04/2021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BD7419-485E-42C3-A909-099A2AFC010B}" type="slidenum">
              <a:rPr lang="en-GB" smtClean="0"/>
              <a:t>‹#›</a:t>
            </a:fld>
            <a:endParaRPr lang="en-GB"/>
          </a:p>
        </p:txBody>
      </p:sp>
    </p:spTree>
    <p:extLst>
      <p:ext uri="{BB962C8B-B14F-4D97-AF65-F5344CB8AC3E}">
        <p14:creationId xmlns:p14="http://schemas.microsoft.com/office/powerpoint/2010/main" val="31192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868B32E-9256-4434-A2E6-120418FDE436}" type="datetimeFigureOut">
              <a:rPr lang="en-GB" smtClean="0"/>
              <a:t>12/04/2021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038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868B32E-9256-4434-A2E6-120418FDE436}" type="datetimeFigureOut">
              <a:rPr lang="en-GB" smtClean="0"/>
              <a:t>12/04/2021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1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868B32E-9256-4434-A2E6-120418FDE436}" type="datetimeFigureOut">
              <a:rPr lang="en-GB" smtClean="0"/>
              <a:t>12/04/2021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DBD7419-485E-42C3-A909-099A2AFC010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644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www.fsv.cuni.cz/" TargetMode="External"/><Relationship Id="rId4" Type="http://schemas.openxmlformats.org/officeDocument/2006/relationships/hyperlink" Target="mailto:iss@fsv.cuni.c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K9nl0LUJzq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IUvDd97oTf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Pola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SrCIH1Ednk"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oland" TargetMode="External"/><Relationship Id="rId2" Type="http://schemas.openxmlformats.org/officeDocument/2006/relationships/hyperlink" Target="https://en.wikipedia.org/wiki/List_of_cities_and_towns_in_Poland" TargetMode="External"/><Relationship Id="rId1" Type="http://schemas.openxmlformats.org/officeDocument/2006/relationships/slideLayout" Target="../slideLayouts/slideLayout2.xml"/><Relationship Id="rId5" Type="http://schemas.openxmlformats.org/officeDocument/2006/relationships/hyperlink" Target="https://en.wikipedia.org/wiki/Warsaw" TargetMode="External"/><Relationship Id="rId4" Type="http://schemas.openxmlformats.org/officeDocument/2006/relationships/hyperlink" Target="https://en.wikipedia.org/wiki/Lesser_Polan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4" name="Nadpis 1"/>
          <p:cNvSpPr>
            <a:spLocks noGrp="1"/>
          </p:cNvSpPr>
          <p:nvPr>
            <p:ph type="ctrTitle"/>
          </p:nvPr>
        </p:nvSpPr>
        <p:spPr>
          <a:xfrm>
            <a:off x="1446756" y="1463015"/>
            <a:ext cx="5492683" cy="3196668"/>
          </a:xfrm>
        </p:spPr>
        <p:txBody>
          <a:bodyPr anchor="ctr">
            <a:normAutofit/>
          </a:bodyPr>
          <a:lstStyle/>
          <a:p>
            <a:pPr algn="ctr"/>
            <a:r>
              <a:rPr lang="cs-CZ" sz="4000" dirty="0" err="1"/>
              <a:t>Nations</a:t>
            </a:r>
            <a:r>
              <a:rPr lang="cs-CZ" sz="4000" dirty="0"/>
              <a:t> and </a:t>
            </a:r>
            <a:r>
              <a:rPr lang="cs-CZ" sz="4000" dirty="0" err="1"/>
              <a:t>Nationalism</a:t>
            </a:r>
            <a:r>
              <a:rPr lang="cs-CZ" sz="4000" dirty="0"/>
              <a:t>: </a:t>
            </a:r>
            <a:br>
              <a:rPr lang="cs-CZ" sz="4000" dirty="0"/>
            </a:br>
            <a:r>
              <a:rPr lang="cs-CZ" sz="4000" dirty="0" err="1"/>
              <a:t>Anthropology</a:t>
            </a:r>
            <a:r>
              <a:rPr lang="cs-CZ" sz="4000" dirty="0"/>
              <a:t> </a:t>
            </a:r>
            <a:r>
              <a:rPr lang="cs-CZ" sz="4000" dirty="0" err="1"/>
              <a:t>of</a:t>
            </a:r>
            <a:r>
              <a:rPr lang="cs-CZ" sz="4000" dirty="0"/>
              <a:t> Hope</a:t>
            </a:r>
            <a:endParaRPr lang="cs-CZ" altLang="cs-CZ" sz="4000" dirty="0"/>
          </a:p>
        </p:txBody>
      </p:sp>
      <p:sp>
        <p:nvSpPr>
          <p:cNvPr id="3" name="Podnadpis 2"/>
          <p:cNvSpPr>
            <a:spLocks noGrp="1"/>
          </p:cNvSpPr>
          <p:nvPr>
            <p:ph type="subTitle" idx="1"/>
          </p:nvPr>
        </p:nvSpPr>
        <p:spPr>
          <a:xfrm>
            <a:off x="6939439" y="1463014"/>
            <a:ext cx="4050279" cy="3293053"/>
          </a:xfrm>
        </p:spPr>
        <p:txBody>
          <a:bodyPr rtlCol="0" anchor="ctr">
            <a:normAutofit/>
          </a:bodyPr>
          <a:lstStyle/>
          <a:p>
            <a:pPr>
              <a:defRPr/>
            </a:pPr>
            <a:r>
              <a:rPr lang="cs-CZ" sz="2000" dirty="0"/>
              <a:t>Zdeněk Uherek</a:t>
            </a:r>
          </a:p>
          <a:p>
            <a:pPr>
              <a:defRPr/>
            </a:pPr>
            <a:endParaRPr lang="cs-CZ" sz="2000" dirty="0"/>
          </a:p>
          <a:p>
            <a:pPr>
              <a:defRPr/>
            </a:pPr>
            <a:r>
              <a:rPr lang="cs-CZ" sz="2000" dirty="0"/>
              <a:t>zdenek.uherek@fsv.cuni.cz</a:t>
            </a:r>
          </a:p>
        </p:txBody>
      </p:sp>
      <p:sp>
        <p:nvSpPr>
          <p:cNvPr id="4" name="object 5"/>
          <p:cNvSpPr/>
          <p:nvPr/>
        </p:nvSpPr>
        <p:spPr>
          <a:xfrm>
            <a:off x="1837309" y="153669"/>
            <a:ext cx="3724402" cy="1035050"/>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8472265" y="548680"/>
            <a:ext cx="1070609" cy="389890"/>
          </a:xfrm>
          <a:prstGeom prst="rect">
            <a:avLst/>
          </a:prstGeom>
          <a:blipFill>
            <a:blip r:embed="rId3" cstate="print"/>
            <a:stretch>
              <a:fillRect/>
            </a:stretch>
          </a:blipFill>
        </p:spPr>
        <p:txBody>
          <a:bodyPr wrap="square" lIns="0" tIns="0" rIns="0" bIns="0" rtlCol="0"/>
          <a:lstStyle/>
          <a:p>
            <a:endParaRPr/>
          </a:p>
        </p:txBody>
      </p:sp>
      <p:sp>
        <p:nvSpPr>
          <p:cNvPr id="8" name="object 2"/>
          <p:cNvSpPr txBox="1"/>
          <p:nvPr/>
        </p:nvSpPr>
        <p:spPr>
          <a:xfrm>
            <a:off x="1991545" y="5668833"/>
            <a:ext cx="4159885" cy="524246"/>
          </a:xfrm>
          <a:prstGeom prst="rect">
            <a:avLst/>
          </a:prstGeom>
        </p:spPr>
        <p:txBody>
          <a:bodyPr vert="horz" wrap="square" lIns="0" tIns="0" rIns="0" bIns="0" rtlCol="0">
            <a:spAutoFit/>
          </a:bodyPr>
          <a:lstStyle/>
          <a:p>
            <a:pPr marL="12700" marR="1669414">
              <a:lnSpc>
                <a:spcPct val="111500"/>
              </a:lnSpc>
            </a:pPr>
            <a:r>
              <a:rPr sz="1000" b="1" dirty="0">
                <a:solidFill>
                  <a:schemeClr val="bg2">
                    <a:lumMod val="25000"/>
                  </a:schemeClr>
                </a:solidFill>
                <a:latin typeface="Times New Roman"/>
                <a:cs typeface="Times New Roman"/>
              </a:rPr>
              <a:t>Charl</a:t>
            </a:r>
            <a:r>
              <a:rPr sz="1000" b="1" spc="-5"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s Un</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v</a:t>
            </a:r>
            <a:r>
              <a:rPr sz="1000" b="1" spc="-5"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rs</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ty,</a:t>
            </a:r>
            <a:r>
              <a:rPr sz="1000" b="1" spc="-5" dirty="0">
                <a:solidFill>
                  <a:schemeClr val="bg2">
                    <a:lumMod val="25000"/>
                  </a:schemeClr>
                </a:solidFill>
                <a:latin typeface="Times New Roman"/>
                <a:cs typeface="Times New Roman"/>
              </a:rPr>
              <a:t> F</a:t>
            </a:r>
            <a:r>
              <a:rPr sz="1000" b="1" dirty="0">
                <a:solidFill>
                  <a:schemeClr val="bg2">
                    <a:lumMod val="25000"/>
                  </a:schemeClr>
                </a:solidFill>
                <a:latin typeface="Times New Roman"/>
                <a:cs typeface="Times New Roman"/>
              </a:rPr>
              <a:t>acul</a:t>
            </a:r>
            <a:r>
              <a:rPr sz="1000" b="1" spc="-5" dirty="0">
                <a:solidFill>
                  <a:schemeClr val="bg2">
                    <a:lumMod val="25000"/>
                  </a:schemeClr>
                </a:solidFill>
                <a:latin typeface="Times New Roman"/>
                <a:cs typeface="Times New Roman"/>
              </a:rPr>
              <a:t>t</a:t>
            </a:r>
            <a:r>
              <a:rPr sz="1000" b="1" dirty="0">
                <a:solidFill>
                  <a:schemeClr val="bg2">
                    <a:lumMod val="25000"/>
                  </a:schemeClr>
                </a:solidFill>
                <a:latin typeface="Times New Roman"/>
                <a:cs typeface="Times New Roman"/>
              </a:rPr>
              <a:t>y of So</a:t>
            </a:r>
            <a:r>
              <a:rPr sz="1000" b="1" spc="-5"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ial Sc</a:t>
            </a:r>
            <a:r>
              <a:rPr sz="1000" b="1" spc="-5" dirty="0">
                <a:solidFill>
                  <a:schemeClr val="bg2">
                    <a:lumMod val="25000"/>
                  </a:schemeClr>
                </a:solidFill>
                <a:latin typeface="Times New Roman"/>
                <a:cs typeface="Times New Roman"/>
              </a:rPr>
              <a:t>i</a:t>
            </a:r>
            <a:r>
              <a:rPr sz="1000" b="1" spc="-10"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nces Insti</a:t>
            </a:r>
            <a:r>
              <a:rPr sz="1000" b="1" spc="-10" dirty="0">
                <a:solidFill>
                  <a:schemeClr val="bg2">
                    <a:lumMod val="25000"/>
                  </a:schemeClr>
                </a:solidFill>
                <a:latin typeface="Times New Roman"/>
                <a:cs typeface="Times New Roman"/>
              </a:rPr>
              <a:t>t</a:t>
            </a:r>
            <a:r>
              <a:rPr sz="1000" b="1" dirty="0">
                <a:solidFill>
                  <a:schemeClr val="bg2">
                    <a:lumMod val="25000"/>
                  </a:schemeClr>
                </a:solidFill>
                <a:latin typeface="Times New Roman"/>
                <a:cs typeface="Times New Roman"/>
              </a:rPr>
              <a:t>ute</a:t>
            </a:r>
            <a:r>
              <a:rPr sz="1000" b="1" spc="-5" dirty="0">
                <a:solidFill>
                  <a:schemeClr val="bg2">
                    <a:lumMod val="25000"/>
                  </a:schemeClr>
                </a:solidFill>
                <a:latin typeface="Times New Roman"/>
                <a:cs typeface="Times New Roman"/>
              </a:rPr>
              <a:t> </a:t>
            </a:r>
            <a:r>
              <a:rPr sz="1000" b="1" dirty="0">
                <a:solidFill>
                  <a:schemeClr val="bg2">
                    <a:lumMod val="25000"/>
                  </a:schemeClr>
                </a:solidFill>
                <a:latin typeface="Times New Roman"/>
                <a:cs typeface="Times New Roman"/>
              </a:rPr>
              <a:t>of </a:t>
            </a:r>
            <a:r>
              <a:rPr sz="1000" b="1" spc="-5" dirty="0">
                <a:solidFill>
                  <a:schemeClr val="bg2">
                    <a:lumMod val="25000"/>
                  </a:schemeClr>
                </a:solidFill>
                <a:latin typeface="Times New Roman"/>
                <a:cs typeface="Times New Roman"/>
              </a:rPr>
              <a:t>S</a:t>
            </a:r>
            <a:r>
              <a:rPr sz="1000" b="1" dirty="0">
                <a:solidFill>
                  <a:schemeClr val="bg2">
                    <a:lumMod val="25000"/>
                  </a:schemeClr>
                </a:solidFill>
                <a:latin typeface="Times New Roman"/>
                <a:cs typeface="Times New Roman"/>
              </a:rPr>
              <a:t>o</a:t>
            </a:r>
            <a:r>
              <a:rPr sz="1000" b="1" spc="-5"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iologi</a:t>
            </a:r>
            <a:r>
              <a:rPr sz="1000" b="1" spc="-10"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al </a:t>
            </a:r>
            <a:r>
              <a:rPr sz="1000" b="1" spc="-5" dirty="0">
                <a:solidFill>
                  <a:schemeClr val="bg2">
                    <a:lumMod val="25000"/>
                  </a:schemeClr>
                </a:solidFill>
                <a:latin typeface="Times New Roman"/>
                <a:cs typeface="Times New Roman"/>
              </a:rPr>
              <a:t>S</a:t>
            </a:r>
            <a:r>
              <a:rPr sz="1000" b="1" dirty="0">
                <a:solidFill>
                  <a:schemeClr val="bg2">
                    <a:lumMod val="25000"/>
                  </a:schemeClr>
                </a:solidFill>
                <a:latin typeface="Times New Roman"/>
                <a:cs typeface="Times New Roman"/>
              </a:rPr>
              <a:t>tud</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es</a:t>
            </a:r>
            <a:endParaRPr sz="1000" dirty="0">
              <a:solidFill>
                <a:schemeClr val="bg2">
                  <a:lumMod val="25000"/>
                </a:schemeClr>
              </a:solidFill>
              <a:latin typeface="Times New Roman"/>
              <a:cs typeface="Times New Roman"/>
            </a:endParaRPr>
          </a:p>
          <a:p>
            <a:pPr marL="12700">
              <a:spcBef>
                <a:spcPts val="165"/>
              </a:spcBef>
            </a:pPr>
            <a:r>
              <a:rPr sz="1000" dirty="0">
                <a:solidFill>
                  <a:schemeClr val="bg2">
                    <a:lumMod val="25000"/>
                  </a:schemeClr>
                </a:solidFill>
                <a:latin typeface="Times New Roman"/>
                <a:cs typeface="Times New Roman"/>
              </a:rPr>
              <a:t>U Kříže</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rPr>
              <a:t>8, 1</a:t>
            </a:r>
            <a:r>
              <a:rPr sz="1000" spc="-10" dirty="0">
                <a:solidFill>
                  <a:schemeClr val="bg2">
                    <a:lumMod val="25000"/>
                  </a:schemeClr>
                </a:solidFill>
                <a:latin typeface="Times New Roman"/>
                <a:cs typeface="Times New Roman"/>
              </a:rPr>
              <a:t>5</a:t>
            </a:r>
            <a:r>
              <a:rPr sz="1000" dirty="0">
                <a:solidFill>
                  <a:schemeClr val="bg2">
                    <a:lumMod val="25000"/>
                  </a:schemeClr>
                </a:solidFill>
                <a:latin typeface="Times New Roman"/>
                <a:cs typeface="Times New Roman"/>
              </a:rPr>
              <a:t>8 </a:t>
            </a:r>
            <a:r>
              <a:rPr sz="1000" spc="-5" dirty="0">
                <a:solidFill>
                  <a:schemeClr val="bg2">
                    <a:lumMod val="25000"/>
                  </a:schemeClr>
                </a:solidFill>
                <a:latin typeface="Times New Roman"/>
                <a:cs typeface="Times New Roman"/>
              </a:rPr>
              <a:t>0</a:t>
            </a:r>
            <a:r>
              <a:rPr sz="1000" dirty="0">
                <a:solidFill>
                  <a:schemeClr val="bg2">
                    <a:lumMod val="25000"/>
                  </a:schemeClr>
                </a:solidFill>
                <a:latin typeface="Times New Roman"/>
                <a:cs typeface="Times New Roman"/>
              </a:rPr>
              <a:t>0 </a:t>
            </a:r>
            <a:r>
              <a:rPr sz="1000" spc="-5" dirty="0">
                <a:solidFill>
                  <a:schemeClr val="bg2">
                    <a:lumMod val="25000"/>
                  </a:schemeClr>
                </a:solidFill>
                <a:latin typeface="Times New Roman"/>
                <a:cs typeface="Times New Roman"/>
              </a:rPr>
              <a:t>P</a:t>
            </a:r>
            <a:r>
              <a:rPr sz="1000" dirty="0">
                <a:solidFill>
                  <a:schemeClr val="bg2">
                    <a:lumMod val="25000"/>
                  </a:schemeClr>
                </a:solidFill>
                <a:latin typeface="Times New Roman"/>
                <a:cs typeface="Times New Roman"/>
              </a:rPr>
              <a:t>r</a:t>
            </a:r>
            <a:r>
              <a:rPr sz="1000" spc="-5" dirty="0">
                <a:solidFill>
                  <a:schemeClr val="bg2">
                    <a:lumMod val="25000"/>
                  </a:schemeClr>
                </a:solidFill>
                <a:latin typeface="Times New Roman"/>
                <a:cs typeface="Times New Roman"/>
              </a:rPr>
              <a:t>a</a:t>
            </a:r>
            <a:r>
              <a:rPr sz="1000" dirty="0">
                <a:solidFill>
                  <a:schemeClr val="bg2">
                    <a:lumMod val="25000"/>
                  </a:schemeClr>
                </a:solidFill>
                <a:latin typeface="Times New Roman"/>
                <a:cs typeface="Times New Roman"/>
              </a:rPr>
              <a:t>g</a:t>
            </a:r>
            <a:r>
              <a:rPr sz="1000" spc="5" dirty="0">
                <a:solidFill>
                  <a:schemeClr val="bg2">
                    <a:lumMod val="25000"/>
                  </a:schemeClr>
                </a:solidFill>
                <a:latin typeface="Times New Roman"/>
                <a:cs typeface="Times New Roman"/>
              </a:rPr>
              <a:t>u</a:t>
            </a:r>
            <a:r>
              <a:rPr sz="1000" dirty="0">
                <a:solidFill>
                  <a:schemeClr val="bg2">
                    <a:lumMod val="25000"/>
                  </a:schemeClr>
                </a:solidFill>
                <a:latin typeface="Times New Roman"/>
                <a:cs typeface="Times New Roman"/>
              </a:rPr>
              <a:t>e</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rPr>
              <a:t>5 / </a:t>
            </a:r>
            <a:r>
              <a:rPr sz="1000" spc="-5" dirty="0">
                <a:solidFill>
                  <a:schemeClr val="bg2">
                    <a:lumMod val="25000"/>
                  </a:schemeClr>
                </a:solidFill>
                <a:latin typeface="Times New Roman"/>
                <a:cs typeface="Times New Roman"/>
              </a:rPr>
              <a:t>i</a:t>
            </a:r>
            <a:r>
              <a:rPr sz="1000" dirty="0">
                <a:solidFill>
                  <a:schemeClr val="bg2">
                    <a:lumMod val="25000"/>
                  </a:schemeClr>
                </a:solidFill>
                <a:latin typeface="Times New Roman"/>
                <a:cs typeface="Times New Roman"/>
              </a:rPr>
              <a:t>ss.f</a:t>
            </a:r>
            <a:r>
              <a:rPr sz="1000" spc="-10" dirty="0">
                <a:solidFill>
                  <a:schemeClr val="bg2">
                    <a:lumMod val="25000"/>
                  </a:schemeClr>
                </a:solidFill>
                <a:latin typeface="Times New Roman"/>
                <a:cs typeface="Times New Roman"/>
              </a:rPr>
              <a:t>s</a:t>
            </a:r>
            <a:r>
              <a:rPr sz="1000" dirty="0">
                <a:solidFill>
                  <a:schemeClr val="bg2">
                    <a:lumMod val="25000"/>
                  </a:schemeClr>
                </a:solidFill>
                <a:latin typeface="Times New Roman"/>
                <a:cs typeface="Times New Roman"/>
              </a:rPr>
              <a:t>v.</a:t>
            </a:r>
            <a:r>
              <a:rPr sz="1000" spc="-10" dirty="0">
                <a:solidFill>
                  <a:schemeClr val="bg2">
                    <a:lumMod val="25000"/>
                  </a:schemeClr>
                </a:solidFill>
                <a:latin typeface="Times New Roman"/>
                <a:cs typeface="Times New Roman"/>
              </a:rPr>
              <a:t>c</a:t>
            </a:r>
            <a:r>
              <a:rPr sz="1000" dirty="0">
                <a:solidFill>
                  <a:schemeClr val="bg2">
                    <a:lumMod val="25000"/>
                  </a:schemeClr>
                </a:solidFill>
                <a:latin typeface="Times New Roman"/>
                <a:cs typeface="Times New Roman"/>
              </a:rPr>
              <a:t>uni.cz /</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hlinkClick r:id="rId4"/>
              </a:rPr>
              <a:t>iss@f</a:t>
            </a:r>
            <a:r>
              <a:rPr sz="1000" spc="-5" dirty="0">
                <a:solidFill>
                  <a:schemeClr val="bg2">
                    <a:lumMod val="25000"/>
                  </a:schemeClr>
                </a:solidFill>
                <a:latin typeface="Times New Roman"/>
                <a:cs typeface="Times New Roman"/>
                <a:hlinkClick r:id="rId4"/>
              </a:rPr>
              <a:t>s</a:t>
            </a:r>
            <a:r>
              <a:rPr sz="1000" dirty="0">
                <a:solidFill>
                  <a:schemeClr val="bg2">
                    <a:lumMod val="25000"/>
                  </a:schemeClr>
                </a:solidFill>
                <a:latin typeface="Times New Roman"/>
                <a:cs typeface="Times New Roman"/>
                <a:hlinkClick r:id="rId4"/>
              </a:rPr>
              <a:t>v.</a:t>
            </a:r>
            <a:r>
              <a:rPr sz="1000" spc="-10" dirty="0">
                <a:solidFill>
                  <a:schemeClr val="bg2">
                    <a:lumMod val="25000"/>
                  </a:schemeClr>
                </a:solidFill>
                <a:latin typeface="Times New Roman"/>
                <a:cs typeface="Times New Roman"/>
                <a:hlinkClick r:id="rId4"/>
              </a:rPr>
              <a:t>c</a:t>
            </a:r>
            <a:r>
              <a:rPr sz="1000" dirty="0">
                <a:solidFill>
                  <a:schemeClr val="bg2">
                    <a:lumMod val="25000"/>
                  </a:schemeClr>
                </a:solidFill>
                <a:latin typeface="Times New Roman"/>
                <a:cs typeface="Times New Roman"/>
                <a:hlinkClick r:id="rId4"/>
              </a:rPr>
              <a:t>uni.</a:t>
            </a:r>
            <a:r>
              <a:rPr sz="1000" spc="-10" dirty="0">
                <a:solidFill>
                  <a:schemeClr val="bg2">
                    <a:lumMod val="25000"/>
                  </a:schemeClr>
                </a:solidFill>
                <a:latin typeface="Times New Roman"/>
                <a:cs typeface="Times New Roman"/>
                <a:hlinkClick r:id="rId4"/>
              </a:rPr>
              <a:t>c</a:t>
            </a:r>
            <a:r>
              <a:rPr sz="1000" dirty="0">
                <a:solidFill>
                  <a:schemeClr val="bg2">
                    <a:lumMod val="25000"/>
                  </a:schemeClr>
                </a:solidFill>
                <a:latin typeface="Times New Roman"/>
                <a:cs typeface="Times New Roman"/>
                <a:hlinkClick r:id="rId4"/>
              </a:rPr>
              <a:t>z </a:t>
            </a:r>
            <a:r>
              <a:rPr sz="1000" dirty="0">
                <a:solidFill>
                  <a:schemeClr val="bg2">
                    <a:lumMod val="25000"/>
                  </a:schemeClr>
                </a:solidFill>
                <a:latin typeface="Times New Roman"/>
                <a:cs typeface="Times New Roman"/>
              </a:rPr>
              <a:t>/ +</a:t>
            </a:r>
            <a:r>
              <a:rPr sz="1000" spc="-5" dirty="0">
                <a:solidFill>
                  <a:schemeClr val="bg2">
                    <a:lumMod val="25000"/>
                  </a:schemeClr>
                </a:solidFill>
                <a:latin typeface="Times New Roman"/>
                <a:cs typeface="Times New Roman"/>
              </a:rPr>
              <a:t>4</a:t>
            </a:r>
            <a:r>
              <a:rPr sz="1000" dirty="0">
                <a:solidFill>
                  <a:schemeClr val="bg2">
                    <a:lumMod val="25000"/>
                  </a:schemeClr>
                </a:solidFill>
                <a:latin typeface="Times New Roman"/>
                <a:cs typeface="Times New Roman"/>
              </a:rPr>
              <a:t>20 2</a:t>
            </a:r>
            <a:r>
              <a:rPr sz="1000" spc="-5" dirty="0">
                <a:solidFill>
                  <a:schemeClr val="bg2">
                    <a:lumMod val="25000"/>
                  </a:schemeClr>
                </a:solidFill>
                <a:latin typeface="Times New Roman"/>
                <a:cs typeface="Times New Roman"/>
              </a:rPr>
              <a:t>5</a:t>
            </a:r>
            <a:r>
              <a:rPr sz="1000" dirty="0">
                <a:solidFill>
                  <a:schemeClr val="bg2">
                    <a:lumMod val="25000"/>
                  </a:schemeClr>
                </a:solidFill>
                <a:latin typeface="Times New Roman"/>
                <a:cs typeface="Times New Roman"/>
              </a:rPr>
              <a:t>1 </a:t>
            </a:r>
            <a:r>
              <a:rPr sz="1000" spc="-5" dirty="0">
                <a:solidFill>
                  <a:schemeClr val="bg2">
                    <a:lumMod val="25000"/>
                  </a:schemeClr>
                </a:solidFill>
                <a:latin typeface="Times New Roman"/>
                <a:cs typeface="Times New Roman"/>
              </a:rPr>
              <a:t>0</a:t>
            </a:r>
            <a:r>
              <a:rPr sz="1000" dirty="0">
                <a:solidFill>
                  <a:schemeClr val="bg2">
                    <a:lumMod val="25000"/>
                  </a:schemeClr>
                </a:solidFill>
                <a:latin typeface="Times New Roman"/>
                <a:cs typeface="Times New Roman"/>
              </a:rPr>
              <a:t>80 2</a:t>
            </a:r>
            <a:r>
              <a:rPr sz="1000" spc="-5" dirty="0">
                <a:solidFill>
                  <a:schemeClr val="bg2">
                    <a:lumMod val="25000"/>
                  </a:schemeClr>
                </a:solidFill>
                <a:latin typeface="Times New Roman"/>
                <a:cs typeface="Times New Roman"/>
              </a:rPr>
              <a:t>1</a:t>
            </a:r>
            <a:r>
              <a:rPr sz="1000" dirty="0">
                <a:solidFill>
                  <a:schemeClr val="bg2">
                    <a:lumMod val="25000"/>
                  </a:schemeClr>
                </a:solidFill>
                <a:latin typeface="Times New Roman"/>
                <a:cs typeface="Times New Roman"/>
              </a:rPr>
              <a:t>6</a:t>
            </a:r>
          </a:p>
        </p:txBody>
      </p:sp>
      <p:sp>
        <p:nvSpPr>
          <p:cNvPr id="9" name="object 3"/>
          <p:cNvSpPr txBox="1"/>
          <p:nvPr/>
        </p:nvSpPr>
        <p:spPr>
          <a:xfrm>
            <a:off x="7530523" y="5818526"/>
            <a:ext cx="1071245" cy="436017"/>
          </a:xfrm>
          <a:prstGeom prst="rect">
            <a:avLst/>
          </a:prstGeom>
        </p:spPr>
        <p:txBody>
          <a:bodyPr vert="horz" wrap="square" lIns="0" tIns="0" rIns="0" bIns="0" rtlCol="0">
            <a:spAutoFit/>
          </a:bodyPr>
          <a:lstStyle/>
          <a:p>
            <a:pPr marR="5080" algn="r">
              <a:lnSpc>
                <a:spcPts val="1405"/>
              </a:lnSpc>
              <a:spcAft>
                <a:spcPts val="600"/>
              </a:spcAft>
            </a:pPr>
            <a:r>
              <a:rPr lang="cs-CZ" sz="1200" b="1" dirty="0">
                <a:solidFill>
                  <a:schemeClr val="accent2">
                    <a:lumMod val="75000"/>
                  </a:schemeClr>
                </a:solidFill>
                <a:latin typeface="Times New Roman"/>
                <a:cs typeface="Times New Roman"/>
                <a:hlinkClick r:id="rId5"/>
              </a:rPr>
              <a:t>w</a:t>
            </a:r>
            <a:r>
              <a:rPr lang="cs-CZ" sz="1200" b="1" spc="-5" dirty="0">
                <a:solidFill>
                  <a:schemeClr val="accent2">
                    <a:lumMod val="75000"/>
                  </a:schemeClr>
                </a:solidFill>
                <a:latin typeface="Times New Roman"/>
                <a:cs typeface="Times New Roman"/>
                <a:hlinkClick r:id="rId5"/>
              </a:rPr>
              <a:t>w</a:t>
            </a:r>
            <a:r>
              <a:rPr lang="cs-CZ" sz="1200" b="1" dirty="0">
                <a:solidFill>
                  <a:schemeClr val="accent2">
                    <a:lumMod val="75000"/>
                  </a:schemeClr>
                </a:solidFill>
                <a:latin typeface="Times New Roman"/>
                <a:cs typeface="Times New Roman"/>
                <a:hlinkClick r:id="rId5"/>
              </a:rPr>
              <a:t>w.fsv.c</a:t>
            </a:r>
            <a:r>
              <a:rPr lang="cs-CZ" sz="1200" b="1" spc="5" dirty="0">
                <a:solidFill>
                  <a:schemeClr val="accent2">
                    <a:lumMod val="75000"/>
                  </a:schemeClr>
                </a:solidFill>
                <a:latin typeface="Times New Roman"/>
                <a:cs typeface="Times New Roman"/>
                <a:hlinkClick r:id="rId5"/>
              </a:rPr>
              <a:t>u</a:t>
            </a:r>
            <a:r>
              <a:rPr lang="cs-CZ" sz="1200" b="1" dirty="0">
                <a:solidFill>
                  <a:schemeClr val="accent2">
                    <a:lumMod val="75000"/>
                  </a:schemeClr>
                </a:solidFill>
                <a:latin typeface="Times New Roman"/>
                <a:cs typeface="Times New Roman"/>
                <a:hlinkClick r:id="rId5"/>
              </a:rPr>
              <a:t>ni.cz</a:t>
            </a:r>
            <a:endParaRPr lang="cs-CZ" sz="1200" dirty="0">
              <a:solidFill>
                <a:schemeClr val="accent2">
                  <a:lumMod val="75000"/>
                </a:schemeClr>
              </a:solidFill>
              <a:latin typeface="Times New Roman"/>
              <a:cs typeface="Times New Roman"/>
            </a:endParaRPr>
          </a:p>
          <a:p>
            <a:pPr marR="5715" algn="r">
              <a:lnSpc>
                <a:spcPts val="1405"/>
              </a:lnSpc>
              <a:spcAft>
                <a:spcPts val="600"/>
              </a:spcAft>
            </a:pPr>
            <a:r>
              <a:rPr lang="cs-CZ" sz="1200" dirty="0">
                <a:solidFill>
                  <a:schemeClr val="accent2">
                    <a:lumMod val="75000"/>
                  </a:schemeClr>
                </a:solidFill>
                <a:latin typeface="Times New Roman"/>
                <a:cs typeface="Times New Roman"/>
              </a:rPr>
              <a:t>1/1</a:t>
            </a:r>
          </a:p>
        </p:txBody>
      </p:sp>
    </p:spTree>
    <p:extLst>
      <p:ext uri="{BB962C8B-B14F-4D97-AF65-F5344CB8AC3E}">
        <p14:creationId xmlns:p14="http://schemas.microsoft.com/office/powerpoint/2010/main" val="369841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Podhale</a:t>
            </a:r>
            <a:r>
              <a:rPr lang="cs-CZ" dirty="0"/>
              <a:t> region</a:t>
            </a:r>
            <a:br>
              <a:rPr lang="cs-CZ" dirty="0"/>
            </a:br>
            <a:r>
              <a:rPr lang="cs-CZ" sz="2700" dirty="0">
                <a:hlinkClick r:id="rId2"/>
              </a:rPr>
              <a:t>https://www.youtube.com/watch?v=K9nl0LUJzq8</a:t>
            </a:r>
            <a:br>
              <a:rPr lang="cs-CZ" sz="2700" dirty="0"/>
            </a:br>
            <a:endParaRPr lang="en-GB" sz="2700" dirty="0"/>
          </a:p>
        </p:txBody>
      </p:sp>
      <p:pic>
        <p:nvPicPr>
          <p:cNvPr id="8" name="Zástupný symbol pro obsah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92448" y="2724713"/>
            <a:ext cx="3121429" cy="2032462"/>
          </a:xfrm>
        </p:spPr>
      </p:pic>
    </p:spTree>
    <p:extLst>
      <p:ext uri="{BB962C8B-B14F-4D97-AF65-F5344CB8AC3E}">
        <p14:creationId xmlns:p14="http://schemas.microsoft.com/office/powerpoint/2010/main" val="265866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B21EB-8645-4A4F-AAF0-538C32C118B8}"/>
              </a:ext>
            </a:extLst>
          </p:cNvPr>
          <p:cNvSpPr>
            <a:spLocks noGrp="1"/>
          </p:cNvSpPr>
          <p:nvPr>
            <p:ph type="title"/>
          </p:nvPr>
        </p:nvSpPr>
        <p:spPr>
          <a:xfrm>
            <a:off x="7670800" y="2814320"/>
            <a:ext cx="3399367" cy="2145740"/>
          </a:xfrm>
        </p:spPr>
        <p:txBody>
          <a:bodyPr vert="horz" lIns="91440" tIns="45720" rIns="91440" bIns="45720" rtlCol="0" anchor="b">
            <a:normAutofit/>
          </a:bodyPr>
          <a:lstStyle/>
          <a:p>
            <a:r>
              <a:rPr lang="cs-CZ" dirty="0" err="1">
                <a:solidFill>
                  <a:schemeClr val="accent2">
                    <a:lumMod val="50000"/>
                  </a:schemeClr>
                </a:solidFill>
              </a:rPr>
              <a:t>Traditional</a:t>
            </a:r>
            <a:r>
              <a:rPr lang="cs-CZ" dirty="0">
                <a:solidFill>
                  <a:schemeClr val="accent2">
                    <a:lumMod val="50000"/>
                  </a:schemeClr>
                </a:solidFill>
              </a:rPr>
              <a:t> </a:t>
            </a:r>
            <a:r>
              <a:rPr lang="cs-CZ" dirty="0" err="1">
                <a:solidFill>
                  <a:schemeClr val="accent2">
                    <a:lumMod val="50000"/>
                  </a:schemeClr>
                </a:solidFill>
              </a:rPr>
              <a:t>mountaigner</a:t>
            </a:r>
            <a:r>
              <a:rPr lang="cs-CZ" dirty="0">
                <a:solidFill>
                  <a:schemeClr val="accent2">
                    <a:lumMod val="50000"/>
                  </a:schemeClr>
                </a:solidFill>
              </a:rPr>
              <a:t> region </a:t>
            </a:r>
            <a:r>
              <a:rPr lang="cs-CZ" dirty="0" err="1">
                <a:solidFill>
                  <a:schemeClr val="accent2">
                    <a:lumMod val="50000"/>
                  </a:schemeClr>
                </a:solidFill>
              </a:rPr>
              <a:t>with</a:t>
            </a:r>
            <a:r>
              <a:rPr lang="cs-CZ" dirty="0">
                <a:solidFill>
                  <a:schemeClr val="accent2">
                    <a:lumMod val="50000"/>
                  </a:schemeClr>
                </a:solidFill>
              </a:rPr>
              <a:t> </a:t>
            </a:r>
            <a:r>
              <a:rPr lang="cs-CZ" dirty="0" err="1">
                <a:solidFill>
                  <a:schemeClr val="accent2">
                    <a:lumMod val="50000"/>
                  </a:schemeClr>
                </a:solidFill>
              </a:rPr>
              <a:t>Gorali</a:t>
            </a:r>
            <a:r>
              <a:rPr lang="cs-CZ" dirty="0">
                <a:solidFill>
                  <a:schemeClr val="accent2">
                    <a:lumMod val="50000"/>
                  </a:schemeClr>
                </a:solidFill>
              </a:rPr>
              <a:t> </a:t>
            </a:r>
            <a:r>
              <a:rPr lang="cs-CZ" dirty="0" err="1">
                <a:solidFill>
                  <a:schemeClr val="accent2">
                    <a:lumMod val="50000"/>
                  </a:schemeClr>
                </a:solidFill>
              </a:rPr>
              <a:t>group</a:t>
            </a:r>
            <a:r>
              <a:rPr lang="cs-CZ" dirty="0">
                <a:solidFill>
                  <a:schemeClr val="accent2">
                    <a:lumMod val="50000"/>
                  </a:schemeClr>
                </a:solidFill>
              </a:rPr>
              <a:t>.</a:t>
            </a:r>
            <a:endParaRPr lang="en-US" dirty="0">
              <a:solidFill>
                <a:schemeClr val="accent2">
                  <a:lumMod val="50000"/>
                </a:schemeClr>
              </a:solidFill>
            </a:endParaRPr>
          </a:p>
        </p:txBody>
      </p:sp>
      <p:pic>
        <p:nvPicPr>
          <p:cNvPr id="4098" name="Picture 2" descr="Region Podhale">
            <a:extLst>
              <a:ext uri="{FF2B5EF4-FFF2-40B4-BE49-F238E27FC236}">
                <a16:creationId xmlns:a16="http://schemas.microsoft.com/office/drawing/2014/main" id="{AC3877BE-F950-4EAB-B499-5865FEF02E8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83" r="3" b="13592"/>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998695-3D88-4FDD-81F3-2055A2164F8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42339BE-8026-4FC6-A1F0-ED3FEF2194B5}"/>
              </a:ext>
            </a:extLst>
          </p:cNvPr>
          <p:cNvSpPr>
            <a:spLocks noGrp="1"/>
          </p:cNvSpPr>
          <p:nvPr>
            <p:ph idx="1"/>
          </p:nvPr>
        </p:nvSpPr>
        <p:spPr/>
        <p:txBody>
          <a:bodyPr/>
          <a:lstStyle/>
          <a:p>
            <a:r>
              <a:rPr lang="cs-CZ" dirty="0" err="1"/>
              <a:t>What</a:t>
            </a:r>
            <a:r>
              <a:rPr lang="cs-CZ" dirty="0"/>
              <a:t> </a:t>
            </a:r>
            <a:r>
              <a:rPr lang="cs-CZ" dirty="0" err="1"/>
              <a:t>is</a:t>
            </a:r>
            <a:r>
              <a:rPr lang="cs-CZ" dirty="0"/>
              <a:t> </a:t>
            </a:r>
            <a:r>
              <a:rPr lang="cs-CZ" dirty="0" err="1"/>
              <a:t>typical</a:t>
            </a:r>
            <a:r>
              <a:rPr lang="cs-CZ" dirty="0"/>
              <a:t> </a:t>
            </a:r>
            <a:r>
              <a:rPr lang="cs-CZ" dirty="0" err="1"/>
              <a:t>for</a:t>
            </a:r>
            <a:r>
              <a:rPr lang="cs-CZ" dirty="0"/>
              <a:t> </a:t>
            </a:r>
            <a:r>
              <a:rPr lang="cs-CZ" dirty="0" err="1"/>
              <a:t>it</a:t>
            </a:r>
            <a:r>
              <a:rPr lang="cs-CZ" dirty="0"/>
              <a:t>:</a:t>
            </a:r>
          </a:p>
          <a:p>
            <a:pPr>
              <a:buFontTx/>
              <a:buChar char="-"/>
            </a:pPr>
            <a:r>
              <a:rPr lang="cs-CZ" dirty="0" err="1"/>
              <a:t>Strong</a:t>
            </a:r>
            <a:r>
              <a:rPr lang="cs-CZ" dirty="0"/>
              <a:t> </a:t>
            </a:r>
            <a:r>
              <a:rPr lang="cs-CZ" dirty="0" err="1"/>
              <a:t>migration</a:t>
            </a:r>
            <a:r>
              <a:rPr lang="cs-CZ" dirty="0"/>
              <a:t> </a:t>
            </a:r>
            <a:r>
              <a:rPr lang="cs-CZ" dirty="0" err="1"/>
              <a:t>abroad</a:t>
            </a:r>
            <a:endParaRPr lang="cs-CZ" dirty="0"/>
          </a:p>
          <a:p>
            <a:pPr>
              <a:buFontTx/>
              <a:buChar char="-"/>
            </a:pPr>
            <a:r>
              <a:rPr lang="cs-CZ" dirty="0" err="1"/>
              <a:t>Migration</a:t>
            </a:r>
            <a:r>
              <a:rPr lang="cs-CZ" dirty="0"/>
              <a:t> </a:t>
            </a:r>
            <a:r>
              <a:rPr lang="cs-CZ" dirty="0" err="1"/>
              <a:t>is</a:t>
            </a:r>
            <a:r>
              <a:rPr lang="cs-CZ" dirty="0"/>
              <a:t> </a:t>
            </a:r>
            <a:r>
              <a:rPr lang="cs-CZ" dirty="0" err="1"/>
              <a:t>the</a:t>
            </a:r>
            <a:r>
              <a:rPr lang="cs-CZ" dirty="0"/>
              <a:t> natural part </a:t>
            </a:r>
            <a:r>
              <a:rPr lang="cs-CZ" dirty="0" err="1"/>
              <a:t>of</a:t>
            </a:r>
            <a:r>
              <a:rPr lang="cs-CZ" dirty="0"/>
              <a:t> </a:t>
            </a:r>
            <a:r>
              <a:rPr lang="cs-CZ" dirty="0" err="1"/>
              <a:t>family</a:t>
            </a:r>
            <a:r>
              <a:rPr lang="cs-CZ" dirty="0"/>
              <a:t> </a:t>
            </a:r>
            <a:r>
              <a:rPr lang="cs-CZ" dirty="0" err="1"/>
              <a:t>biographies</a:t>
            </a:r>
            <a:r>
              <a:rPr lang="cs-CZ" dirty="0"/>
              <a:t>.</a:t>
            </a:r>
          </a:p>
          <a:p>
            <a:pPr>
              <a:buFontTx/>
              <a:buChar char="-"/>
            </a:pPr>
            <a:r>
              <a:rPr lang="cs-CZ" dirty="0" err="1"/>
              <a:t>Migration</a:t>
            </a:r>
            <a:r>
              <a:rPr lang="cs-CZ" dirty="0"/>
              <a:t> </a:t>
            </a:r>
            <a:r>
              <a:rPr lang="cs-CZ" dirty="0" err="1"/>
              <a:t>means</a:t>
            </a:r>
            <a:r>
              <a:rPr lang="cs-CZ" dirty="0"/>
              <a:t> </a:t>
            </a:r>
            <a:r>
              <a:rPr lang="cs-CZ" dirty="0" err="1"/>
              <a:t>social</a:t>
            </a:r>
            <a:r>
              <a:rPr lang="cs-CZ" dirty="0"/>
              <a:t> </a:t>
            </a:r>
            <a:r>
              <a:rPr lang="cs-CZ" dirty="0" err="1"/>
              <a:t>success</a:t>
            </a:r>
            <a:r>
              <a:rPr lang="cs-CZ" dirty="0"/>
              <a:t>.</a:t>
            </a:r>
          </a:p>
          <a:p>
            <a:pPr>
              <a:buFontTx/>
              <a:buChar char="-"/>
            </a:pPr>
            <a:endParaRPr lang="cs-CZ" dirty="0"/>
          </a:p>
        </p:txBody>
      </p:sp>
    </p:spTree>
    <p:extLst>
      <p:ext uri="{BB962C8B-B14F-4D97-AF65-F5344CB8AC3E}">
        <p14:creationId xmlns:p14="http://schemas.microsoft.com/office/powerpoint/2010/main" val="14165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Lodź</a:t>
            </a:r>
            <a:br>
              <a:rPr lang="cs-CZ" dirty="0"/>
            </a:br>
            <a:r>
              <a:rPr lang="cs-CZ" dirty="0"/>
              <a:t> </a:t>
            </a:r>
            <a:r>
              <a:rPr lang="cs-CZ" sz="2700" dirty="0">
                <a:hlinkClick r:id="rId2"/>
              </a:rPr>
              <a:t>https://www.youtube.com/watch?v=IUvDd97oTfY</a:t>
            </a:r>
            <a:br>
              <a:rPr lang="cs-CZ" sz="2700" dirty="0"/>
            </a:br>
            <a:endParaRPr lang="en-GB" sz="2700"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5934" y="2016125"/>
            <a:ext cx="5174457" cy="3449638"/>
          </a:xfrm>
        </p:spPr>
      </p:pic>
    </p:spTree>
    <p:extLst>
      <p:ext uri="{BB962C8B-B14F-4D97-AF65-F5344CB8AC3E}">
        <p14:creationId xmlns:p14="http://schemas.microsoft.com/office/powerpoint/2010/main" val="219350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519D6-53A3-4D5C-8E87-C84ACD4DB17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636452E6-4D01-419C-8864-A9154E5BA8DC}"/>
              </a:ext>
            </a:extLst>
          </p:cNvPr>
          <p:cNvSpPr>
            <a:spLocks noGrp="1"/>
          </p:cNvSpPr>
          <p:nvPr>
            <p:ph idx="1"/>
          </p:nvPr>
        </p:nvSpPr>
        <p:spPr/>
        <p:txBody>
          <a:bodyPr>
            <a:normAutofit/>
          </a:bodyPr>
          <a:lstStyle/>
          <a:p>
            <a:r>
              <a:rPr lang="cs-CZ" dirty="0" err="1"/>
              <a:t>Lodz</a:t>
            </a:r>
            <a:r>
              <a:rPr lang="cs-CZ" dirty="0"/>
              <a:t> </a:t>
            </a:r>
            <a:r>
              <a:rPr lang="en-US" dirty="0"/>
              <a:t>is the third-largest city in </a:t>
            </a:r>
            <a:r>
              <a:rPr lang="en-US" dirty="0">
                <a:hlinkClick r:id="rId2" tooltip="Poland">
                  <a:extLst>
                    <a:ext uri="{A12FA001-AC4F-418D-AE19-62706E023703}">
                      <ahyp:hlinkClr xmlns:ahyp="http://schemas.microsoft.com/office/drawing/2018/hyperlinkcolor" val="tx"/>
                    </a:ext>
                  </a:extLst>
                </a:hlinkClick>
              </a:rPr>
              <a:t>Poland</a:t>
            </a:r>
            <a:r>
              <a:rPr lang="en-US" dirty="0"/>
              <a:t> and a former industrial </a:t>
            </a:r>
            <a:r>
              <a:rPr lang="en-US" dirty="0" err="1"/>
              <a:t>centre</a:t>
            </a:r>
            <a:r>
              <a:rPr lang="en-US" dirty="0"/>
              <a:t>. </a:t>
            </a:r>
            <a:r>
              <a:rPr lang="cs-CZ" dirty="0"/>
              <a:t>I</a:t>
            </a:r>
            <a:r>
              <a:rPr lang="en-US" dirty="0"/>
              <a:t>t has a population of 682,679 (2019)</a:t>
            </a:r>
            <a:r>
              <a:rPr lang="en-US" baseline="30000" dirty="0"/>
              <a:t> </a:t>
            </a:r>
            <a:r>
              <a:rPr lang="en-US" dirty="0"/>
              <a:t> and is located approximately 120 </a:t>
            </a:r>
            <a:r>
              <a:rPr lang="en-US" dirty="0" err="1"/>
              <a:t>kilometres</a:t>
            </a:r>
            <a:r>
              <a:rPr lang="en-US" dirty="0"/>
              <a:t> </a:t>
            </a:r>
            <a:r>
              <a:rPr lang="cs-CZ" dirty="0" err="1"/>
              <a:t>southwest</a:t>
            </a:r>
            <a:r>
              <a:rPr lang="cs-CZ" dirty="0"/>
              <a:t> </a:t>
            </a:r>
            <a:r>
              <a:rPr lang="cs-CZ" dirty="0" err="1"/>
              <a:t>of</a:t>
            </a:r>
            <a:r>
              <a:rPr lang="cs-CZ" dirty="0"/>
              <a:t> </a:t>
            </a:r>
            <a:r>
              <a:rPr lang="cs-CZ" dirty="0" err="1"/>
              <a:t>Warsaw</a:t>
            </a:r>
            <a:r>
              <a:rPr lang="cs-CZ" dirty="0"/>
              <a:t>. </a:t>
            </a:r>
          </a:p>
          <a:p>
            <a:r>
              <a:rPr lang="cs-CZ" dirty="0"/>
              <a:t>In 19th </a:t>
            </a:r>
            <a:r>
              <a:rPr lang="cs-CZ" dirty="0" err="1"/>
              <a:t>Century</a:t>
            </a:r>
            <a:r>
              <a:rPr lang="cs-CZ" dirty="0"/>
              <a:t> </a:t>
            </a:r>
            <a:r>
              <a:rPr lang="en-US" dirty="0" err="1"/>
              <a:t>Łódź</a:t>
            </a:r>
            <a:r>
              <a:rPr lang="en-US" dirty="0"/>
              <a:t> experienced a rapid growth in textile manufacturing and in population due to the inflow of migrants, most notably Germans and Jews. </a:t>
            </a:r>
            <a:r>
              <a:rPr lang="cs-CZ" dirty="0" err="1"/>
              <a:t>The</a:t>
            </a:r>
            <a:r>
              <a:rPr lang="cs-CZ" dirty="0"/>
              <a:t> </a:t>
            </a:r>
            <a:r>
              <a:rPr lang="cs-CZ" dirty="0" err="1"/>
              <a:t>Polish</a:t>
            </a:r>
            <a:r>
              <a:rPr lang="cs-CZ" dirty="0"/>
              <a:t> Manchester </a:t>
            </a:r>
            <a:r>
              <a:rPr lang="cs-CZ" dirty="0" err="1"/>
              <a:t>became</a:t>
            </a:r>
            <a:r>
              <a:rPr lang="cs-CZ" dirty="0"/>
              <a:t> a </a:t>
            </a:r>
            <a:r>
              <a:rPr lang="cs-CZ" dirty="0" err="1"/>
              <a:t>target</a:t>
            </a:r>
            <a:r>
              <a:rPr lang="cs-CZ" dirty="0"/>
              <a:t> </a:t>
            </a:r>
            <a:r>
              <a:rPr lang="cs-CZ" dirty="0" err="1"/>
              <a:t>of</a:t>
            </a:r>
            <a:r>
              <a:rPr lang="cs-CZ" dirty="0"/>
              <a:t> </a:t>
            </a:r>
            <a:r>
              <a:rPr lang="cs-CZ" dirty="0" err="1"/>
              <a:t>the</a:t>
            </a:r>
            <a:r>
              <a:rPr lang="cs-CZ" dirty="0"/>
              <a:t> </a:t>
            </a:r>
            <a:r>
              <a:rPr lang="cs-CZ" dirty="0" err="1"/>
              <a:t>strong</a:t>
            </a:r>
            <a:r>
              <a:rPr lang="cs-CZ" dirty="0"/>
              <a:t> </a:t>
            </a:r>
            <a:r>
              <a:rPr lang="cs-CZ" dirty="0" err="1"/>
              <a:t>inner</a:t>
            </a:r>
            <a:r>
              <a:rPr lang="cs-CZ" dirty="0"/>
              <a:t> </a:t>
            </a:r>
            <a:r>
              <a:rPr lang="cs-CZ" dirty="0" err="1"/>
              <a:t>migration</a:t>
            </a:r>
            <a:r>
              <a:rPr lang="cs-CZ" dirty="0"/>
              <a:t>, a </a:t>
            </a:r>
            <a:r>
              <a:rPr lang="cs-CZ" dirty="0" err="1"/>
              <a:t>promised</a:t>
            </a:r>
            <a:r>
              <a:rPr lang="cs-CZ" dirty="0"/>
              <a:t> </a:t>
            </a:r>
            <a:r>
              <a:rPr lang="cs-CZ" dirty="0" err="1"/>
              <a:t>land</a:t>
            </a:r>
            <a:r>
              <a:rPr lang="cs-CZ" dirty="0"/>
              <a:t> </a:t>
            </a:r>
            <a:r>
              <a:rPr lang="cs-CZ" dirty="0" err="1"/>
              <a:t>of</a:t>
            </a:r>
            <a:r>
              <a:rPr lang="cs-CZ" dirty="0"/>
              <a:t> textile </a:t>
            </a:r>
            <a:r>
              <a:rPr lang="cs-CZ" dirty="0" err="1"/>
              <a:t>workers</a:t>
            </a:r>
            <a:r>
              <a:rPr lang="cs-CZ" dirty="0"/>
              <a:t>.</a:t>
            </a:r>
          </a:p>
          <a:p>
            <a:r>
              <a:rPr lang="cs-CZ" dirty="0" err="1"/>
              <a:t>Durinng</a:t>
            </a:r>
            <a:r>
              <a:rPr lang="cs-CZ" dirty="0"/>
              <a:t> </a:t>
            </a:r>
            <a:r>
              <a:rPr lang="cs-CZ" dirty="0" err="1"/>
              <a:t>the</a:t>
            </a:r>
            <a:r>
              <a:rPr lang="cs-CZ" dirty="0"/>
              <a:t> WWII second </a:t>
            </a:r>
            <a:r>
              <a:rPr lang="cs-CZ" dirty="0" err="1"/>
              <a:t>there</a:t>
            </a:r>
            <a:r>
              <a:rPr lang="cs-CZ" dirty="0"/>
              <a:t> </a:t>
            </a:r>
            <a:r>
              <a:rPr lang="cs-CZ" dirty="0" err="1"/>
              <a:t>was</a:t>
            </a: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biggest</a:t>
            </a:r>
            <a:r>
              <a:rPr lang="cs-CZ" dirty="0"/>
              <a:t> </a:t>
            </a:r>
            <a:r>
              <a:rPr lang="cs-CZ" dirty="0" err="1"/>
              <a:t>Jewist</a:t>
            </a:r>
            <a:r>
              <a:rPr lang="cs-CZ" dirty="0"/>
              <a:t> Ghetto </a:t>
            </a:r>
            <a:r>
              <a:rPr lang="cs-CZ" dirty="0" err="1"/>
              <a:t>all</a:t>
            </a:r>
            <a:r>
              <a:rPr lang="cs-CZ" dirty="0"/>
              <a:t> </a:t>
            </a:r>
            <a:r>
              <a:rPr lang="cs-CZ" dirty="0" err="1"/>
              <a:t>over</a:t>
            </a:r>
            <a:r>
              <a:rPr lang="cs-CZ" dirty="0"/>
              <a:t> </a:t>
            </a:r>
            <a:r>
              <a:rPr lang="cs-CZ" dirty="0" err="1"/>
              <a:t>the</a:t>
            </a:r>
            <a:r>
              <a:rPr lang="cs-CZ" dirty="0"/>
              <a:t> </a:t>
            </a:r>
            <a:r>
              <a:rPr lang="cs-CZ" dirty="0" err="1"/>
              <a:t>world</a:t>
            </a:r>
            <a:r>
              <a:rPr lang="cs-CZ" dirty="0"/>
              <a:t>. </a:t>
            </a:r>
          </a:p>
          <a:p>
            <a:r>
              <a:rPr lang="cs-CZ" dirty="0" err="1"/>
              <a:t>After</a:t>
            </a:r>
            <a:r>
              <a:rPr lang="cs-CZ" dirty="0"/>
              <a:t> </a:t>
            </a:r>
            <a:r>
              <a:rPr lang="cs-CZ" dirty="0" err="1"/>
              <a:t>the</a:t>
            </a:r>
            <a:r>
              <a:rPr lang="cs-CZ" dirty="0"/>
              <a:t> WWII </a:t>
            </a:r>
            <a:r>
              <a:rPr lang="cs-CZ" dirty="0" err="1"/>
              <a:t>Lodz</a:t>
            </a:r>
            <a:r>
              <a:rPr lang="cs-CZ" dirty="0"/>
              <a:t> </a:t>
            </a:r>
            <a:r>
              <a:rPr lang="cs-CZ" dirty="0" err="1"/>
              <a:t>was</a:t>
            </a:r>
            <a:r>
              <a:rPr lang="cs-CZ" dirty="0"/>
              <a:t> </a:t>
            </a:r>
            <a:r>
              <a:rPr lang="cs-CZ" dirty="0" err="1"/>
              <a:t>one</a:t>
            </a:r>
            <a:r>
              <a:rPr lang="cs-CZ" dirty="0"/>
              <a:t> </a:t>
            </a:r>
            <a:r>
              <a:rPr lang="cs-CZ" dirty="0" err="1"/>
              <a:t>the</a:t>
            </a:r>
            <a:r>
              <a:rPr lang="cs-CZ" dirty="0"/>
              <a:t> </a:t>
            </a:r>
            <a:r>
              <a:rPr lang="cs-CZ" dirty="0" err="1"/>
              <a:t>biggest</a:t>
            </a:r>
            <a:r>
              <a:rPr lang="cs-CZ" dirty="0"/>
              <a:t> </a:t>
            </a:r>
            <a:r>
              <a:rPr lang="cs-CZ" dirty="0" err="1"/>
              <a:t>industrial</a:t>
            </a:r>
            <a:r>
              <a:rPr lang="cs-CZ" dirty="0"/>
              <a:t> </a:t>
            </a:r>
            <a:r>
              <a:rPr lang="cs-CZ" dirty="0" err="1"/>
              <a:t>cities</a:t>
            </a:r>
            <a:r>
              <a:rPr lang="cs-CZ" dirty="0"/>
              <a:t> in </a:t>
            </a:r>
            <a:r>
              <a:rPr lang="cs-CZ" dirty="0" err="1"/>
              <a:t>Poland</a:t>
            </a:r>
            <a:r>
              <a:rPr lang="cs-CZ" dirty="0"/>
              <a:t>.</a:t>
            </a:r>
          </a:p>
        </p:txBody>
      </p:sp>
    </p:spTree>
    <p:extLst>
      <p:ext uri="{BB962C8B-B14F-4D97-AF65-F5344CB8AC3E}">
        <p14:creationId xmlns:p14="http://schemas.microsoft.com/office/powerpoint/2010/main" val="98215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F5E16-A240-4A5A-9A42-24136AEAD48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547B10A-42F9-43EC-89AB-AF97F52DB842}"/>
              </a:ext>
            </a:extLst>
          </p:cNvPr>
          <p:cNvSpPr>
            <a:spLocks noGrp="1"/>
          </p:cNvSpPr>
          <p:nvPr>
            <p:ph idx="1"/>
          </p:nvPr>
        </p:nvSpPr>
        <p:spPr/>
        <p:txBody>
          <a:bodyPr>
            <a:normAutofit fontScale="92500" lnSpcReduction="20000"/>
          </a:bodyPr>
          <a:lstStyle/>
          <a:p>
            <a:r>
              <a:rPr lang="cs-CZ" dirty="0" err="1"/>
              <a:t>After</a:t>
            </a:r>
            <a:r>
              <a:rPr lang="cs-CZ" dirty="0"/>
              <a:t> 1989 </a:t>
            </a:r>
            <a:r>
              <a:rPr lang="cs-CZ" dirty="0" err="1"/>
              <a:t>the</a:t>
            </a:r>
            <a:r>
              <a:rPr lang="cs-CZ" dirty="0"/>
              <a:t> city </a:t>
            </a:r>
            <a:r>
              <a:rPr lang="cs-CZ" dirty="0" err="1"/>
              <a:t>witnessed</a:t>
            </a:r>
            <a:r>
              <a:rPr lang="cs-CZ" dirty="0"/>
              <a:t> </a:t>
            </a:r>
            <a:r>
              <a:rPr lang="cs-CZ" dirty="0" err="1"/>
              <a:t>the</a:t>
            </a:r>
            <a:r>
              <a:rPr lang="cs-CZ" dirty="0"/>
              <a:t> most </a:t>
            </a:r>
            <a:r>
              <a:rPr lang="cs-CZ" dirty="0" err="1"/>
              <a:t>considerable</a:t>
            </a:r>
            <a:r>
              <a:rPr lang="cs-CZ" dirty="0"/>
              <a:t> </a:t>
            </a:r>
            <a:r>
              <a:rPr lang="cs-CZ" dirty="0" err="1"/>
              <a:t>decline</a:t>
            </a:r>
            <a:r>
              <a:rPr lang="cs-CZ" dirty="0"/>
              <a:t>. </a:t>
            </a:r>
          </a:p>
          <a:p>
            <a:r>
              <a:rPr lang="en-US" dirty="0"/>
              <a:t>The textile industry has definitively moved out of Europe and only the Iron Curtain has slowed this process down in the socialist states.</a:t>
            </a:r>
            <a:endParaRPr lang="cs-CZ" dirty="0"/>
          </a:p>
          <a:p>
            <a:endParaRPr lang="cs-CZ" dirty="0"/>
          </a:p>
          <a:p>
            <a:r>
              <a:rPr lang="en-US" dirty="0"/>
              <a:t>From the 1970s to the 1990s, many industries moved outside Europe and for millions of people these changes had fatal consequences.</a:t>
            </a:r>
            <a:endParaRPr lang="cs-CZ" dirty="0"/>
          </a:p>
          <a:p>
            <a:endParaRPr lang="cs-CZ" dirty="0"/>
          </a:p>
          <a:p>
            <a:r>
              <a:rPr lang="cs-CZ" dirty="0"/>
              <a:t>Frances Pine </a:t>
            </a:r>
            <a:r>
              <a:rPr lang="cs-CZ" dirty="0" err="1"/>
              <a:t>studied</a:t>
            </a:r>
            <a:r>
              <a:rPr lang="cs-CZ" dirty="0"/>
              <a:t> such </a:t>
            </a:r>
            <a:r>
              <a:rPr lang="cs-CZ" dirty="0" err="1"/>
              <a:t>processes</a:t>
            </a:r>
            <a:r>
              <a:rPr lang="cs-CZ" dirty="0"/>
              <a:t> in many </a:t>
            </a:r>
            <a:r>
              <a:rPr lang="cs-CZ" dirty="0" err="1"/>
              <a:t>places</a:t>
            </a:r>
            <a:r>
              <a:rPr lang="cs-CZ" dirty="0"/>
              <a:t> and </a:t>
            </a:r>
            <a:r>
              <a:rPr lang="cs-CZ" dirty="0" err="1"/>
              <a:t>resumed</a:t>
            </a:r>
            <a:r>
              <a:rPr lang="cs-CZ" dirty="0"/>
              <a:t> </a:t>
            </a:r>
            <a:r>
              <a:rPr lang="cs-CZ" dirty="0" err="1"/>
              <a:t>that</a:t>
            </a:r>
            <a:r>
              <a:rPr lang="cs-CZ" dirty="0"/>
              <a:t> </a:t>
            </a:r>
            <a:r>
              <a:rPr lang="cs-CZ" dirty="0" err="1"/>
              <a:t>the</a:t>
            </a:r>
            <a:r>
              <a:rPr lang="cs-CZ" dirty="0"/>
              <a:t> most </a:t>
            </a:r>
            <a:r>
              <a:rPr lang="cs-CZ" dirty="0" err="1"/>
              <a:t>fatal</a:t>
            </a:r>
            <a:r>
              <a:rPr lang="cs-CZ" dirty="0"/>
              <a:t> </a:t>
            </a:r>
            <a:r>
              <a:rPr lang="cs-CZ" dirty="0" err="1"/>
              <a:t>consequences</a:t>
            </a:r>
            <a:r>
              <a:rPr lang="cs-CZ" dirty="0"/>
              <a:t> </a:t>
            </a:r>
            <a:r>
              <a:rPr lang="cs-CZ" dirty="0" err="1"/>
              <a:t>it</a:t>
            </a:r>
            <a:r>
              <a:rPr lang="cs-CZ" dirty="0"/>
              <a:t> had </a:t>
            </a:r>
            <a:r>
              <a:rPr lang="cs-CZ" dirty="0" err="1"/>
              <a:t>for</a:t>
            </a:r>
            <a:r>
              <a:rPr lang="cs-CZ" dirty="0"/>
              <a:t> </a:t>
            </a:r>
            <a:r>
              <a:rPr lang="cs-CZ" dirty="0" err="1"/>
              <a:t>the</a:t>
            </a:r>
            <a:r>
              <a:rPr lang="cs-CZ" dirty="0"/>
              <a:t> second </a:t>
            </a:r>
            <a:r>
              <a:rPr lang="cs-CZ" dirty="0" err="1"/>
              <a:t>generation</a:t>
            </a:r>
            <a:r>
              <a:rPr lang="cs-CZ" dirty="0"/>
              <a:t>.</a:t>
            </a:r>
          </a:p>
        </p:txBody>
      </p:sp>
    </p:spTree>
    <p:extLst>
      <p:ext uri="{BB962C8B-B14F-4D97-AF65-F5344CB8AC3E}">
        <p14:creationId xmlns:p14="http://schemas.microsoft.com/office/powerpoint/2010/main" val="55419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B75060-CC39-46F2-A3EC-54EF8A0DD29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2A587EC-04AC-4821-A7B7-59992D9B9832}"/>
              </a:ext>
            </a:extLst>
          </p:cNvPr>
          <p:cNvSpPr>
            <a:spLocks noGrp="1"/>
          </p:cNvSpPr>
          <p:nvPr>
            <p:ph idx="1"/>
          </p:nvPr>
        </p:nvSpPr>
        <p:spPr/>
        <p:txBody>
          <a:bodyPr/>
          <a:lstStyle/>
          <a:p>
            <a:r>
              <a:rPr lang="en-US" dirty="0"/>
              <a:t>From a textile workers' point of view, this situation is unsolvable. There is no hope of improvement - only hopelessness remains.</a:t>
            </a:r>
            <a:endParaRPr lang="cs-CZ" dirty="0"/>
          </a:p>
          <a:p>
            <a:endParaRPr lang="cs-CZ" dirty="0"/>
          </a:p>
          <a:p>
            <a:r>
              <a:rPr lang="en-US" dirty="0"/>
              <a:t>The only way out is migration.</a:t>
            </a:r>
          </a:p>
          <a:p>
            <a:r>
              <a:rPr lang="en-US" dirty="0"/>
              <a:t>Migration thus gets a completely different connotation than in </a:t>
            </a:r>
            <a:r>
              <a:rPr lang="en-US" dirty="0" err="1"/>
              <a:t>Podlesí</a:t>
            </a:r>
            <a:r>
              <a:rPr lang="en-US" dirty="0"/>
              <a:t>. It is not a journey to experience, a means for a new life in its region, but a surrender, a resignation.</a:t>
            </a:r>
            <a:endParaRPr lang="cs-CZ" dirty="0"/>
          </a:p>
          <a:p>
            <a:endParaRPr lang="cs-CZ" dirty="0"/>
          </a:p>
          <a:p>
            <a:pPr marL="0" indent="0">
              <a:buNone/>
            </a:pPr>
            <a:endParaRPr lang="cs-CZ" dirty="0"/>
          </a:p>
        </p:txBody>
      </p:sp>
    </p:spTree>
    <p:extLst>
      <p:ext uri="{BB962C8B-B14F-4D97-AF65-F5344CB8AC3E}">
        <p14:creationId xmlns:p14="http://schemas.microsoft.com/office/powerpoint/2010/main" val="99780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19007-8331-4DCD-B17A-1525E683FA6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DD1E80E-FE0A-44CE-86EB-11E582C6417E}"/>
              </a:ext>
            </a:extLst>
          </p:cNvPr>
          <p:cNvSpPr>
            <a:spLocks noGrp="1"/>
          </p:cNvSpPr>
          <p:nvPr>
            <p:ph idx="1"/>
          </p:nvPr>
        </p:nvSpPr>
        <p:spPr/>
        <p:txBody>
          <a:bodyPr>
            <a:normAutofit/>
          </a:bodyPr>
          <a:lstStyle/>
          <a:p>
            <a:r>
              <a:rPr lang="en-US" dirty="0"/>
              <a:t>In the case of </a:t>
            </a:r>
            <a:r>
              <a:rPr lang="en-US" dirty="0" err="1"/>
              <a:t>Łód</a:t>
            </a:r>
            <a:r>
              <a:rPr lang="cs-CZ" dirty="0"/>
              <a:t>z</a:t>
            </a:r>
            <a:r>
              <a:rPr lang="en-US" dirty="0"/>
              <a:t>, emigration became a trauma, a clearance of space. The city lost its sense of original existence and a large part of the population. Now there is a renewal, a gentrification. The city is  </a:t>
            </a:r>
            <a:r>
              <a:rPr lang="cs-CZ" dirty="0" err="1"/>
              <a:t>becoming</a:t>
            </a:r>
            <a:r>
              <a:rPr lang="cs-CZ" dirty="0"/>
              <a:t> </a:t>
            </a:r>
            <a:r>
              <a:rPr lang="en-US" dirty="0"/>
              <a:t>a distant satellite of Warsaw.</a:t>
            </a:r>
            <a:endParaRPr lang="cs-CZ" dirty="0"/>
          </a:p>
          <a:p>
            <a:endParaRPr lang="cs-CZ" dirty="0"/>
          </a:p>
          <a:p>
            <a:endParaRPr lang="cs-CZ" dirty="0"/>
          </a:p>
          <a:p>
            <a:r>
              <a:rPr lang="en-US" dirty="0"/>
              <a:t>This is of course the hope of the city, but for other people than they once lived here.</a:t>
            </a:r>
            <a:endParaRPr lang="cs-CZ" dirty="0"/>
          </a:p>
          <a:p>
            <a:endParaRPr lang="cs-CZ" dirty="0"/>
          </a:p>
          <a:p>
            <a:endParaRPr lang="cs-CZ" dirty="0"/>
          </a:p>
        </p:txBody>
      </p:sp>
    </p:spTree>
    <p:extLst>
      <p:ext uri="{BB962C8B-B14F-4D97-AF65-F5344CB8AC3E}">
        <p14:creationId xmlns:p14="http://schemas.microsoft.com/office/powerpoint/2010/main" val="160247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43E848-0C07-4C24-9D0F-70D26721CD46}"/>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cs-CZ" dirty="0">
                <a:solidFill>
                  <a:srgbClr val="FFFFFF"/>
                </a:solidFill>
                <a:highlight>
                  <a:srgbClr val="0000FF"/>
                </a:highlight>
              </a:rPr>
              <a:t>Izrael </a:t>
            </a:r>
            <a:r>
              <a:rPr lang="cs-CZ" dirty="0" err="1">
                <a:solidFill>
                  <a:srgbClr val="FFFFFF"/>
                </a:solidFill>
                <a:highlight>
                  <a:srgbClr val="0000FF"/>
                </a:highlight>
              </a:rPr>
              <a:t>Poznanski´s</a:t>
            </a:r>
            <a:r>
              <a:rPr lang="cs-CZ" dirty="0">
                <a:solidFill>
                  <a:srgbClr val="FFFFFF"/>
                </a:solidFill>
                <a:highlight>
                  <a:srgbClr val="0000FF"/>
                </a:highlight>
              </a:rPr>
              <a:t> </a:t>
            </a:r>
            <a:r>
              <a:rPr lang="cs-CZ" dirty="0" err="1">
                <a:solidFill>
                  <a:srgbClr val="FFFFFF"/>
                </a:solidFill>
                <a:highlight>
                  <a:srgbClr val="0000FF"/>
                </a:highlight>
              </a:rPr>
              <a:t>Palace</a:t>
            </a:r>
            <a:r>
              <a:rPr lang="cs-CZ" dirty="0">
                <a:solidFill>
                  <a:srgbClr val="FFFFFF"/>
                </a:solidFill>
                <a:highlight>
                  <a:srgbClr val="0000FF"/>
                </a:highlight>
              </a:rPr>
              <a:t> in </a:t>
            </a:r>
            <a:r>
              <a:rPr lang="cs-CZ" dirty="0" err="1">
                <a:solidFill>
                  <a:srgbClr val="FFFFFF"/>
                </a:solidFill>
                <a:highlight>
                  <a:srgbClr val="0000FF"/>
                </a:highlight>
              </a:rPr>
              <a:t>Lodz</a:t>
            </a:r>
            <a:r>
              <a:rPr lang="cs-CZ" dirty="0">
                <a:solidFill>
                  <a:srgbClr val="FFFFFF"/>
                </a:solidFill>
                <a:highlight>
                  <a:srgbClr val="0000FF"/>
                </a:highlight>
              </a:rPr>
              <a:t>.</a:t>
            </a:r>
            <a:endParaRPr lang="en-US" dirty="0">
              <a:solidFill>
                <a:srgbClr val="FFFFFF"/>
              </a:solidFill>
              <a:highlight>
                <a:srgbClr val="0000FF"/>
              </a:highlight>
            </a:endParaRPr>
          </a:p>
        </p:txBody>
      </p:sp>
      <p:pic>
        <p:nvPicPr>
          <p:cNvPr id="5122" name="Picture 2">
            <a:extLst>
              <a:ext uri="{FF2B5EF4-FFF2-40B4-BE49-F238E27FC236}">
                <a16:creationId xmlns:a16="http://schemas.microsoft.com/office/drawing/2014/main" id="{73573758-E911-40F0-80E0-DB04B051431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709" r="3" b="3"/>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1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FD1D79-D923-40B0-948D-5EE87933A979}"/>
              </a:ext>
            </a:extLst>
          </p:cNvPr>
          <p:cNvSpPr>
            <a:spLocks noGrp="1"/>
          </p:cNvSpPr>
          <p:nvPr>
            <p:ph type="title"/>
          </p:nvPr>
        </p:nvSpPr>
        <p:spPr/>
        <p:txBody>
          <a:bodyPr/>
          <a:lstStyle/>
          <a:p>
            <a:r>
              <a:rPr lang="cs-CZ" dirty="0" err="1"/>
              <a:t>The</a:t>
            </a:r>
            <a:r>
              <a:rPr lang="cs-CZ" dirty="0"/>
              <a:t> Center Manufaktura</a:t>
            </a:r>
          </a:p>
        </p:txBody>
      </p:sp>
      <p:pic>
        <p:nvPicPr>
          <p:cNvPr id="6146" name="Picture 2">
            <a:extLst>
              <a:ext uri="{FF2B5EF4-FFF2-40B4-BE49-F238E27FC236}">
                <a16:creationId xmlns:a16="http://schemas.microsoft.com/office/drawing/2014/main" id="{A3502FE6-1811-4F7F-AEED-A9C5817516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7162" y="3137440"/>
            <a:ext cx="4572000" cy="120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1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7280" y="759805"/>
            <a:ext cx="10306520" cy="1325563"/>
          </a:xfrm>
        </p:spPr>
        <p:txBody>
          <a:bodyPr>
            <a:normAutofit/>
          </a:bodyPr>
          <a:lstStyle/>
          <a:p>
            <a:r>
              <a:rPr lang="cs-CZ" sz="4000" dirty="0" err="1"/>
              <a:t>Anthropology</a:t>
            </a:r>
            <a:r>
              <a:rPr lang="cs-CZ" sz="4000" dirty="0"/>
              <a:t> </a:t>
            </a:r>
            <a:r>
              <a:rPr lang="cs-CZ" sz="4000" dirty="0" err="1"/>
              <a:t>of</a:t>
            </a:r>
            <a:r>
              <a:rPr lang="cs-CZ" sz="4000" dirty="0"/>
              <a:t> </a:t>
            </a:r>
            <a:r>
              <a:rPr lang="cs-CZ" sz="4000" dirty="0" err="1"/>
              <a:t>the</a:t>
            </a:r>
            <a:r>
              <a:rPr lang="cs-CZ" sz="4000" dirty="0"/>
              <a:t> hope</a:t>
            </a:r>
            <a:endParaRPr lang="en-GB" sz="4000" dirty="0">
              <a:solidFill>
                <a:srgbClr val="FFFFFF"/>
              </a:solidFill>
            </a:endParaRPr>
          </a:p>
        </p:txBody>
      </p:sp>
      <p:sp>
        <p:nvSpPr>
          <p:cNvPr id="3" name="Zástupný symbol pro obsah 2"/>
          <p:cNvSpPr>
            <a:spLocks noGrp="1"/>
          </p:cNvSpPr>
          <p:nvPr>
            <p:ph idx="1"/>
          </p:nvPr>
        </p:nvSpPr>
        <p:spPr>
          <a:xfrm>
            <a:off x="1424904" y="2494450"/>
            <a:ext cx="4053545" cy="3563159"/>
          </a:xfrm>
        </p:spPr>
        <p:txBody>
          <a:bodyPr>
            <a:normAutofit/>
          </a:bodyPr>
          <a:lstStyle/>
          <a:p>
            <a:endParaRPr lang="cs-CZ" sz="2400" dirty="0"/>
          </a:p>
          <a:p>
            <a:endParaRPr lang="cs-CZ" sz="2400" dirty="0"/>
          </a:p>
          <a:p>
            <a:endParaRPr lang="cs-CZ" sz="2400" dirty="0"/>
          </a:p>
          <a:p>
            <a:pPr marL="0" indent="0">
              <a:buNone/>
            </a:pPr>
            <a:r>
              <a:rPr lang="cs-CZ" sz="2400" dirty="0"/>
              <a:t> Frances Pine </a:t>
            </a:r>
            <a:endParaRPr lang="en-GB" sz="2400" dirty="0"/>
          </a:p>
        </p:txBody>
      </p:sp>
      <p:pic>
        <p:nvPicPr>
          <p:cNvPr id="3074" name="Picture 2" descr="Dr Frances Pine BA, MPhil Phd | Goldsmiths, University of London">
            <a:extLst>
              <a:ext uri="{FF2B5EF4-FFF2-40B4-BE49-F238E27FC236}">
                <a16:creationId xmlns:a16="http://schemas.microsoft.com/office/drawing/2014/main" id="{91298643-709E-4118-8EEC-59573C60D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50"/>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1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highlight>
                  <a:srgbClr val="000080"/>
                </a:highlight>
              </a:rPr>
              <a:t>Lublin</a:t>
            </a:r>
          </a:p>
        </p:txBody>
      </p:sp>
      <p:pic>
        <p:nvPicPr>
          <p:cNvPr id="7" name="Zástupný symbol pro obsah 6"/>
          <p:cNvPicPr>
            <a:picLocks noGrp="1" noChangeAspect="1"/>
          </p:cNvPicPr>
          <p:nvPr>
            <p:ph idx="1"/>
          </p:nvPr>
        </p:nvPicPr>
        <p:blipFill rotWithShape="1">
          <a:blip r:embed="rId2">
            <a:extLst>
              <a:ext uri="{28A0092B-C50C-407E-A947-70E740481C1C}">
                <a14:useLocalDpi xmlns:a14="http://schemas.microsoft.com/office/drawing/2010/main" val="0"/>
              </a:ext>
            </a:extLst>
          </a:blip>
          <a:srcRect r="14887" b="-2"/>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0E40C4F-2D32-461D-B8E1-4B2447204C02}"/>
              </a:ext>
            </a:extLst>
          </p:cNvPr>
          <p:cNvSpPr txBox="1"/>
          <p:nvPr/>
        </p:nvSpPr>
        <p:spPr>
          <a:xfrm>
            <a:off x="6894678" y="3056238"/>
            <a:ext cx="4424110" cy="523220"/>
          </a:xfrm>
          <a:prstGeom prst="rect">
            <a:avLst/>
          </a:prstGeom>
          <a:noFill/>
        </p:spPr>
        <p:txBody>
          <a:bodyPr wrap="square">
            <a:spAutoFit/>
          </a:bodyPr>
          <a:lstStyle/>
          <a:p>
            <a:r>
              <a:rPr lang="cs-CZ" sz="1400" dirty="0">
                <a:hlinkClick r:id="rId3"/>
              </a:rPr>
              <a:t>https://www.youtube.com/watch?v=NSrCIH1Ednk</a:t>
            </a:r>
            <a:endParaRPr lang="cs-CZ" sz="1400" dirty="0"/>
          </a:p>
          <a:p>
            <a:endParaRPr lang="cs-CZ" sz="1400" dirty="0"/>
          </a:p>
        </p:txBody>
      </p:sp>
    </p:spTree>
    <p:extLst>
      <p:ext uri="{BB962C8B-B14F-4D97-AF65-F5344CB8AC3E}">
        <p14:creationId xmlns:p14="http://schemas.microsoft.com/office/powerpoint/2010/main" val="213949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118B8F-60B7-45AD-8EA7-7D4EFD1F772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0C1F43F-EFA7-42FC-BAA9-610E64F238DC}"/>
              </a:ext>
            </a:extLst>
          </p:cNvPr>
          <p:cNvSpPr>
            <a:spLocks noGrp="1"/>
          </p:cNvSpPr>
          <p:nvPr>
            <p:ph idx="1"/>
          </p:nvPr>
        </p:nvSpPr>
        <p:spPr/>
        <p:txBody>
          <a:bodyPr>
            <a:normAutofit fontScale="85000" lnSpcReduction="20000"/>
          </a:bodyPr>
          <a:lstStyle/>
          <a:p>
            <a:r>
              <a:rPr lang="cs-CZ" dirty="0">
                <a:hlinkClick r:id="rId2" tooltip="List of cities and towns in Poland">
                  <a:extLst>
                    <a:ext uri="{A12FA001-AC4F-418D-AE19-62706E023703}">
                      <ahyp:hlinkClr xmlns:ahyp="http://schemas.microsoft.com/office/drawing/2018/hyperlinkcolor" val="tx"/>
                    </a:ext>
                  </a:extLst>
                </a:hlinkClick>
              </a:rPr>
              <a:t>T</a:t>
            </a:r>
            <a:r>
              <a:rPr lang="en-US" dirty="0">
                <a:hlinkClick r:id="rId2" tooltip="List of cities and towns in Poland">
                  <a:extLst>
                    <a:ext uri="{A12FA001-AC4F-418D-AE19-62706E023703}">
                      <ahyp:hlinkClr xmlns:ahyp="http://schemas.microsoft.com/office/drawing/2018/hyperlinkcolor" val="tx"/>
                    </a:ext>
                  </a:extLst>
                </a:hlinkClick>
              </a:rPr>
              <a:t>he ninth-largest city</a:t>
            </a:r>
            <a:r>
              <a:rPr lang="en-US" dirty="0"/>
              <a:t> in </a:t>
            </a:r>
            <a:r>
              <a:rPr lang="en-US" dirty="0">
                <a:hlinkClick r:id="rId3" tooltip="Poland">
                  <a:extLst>
                    <a:ext uri="{A12FA001-AC4F-418D-AE19-62706E023703}">
                      <ahyp:hlinkClr xmlns:ahyp="http://schemas.microsoft.com/office/drawing/2018/hyperlinkcolor" val="tx"/>
                    </a:ext>
                  </a:extLst>
                </a:hlinkClick>
              </a:rPr>
              <a:t>Poland</a:t>
            </a:r>
            <a:r>
              <a:rPr lang="en-US" dirty="0"/>
              <a:t> and the second-largest city of historical </a:t>
            </a:r>
            <a:r>
              <a:rPr lang="en-US" dirty="0">
                <a:hlinkClick r:id="rId4" tooltip="Lesser Poland">
                  <a:extLst>
                    <a:ext uri="{A12FA001-AC4F-418D-AE19-62706E023703}">
                      <ahyp:hlinkClr xmlns:ahyp="http://schemas.microsoft.com/office/drawing/2018/hyperlinkcolor" val="tx"/>
                    </a:ext>
                  </a:extLst>
                </a:hlinkClick>
              </a:rPr>
              <a:t>Lesser Poland</a:t>
            </a:r>
            <a:r>
              <a:rPr lang="cs-CZ" dirty="0"/>
              <a:t> </a:t>
            </a:r>
            <a:r>
              <a:rPr lang="en-US" dirty="0"/>
              <a:t>with a population of 339,682 (December 2018)</a:t>
            </a:r>
            <a:r>
              <a:rPr lang="cs-CZ" dirty="0"/>
              <a:t>. It </a:t>
            </a:r>
            <a:r>
              <a:rPr lang="cs-CZ" dirty="0" err="1"/>
              <a:t>is</a:t>
            </a:r>
            <a:r>
              <a:rPr lang="cs-CZ" dirty="0"/>
              <a:t> </a:t>
            </a:r>
            <a:r>
              <a:rPr lang="en-US" dirty="0"/>
              <a:t>about 170 km to the southeast of </a:t>
            </a:r>
            <a:r>
              <a:rPr lang="en-US" dirty="0">
                <a:hlinkClick r:id="rId5" tooltip="Warsaw">
                  <a:extLst>
                    <a:ext uri="{A12FA001-AC4F-418D-AE19-62706E023703}">
                      <ahyp:hlinkClr xmlns:ahyp="http://schemas.microsoft.com/office/drawing/2018/hyperlinkcolor" val="tx"/>
                    </a:ext>
                  </a:extLst>
                </a:hlinkClick>
              </a:rPr>
              <a:t>Warsaw</a:t>
            </a:r>
            <a:r>
              <a:rPr lang="en-US" dirty="0"/>
              <a:t> by road.</a:t>
            </a:r>
            <a:endParaRPr lang="cs-CZ" dirty="0"/>
          </a:p>
          <a:p>
            <a:endParaRPr lang="cs-CZ" dirty="0"/>
          </a:p>
          <a:p>
            <a:r>
              <a:rPr lang="en-US" dirty="0"/>
              <a:t>Although Lublin was not spared from severe destruction during </a:t>
            </a:r>
            <a:r>
              <a:rPr lang="cs-CZ" dirty="0"/>
              <a:t>WWII</a:t>
            </a:r>
            <a:r>
              <a:rPr lang="en-US" dirty="0"/>
              <a:t>, its picturesque and historical</a:t>
            </a:r>
            <a:r>
              <a:rPr lang="cs-CZ" dirty="0"/>
              <a:t> </a:t>
            </a:r>
            <a:r>
              <a:rPr lang="cs-CZ" dirty="0" err="1"/>
              <a:t>Old</a:t>
            </a:r>
            <a:r>
              <a:rPr lang="cs-CZ" dirty="0"/>
              <a:t> </a:t>
            </a:r>
            <a:r>
              <a:rPr lang="cs-CZ" dirty="0" err="1"/>
              <a:t>Town</a:t>
            </a:r>
            <a:r>
              <a:rPr lang="cs-CZ" dirty="0"/>
              <a:t> has </a:t>
            </a:r>
            <a:r>
              <a:rPr lang="cs-CZ" dirty="0" err="1"/>
              <a:t>been</a:t>
            </a:r>
            <a:r>
              <a:rPr lang="cs-CZ" dirty="0"/>
              <a:t> </a:t>
            </a:r>
            <a:r>
              <a:rPr lang="cs-CZ" dirty="0" err="1"/>
              <a:t>preserved</a:t>
            </a:r>
            <a:r>
              <a:rPr lang="cs-CZ" dirty="0"/>
              <a:t> and re </a:t>
            </a:r>
            <a:r>
              <a:rPr lang="cs-CZ" dirty="0" err="1"/>
              <a:t>built</a:t>
            </a:r>
            <a:r>
              <a:rPr lang="cs-CZ" dirty="0"/>
              <a:t>.</a:t>
            </a:r>
            <a:r>
              <a:rPr lang="en-US" dirty="0"/>
              <a:t> </a:t>
            </a:r>
            <a:endParaRPr lang="cs-CZ" dirty="0"/>
          </a:p>
          <a:p>
            <a:r>
              <a:rPr lang="cs-CZ" dirty="0"/>
              <a:t>It </a:t>
            </a:r>
            <a:r>
              <a:rPr lang="cs-CZ" dirty="0" err="1"/>
              <a:t>is</a:t>
            </a:r>
            <a:r>
              <a:rPr lang="cs-CZ" dirty="0"/>
              <a:t> </a:t>
            </a:r>
            <a:r>
              <a:rPr lang="cs-CZ" dirty="0" err="1"/>
              <a:t>national</a:t>
            </a:r>
            <a:r>
              <a:rPr lang="cs-CZ" dirty="0"/>
              <a:t> </a:t>
            </a:r>
            <a:r>
              <a:rPr lang="cs-CZ" dirty="0" err="1"/>
              <a:t>heritage</a:t>
            </a:r>
            <a:r>
              <a:rPr lang="cs-CZ" dirty="0"/>
              <a:t> centre </a:t>
            </a:r>
            <a:r>
              <a:rPr lang="cs-CZ" dirty="0" err="1"/>
              <a:t>now</a:t>
            </a:r>
            <a:r>
              <a:rPr lang="cs-CZ" dirty="0"/>
              <a:t>, </a:t>
            </a:r>
            <a:r>
              <a:rPr lang="cs-CZ" dirty="0" err="1"/>
              <a:t>frequently</a:t>
            </a:r>
            <a:r>
              <a:rPr lang="cs-CZ" dirty="0"/>
              <a:t> </a:t>
            </a:r>
            <a:r>
              <a:rPr lang="cs-CZ" dirty="0" err="1"/>
              <a:t>visited</a:t>
            </a:r>
            <a:r>
              <a:rPr lang="cs-CZ" dirty="0"/>
              <a:t> by </a:t>
            </a:r>
            <a:r>
              <a:rPr lang="cs-CZ" dirty="0" err="1"/>
              <a:t>turists</a:t>
            </a:r>
            <a:r>
              <a:rPr lang="cs-CZ" dirty="0"/>
              <a:t>.</a:t>
            </a:r>
            <a:endParaRPr lang="en-US" dirty="0"/>
          </a:p>
          <a:p>
            <a:r>
              <a:rPr lang="en-US" dirty="0"/>
              <a:t>The city is viewed as an attractive location for foreign investment</a:t>
            </a:r>
            <a:r>
              <a:rPr lang="cs-CZ" dirty="0"/>
              <a:t>. It </a:t>
            </a:r>
            <a:r>
              <a:rPr lang="cs-CZ" dirty="0" err="1"/>
              <a:t>is</a:t>
            </a:r>
            <a:r>
              <a:rPr lang="cs-CZ" dirty="0"/>
              <a:t> </a:t>
            </a:r>
            <a:r>
              <a:rPr lang="cs-CZ" dirty="0" err="1"/>
              <a:t>consider</a:t>
            </a:r>
            <a:r>
              <a:rPr lang="cs-CZ" dirty="0"/>
              <a:t> </a:t>
            </a:r>
            <a:r>
              <a:rPr lang="cs-CZ" dirty="0" err="1"/>
              <a:t>the</a:t>
            </a:r>
            <a:r>
              <a:rPr lang="cs-CZ" dirty="0"/>
              <a:t> </a:t>
            </a:r>
            <a:r>
              <a:rPr lang="cs-CZ" dirty="0" err="1"/>
              <a:t>best</a:t>
            </a:r>
            <a:r>
              <a:rPr lang="cs-CZ" dirty="0"/>
              <a:t> </a:t>
            </a:r>
            <a:r>
              <a:rPr lang="cs-CZ" dirty="0" err="1"/>
              <a:t>centres</a:t>
            </a:r>
            <a:r>
              <a:rPr lang="cs-CZ" dirty="0"/>
              <a:t> </a:t>
            </a:r>
            <a:r>
              <a:rPr lang="cs-CZ" dirty="0" err="1"/>
              <a:t>for</a:t>
            </a:r>
            <a:r>
              <a:rPr lang="cs-CZ" dirty="0"/>
              <a:t> </a:t>
            </a:r>
            <a:r>
              <a:rPr lang="cs-CZ" dirty="0" err="1"/>
              <a:t>foreign</a:t>
            </a:r>
            <a:r>
              <a:rPr lang="cs-CZ" dirty="0"/>
              <a:t> business in </a:t>
            </a:r>
            <a:r>
              <a:rPr lang="cs-CZ" dirty="0" err="1"/>
              <a:t>Poland</a:t>
            </a:r>
            <a:r>
              <a:rPr lang="cs-CZ" dirty="0"/>
              <a:t>.</a:t>
            </a:r>
          </a:p>
          <a:p>
            <a:endParaRPr lang="cs-CZ" dirty="0"/>
          </a:p>
          <a:p>
            <a:r>
              <a:rPr lang="cs-CZ" dirty="0" err="1"/>
              <a:t>Aso</a:t>
            </a:r>
            <a:r>
              <a:rPr lang="cs-CZ" dirty="0"/>
              <a:t> </a:t>
            </a:r>
            <a:r>
              <a:rPr lang="cs-CZ" dirty="0" err="1"/>
              <a:t>the</a:t>
            </a:r>
            <a:r>
              <a:rPr lang="cs-CZ" dirty="0"/>
              <a:t> standard </a:t>
            </a:r>
            <a:r>
              <a:rPr lang="cs-CZ" dirty="0" err="1"/>
              <a:t>of</a:t>
            </a:r>
            <a:r>
              <a:rPr lang="cs-CZ" dirty="0"/>
              <a:t> </a:t>
            </a:r>
            <a:r>
              <a:rPr lang="cs-CZ" dirty="0" err="1"/>
              <a:t>living</a:t>
            </a:r>
            <a:r>
              <a:rPr lang="en-US" dirty="0"/>
              <a:t> </a:t>
            </a:r>
            <a:r>
              <a:rPr lang="cs-CZ" dirty="0" err="1"/>
              <a:t>is</a:t>
            </a:r>
            <a:r>
              <a:rPr lang="cs-CZ" dirty="0"/>
              <a:t> </a:t>
            </a:r>
            <a:r>
              <a:rPr lang="cs-CZ" dirty="0" err="1"/>
              <a:t>high</a:t>
            </a:r>
            <a:r>
              <a:rPr lang="cs-CZ" dirty="0"/>
              <a:t> here, </a:t>
            </a:r>
            <a:r>
              <a:rPr lang="cs-CZ" dirty="0" err="1"/>
              <a:t>low</a:t>
            </a:r>
            <a:r>
              <a:rPr lang="cs-CZ" dirty="0"/>
              <a:t> </a:t>
            </a:r>
            <a:r>
              <a:rPr lang="cs-CZ" dirty="0" err="1"/>
              <a:t>rate</a:t>
            </a:r>
            <a:r>
              <a:rPr lang="cs-CZ" dirty="0"/>
              <a:t> </a:t>
            </a:r>
            <a:r>
              <a:rPr lang="cs-CZ" dirty="0" err="1"/>
              <a:t>of</a:t>
            </a:r>
            <a:r>
              <a:rPr lang="cs-CZ" dirty="0"/>
              <a:t> </a:t>
            </a:r>
            <a:r>
              <a:rPr lang="cs-CZ" dirty="0" err="1"/>
              <a:t>unemployment</a:t>
            </a:r>
            <a:r>
              <a:rPr lang="cs-CZ" dirty="0"/>
              <a:t> nad </a:t>
            </a:r>
            <a:r>
              <a:rPr lang="cs-CZ" dirty="0" err="1"/>
              <a:t>good</a:t>
            </a:r>
            <a:r>
              <a:rPr lang="cs-CZ" dirty="0"/>
              <a:t> </a:t>
            </a:r>
            <a:r>
              <a:rPr lang="cs-CZ" dirty="0" err="1"/>
              <a:t>perspective</a:t>
            </a:r>
            <a:r>
              <a:rPr lang="cs-CZ" dirty="0"/>
              <a:t> </a:t>
            </a:r>
            <a:r>
              <a:rPr lang="cs-CZ" dirty="0" err="1"/>
              <a:t>for</a:t>
            </a:r>
            <a:r>
              <a:rPr lang="cs-CZ" dirty="0"/>
              <a:t> </a:t>
            </a:r>
            <a:r>
              <a:rPr lang="cs-CZ" dirty="0" err="1"/>
              <a:t>future</a:t>
            </a:r>
            <a:r>
              <a:rPr lang="cs-CZ" dirty="0"/>
              <a:t>. </a:t>
            </a:r>
          </a:p>
        </p:txBody>
      </p:sp>
    </p:spTree>
    <p:extLst>
      <p:ext uri="{BB962C8B-B14F-4D97-AF65-F5344CB8AC3E}">
        <p14:creationId xmlns:p14="http://schemas.microsoft.com/office/powerpoint/2010/main" val="345765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3DBC83-A5C8-4E0D-998C-AADF43C19CA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6035959-7360-4008-BFEB-3862695C5FA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Foreign migration is also high here, but its meaning and meaning is different than in previous cities. It is not a survival migration. It is a migration that is emotionally less colored than in the previous two cases. The hopes associated with migration are individual. Also other sentiments are more individual.</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more individualistic concept of hope is also tied to other concepts that may be tied to political orientation and nationalism. Political thinking is not so collectivist, it is more oriented towards individual goals and sentiments.</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16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4788" y="804333"/>
            <a:ext cx="3391900" cy="5249334"/>
          </a:xfrm>
        </p:spPr>
        <p:txBody>
          <a:bodyPr>
            <a:normAutofit/>
          </a:bodyPr>
          <a:lstStyle/>
          <a:p>
            <a:pPr algn="r"/>
            <a:r>
              <a:rPr lang="cs-CZ" sz="2800" dirty="0">
                <a:solidFill>
                  <a:srgbClr val="FFFFFF"/>
                </a:solidFill>
                <a:highlight>
                  <a:srgbClr val="0000FF"/>
                </a:highlight>
              </a:rPr>
              <a:t>Frances Pine and </a:t>
            </a:r>
            <a:r>
              <a:rPr lang="cs-CZ" sz="2800" dirty="0" err="1">
                <a:solidFill>
                  <a:srgbClr val="FFFFFF"/>
                </a:solidFill>
                <a:highlight>
                  <a:srgbClr val="0000FF"/>
                </a:highlight>
              </a:rPr>
              <a:t>Periodization</a:t>
            </a:r>
            <a:r>
              <a:rPr lang="cs-CZ" sz="2800" dirty="0">
                <a:solidFill>
                  <a:srgbClr val="FFFFFF"/>
                </a:solidFill>
                <a:highlight>
                  <a:srgbClr val="0000FF"/>
                </a:highlight>
              </a:rPr>
              <a:t> </a:t>
            </a:r>
            <a:r>
              <a:rPr lang="cs-CZ" sz="2800" dirty="0" err="1">
                <a:solidFill>
                  <a:srgbClr val="FFFFFF"/>
                </a:solidFill>
                <a:highlight>
                  <a:srgbClr val="0000FF"/>
                </a:highlight>
              </a:rPr>
              <a:t>of</a:t>
            </a:r>
            <a:r>
              <a:rPr lang="cs-CZ" sz="2800" dirty="0">
                <a:solidFill>
                  <a:srgbClr val="FFFFFF"/>
                </a:solidFill>
                <a:highlight>
                  <a:srgbClr val="0000FF"/>
                </a:highlight>
              </a:rPr>
              <a:t> </a:t>
            </a:r>
            <a:r>
              <a:rPr lang="cs-CZ" sz="2800" dirty="0" err="1">
                <a:solidFill>
                  <a:srgbClr val="FFFFFF"/>
                </a:solidFill>
                <a:highlight>
                  <a:srgbClr val="0000FF"/>
                </a:highlight>
              </a:rPr>
              <a:t>changing</a:t>
            </a:r>
            <a:r>
              <a:rPr lang="cs-CZ" sz="2800" dirty="0">
                <a:solidFill>
                  <a:srgbClr val="FFFFFF"/>
                </a:solidFill>
                <a:highlight>
                  <a:srgbClr val="0000FF"/>
                </a:highlight>
              </a:rPr>
              <a:t> in hope: </a:t>
            </a:r>
            <a:br>
              <a:rPr lang="cs-CZ" sz="2800" dirty="0">
                <a:solidFill>
                  <a:srgbClr val="FFFFFF"/>
                </a:solidFill>
                <a:highlight>
                  <a:srgbClr val="0000FF"/>
                </a:highlight>
              </a:rPr>
            </a:br>
            <a:br>
              <a:rPr lang="cs-CZ" sz="2800" dirty="0">
                <a:solidFill>
                  <a:srgbClr val="FFFFFF"/>
                </a:solidFill>
                <a:highlight>
                  <a:srgbClr val="0000FF"/>
                </a:highlight>
              </a:rPr>
            </a:br>
            <a:r>
              <a:rPr lang="cs-CZ" sz="2800" dirty="0">
                <a:solidFill>
                  <a:srgbClr val="FFFFFF"/>
                </a:solidFill>
                <a:highlight>
                  <a:srgbClr val="0000FF"/>
                </a:highlight>
              </a:rPr>
              <a:t>Period </a:t>
            </a:r>
            <a:r>
              <a:rPr lang="cs-CZ" sz="2800" dirty="0" err="1">
                <a:solidFill>
                  <a:srgbClr val="FFFFFF"/>
                </a:solidFill>
                <a:highlight>
                  <a:srgbClr val="0000FF"/>
                </a:highlight>
              </a:rPr>
              <a:t>of</a:t>
            </a:r>
            <a:r>
              <a:rPr lang="cs-CZ" sz="2800" dirty="0">
                <a:solidFill>
                  <a:srgbClr val="FFFFFF"/>
                </a:solidFill>
                <a:highlight>
                  <a:srgbClr val="0000FF"/>
                </a:highlight>
              </a:rPr>
              <a:t> </a:t>
            </a:r>
            <a:r>
              <a:rPr lang="cs-CZ" sz="2800" dirty="0" err="1">
                <a:solidFill>
                  <a:srgbClr val="FFFFFF"/>
                </a:solidFill>
                <a:highlight>
                  <a:srgbClr val="0000FF"/>
                </a:highlight>
              </a:rPr>
              <a:t>socialism</a:t>
            </a:r>
            <a:r>
              <a:rPr lang="cs-CZ" sz="2800" dirty="0">
                <a:solidFill>
                  <a:srgbClr val="FFFFFF"/>
                </a:solidFill>
                <a:highlight>
                  <a:srgbClr val="0000FF"/>
                </a:highlight>
              </a:rPr>
              <a:t> </a:t>
            </a:r>
            <a:r>
              <a:rPr lang="cs-CZ" sz="2800" dirty="0" err="1">
                <a:solidFill>
                  <a:srgbClr val="FFFFFF"/>
                </a:solidFill>
                <a:highlight>
                  <a:srgbClr val="0000FF"/>
                </a:highlight>
              </a:rPr>
              <a:t>from</a:t>
            </a:r>
            <a:r>
              <a:rPr lang="cs-CZ" sz="2800" dirty="0">
                <a:solidFill>
                  <a:srgbClr val="FFFFFF"/>
                </a:solidFill>
                <a:highlight>
                  <a:srgbClr val="0000FF"/>
                </a:highlight>
              </a:rPr>
              <a:t> 1970 to 1989, period </a:t>
            </a:r>
            <a:r>
              <a:rPr lang="cs-CZ" sz="2800" dirty="0" err="1">
                <a:solidFill>
                  <a:srgbClr val="FFFFFF"/>
                </a:solidFill>
                <a:highlight>
                  <a:srgbClr val="0000FF"/>
                </a:highlight>
              </a:rPr>
              <a:t>of</a:t>
            </a:r>
            <a:r>
              <a:rPr lang="cs-CZ" sz="2800" dirty="0">
                <a:solidFill>
                  <a:srgbClr val="FFFFFF"/>
                </a:solidFill>
                <a:highlight>
                  <a:srgbClr val="0000FF"/>
                </a:highlight>
              </a:rPr>
              <a:t> 1990S and </a:t>
            </a:r>
            <a:r>
              <a:rPr lang="cs-CZ" sz="2800" dirty="0" err="1">
                <a:solidFill>
                  <a:srgbClr val="FFFFFF"/>
                </a:solidFill>
                <a:highlight>
                  <a:srgbClr val="0000FF"/>
                </a:highlight>
              </a:rPr>
              <a:t>the</a:t>
            </a:r>
            <a:r>
              <a:rPr lang="cs-CZ" sz="2800" dirty="0">
                <a:solidFill>
                  <a:srgbClr val="FFFFFF"/>
                </a:solidFill>
                <a:highlight>
                  <a:srgbClr val="0000FF"/>
                </a:highlight>
              </a:rPr>
              <a:t> </a:t>
            </a:r>
            <a:r>
              <a:rPr lang="cs-CZ" sz="2800" dirty="0" err="1">
                <a:solidFill>
                  <a:srgbClr val="FFFFFF"/>
                </a:solidFill>
                <a:highlight>
                  <a:srgbClr val="0000FF"/>
                </a:highlight>
              </a:rPr>
              <a:t>first</a:t>
            </a:r>
            <a:r>
              <a:rPr lang="cs-CZ" sz="2800" dirty="0">
                <a:solidFill>
                  <a:srgbClr val="FFFFFF"/>
                </a:solidFill>
                <a:highlight>
                  <a:srgbClr val="0000FF"/>
                </a:highlight>
              </a:rPr>
              <a:t> </a:t>
            </a:r>
            <a:r>
              <a:rPr lang="cs-CZ" sz="2800" dirty="0" err="1">
                <a:solidFill>
                  <a:srgbClr val="FFFFFF"/>
                </a:solidFill>
                <a:highlight>
                  <a:srgbClr val="0000FF"/>
                </a:highlight>
              </a:rPr>
              <a:t>decade</a:t>
            </a:r>
            <a:r>
              <a:rPr lang="cs-CZ" sz="2800" dirty="0">
                <a:solidFill>
                  <a:srgbClr val="FFFFFF"/>
                </a:solidFill>
                <a:highlight>
                  <a:srgbClr val="0000FF"/>
                </a:highlight>
              </a:rPr>
              <a:t> 2</a:t>
            </a:r>
            <a:r>
              <a:rPr lang="cs-CZ" sz="2800" dirty="0">
                <a:solidFill>
                  <a:srgbClr val="FFFFFF"/>
                </a:solidFill>
              </a:rPr>
              <a:t>000s.</a:t>
            </a:r>
            <a:endParaRPr lang="en-GB" sz="2800" dirty="0">
              <a:solidFill>
                <a:srgbClr val="FFFFFF"/>
              </a:solidFill>
            </a:endParaRPr>
          </a:p>
        </p:txBody>
      </p:sp>
      <p:sp>
        <p:nvSpPr>
          <p:cNvPr id="3" name="Zástupný symbol pro obsah 2"/>
          <p:cNvSpPr>
            <a:spLocks noGrp="1"/>
          </p:cNvSpPr>
          <p:nvPr>
            <p:ph idx="1"/>
          </p:nvPr>
        </p:nvSpPr>
        <p:spPr>
          <a:xfrm>
            <a:off x="4921209" y="804333"/>
            <a:ext cx="6306003" cy="5249334"/>
          </a:xfrm>
        </p:spPr>
        <p:txBody>
          <a:bodyPr anchor="ctr">
            <a:normAutofit fontScale="92500" lnSpcReduction="10000"/>
          </a:bodyPr>
          <a:lstStyle/>
          <a:p>
            <a:r>
              <a:rPr lang="en-GB" sz="2000" dirty="0"/>
              <a:t>These three periods were all times of</a:t>
            </a:r>
            <a:r>
              <a:rPr lang="cs-CZ" sz="2000" dirty="0"/>
              <a:t> </a:t>
            </a:r>
            <a:r>
              <a:rPr lang="en-GB" sz="2000" dirty="0"/>
              <a:t>marked economic and social uncertainty, and each generated</a:t>
            </a:r>
            <a:r>
              <a:rPr lang="cs-CZ" sz="2000" dirty="0"/>
              <a:t> </a:t>
            </a:r>
            <a:r>
              <a:rPr lang="en-GB" sz="2000" dirty="0"/>
              <a:t>adaptive strategies to some extent at least peculiar to the</a:t>
            </a:r>
            <a:r>
              <a:rPr lang="cs-CZ" sz="2000" dirty="0"/>
              <a:t> </a:t>
            </a:r>
            <a:r>
              <a:rPr lang="en-GB" sz="2000" dirty="0"/>
              <a:t>specific time and region.</a:t>
            </a:r>
            <a:r>
              <a:rPr lang="cs-CZ" sz="2000" dirty="0"/>
              <a:t> </a:t>
            </a:r>
            <a:r>
              <a:rPr lang="en-GB" sz="2000" dirty="0"/>
              <a:t>However, an overall pattern emerges</a:t>
            </a:r>
            <a:r>
              <a:rPr lang="cs-CZ" sz="2000" dirty="0"/>
              <a:t> </a:t>
            </a:r>
            <a:r>
              <a:rPr lang="en-GB" sz="2000" dirty="0"/>
              <a:t>in which the work done by the migrant abroad involves being</a:t>
            </a:r>
            <a:r>
              <a:rPr lang="cs-CZ" sz="2000" dirty="0"/>
              <a:t> </a:t>
            </a:r>
            <a:r>
              <a:rPr lang="en-GB" sz="2000" dirty="0"/>
              <a:t>temporarily part of a quite different value regime from the</a:t>
            </a:r>
            <a:r>
              <a:rPr lang="cs-CZ" sz="2000" dirty="0"/>
              <a:t> </a:t>
            </a:r>
            <a:r>
              <a:rPr lang="en-GB" sz="2000" dirty="0"/>
              <a:t>one at home, but it is undertaken in order to maintain the</a:t>
            </a:r>
            <a:r>
              <a:rPr lang="cs-CZ" sz="2000" dirty="0"/>
              <a:t> </a:t>
            </a:r>
            <a:r>
              <a:rPr lang="en-GB" sz="2000" dirty="0"/>
              <a:t>one at home or to improve or change it</a:t>
            </a:r>
            <a:r>
              <a:rPr lang="cs-CZ" sz="2000" dirty="0"/>
              <a:t>.</a:t>
            </a:r>
          </a:p>
          <a:p>
            <a:endParaRPr lang="cs-CZ" sz="2000" dirty="0"/>
          </a:p>
          <a:p>
            <a:r>
              <a:rPr lang="en-GB" sz="2000" dirty="0"/>
              <a:t>Ideas about hope, freedom, and</a:t>
            </a:r>
            <a:r>
              <a:rPr lang="cs-CZ" sz="2000" dirty="0"/>
              <a:t> </a:t>
            </a:r>
            <a:r>
              <a:rPr lang="en-GB" sz="2000" dirty="0"/>
              <a:t>the future are not absent from most lives, even those that are</a:t>
            </a:r>
            <a:r>
              <a:rPr lang="cs-CZ" sz="2000" dirty="0"/>
              <a:t> </a:t>
            </a:r>
            <a:r>
              <a:rPr lang="en-GB" sz="2000" dirty="0"/>
              <a:t>highly disrupted, but rather can be seen to be deeply rooted</a:t>
            </a:r>
            <a:r>
              <a:rPr lang="cs-CZ" sz="2000" dirty="0"/>
              <a:t> </a:t>
            </a:r>
            <a:r>
              <a:rPr lang="en-GB" sz="2000" dirty="0"/>
              <a:t>in household, kin, and individual strategies such as those that</a:t>
            </a:r>
            <a:r>
              <a:rPr lang="cs-CZ" sz="2000" dirty="0"/>
              <a:t> </a:t>
            </a:r>
            <a:r>
              <a:rPr lang="en-GB" sz="2000" dirty="0"/>
              <a:t>develop around migration as people move between </a:t>
            </a:r>
            <a:r>
              <a:rPr lang="en-GB" sz="2000" dirty="0" err="1"/>
              <a:t>differen</a:t>
            </a:r>
            <a:r>
              <a:rPr lang="cs-CZ" sz="2000" dirty="0"/>
              <a:t>t </a:t>
            </a:r>
            <a:r>
              <a:rPr lang="en-GB" sz="2000" dirty="0"/>
              <a:t>economic regimes and registers and different temporalities.</a:t>
            </a:r>
          </a:p>
        </p:txBody>
      </p:sp>
    </p:spTree>
    <p:extLst>
      <p:ext uri="{BB962C8B-B14F-4D97-AF65-F5344CB8AC3E}">
        <p14:creationId xmlns:p14="http://schemas.microsoft.com/office/powerpoint/2010/main" val="257244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4021A-3E9B-4249-B82D-9CCBBD15EC8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79CA572-605B-4238-B688-1E79BF7A1BBD}"/>
              </a:ext>
            </a:extLst>
          </p:cNvPr>
          <p:cNvSpPr>
            <a:spLocks noGrp="1"/>
          </p:cNvSpPr>
          <p:nvPr>
            <p:ph idx="1"/>
          </p:nvPr>
        </p:nvSpPr>
        <p:spPr/>
        <p:txBody>
          <a:bodyPr>
            <a:normAutofit lnSpcReduction="10000"/>
          </a:bodyPr>
          <a:lstStyle/>
          <a:p>
            <a:pPr algn="ctr"/>
            <a:endParaRPr lang="cs-CZ" sz="4400" dirty="0"/>
          </a:p>
          <a:p>
            <a:pPr algn="ctr"/>
            <a:endParaRPr lang="cs-CZ" sz="4400" dirty="0"/>
          </a:p>
          <a:p>
            <a:pPr algn="ctr"/>
            <a:r>
              <a:rPr lang="cs-CZ" sz="4400" dirty="0" err="1"/>
              <a:t>Polish</a:t>
            </a:r>
            <a:r>
              <a:rPr lang="cs-CZ" sz="4400" dirty="0"/>
              <a:t> minority in </a:t>
            </a:r>
            <a:r>
              <a:rPr lang="cs-CZ" sz="4400" dirty="0" err="1"/>
              <a:t>the</a:t>
            </a:r>
            <a:r>
              <a:rPr lang="cs-CZ" sz="4400" dirty="0"/>
              <a:t> NY City and </a:t>
            </a:r>
            <a:r>
              <a:rPr lang="cs-CZ" sz="4400" dirty="0" err="1"/>
              <a:t>the</a:t>
            </a:r>
            <a:r>
              <a:rPr lang="cs-CZ" sz="4400" dirty="0"/>
              <a:t> UK</a:t>
            </a:r>
          </a:p>
        </p:txBody>
      </p:sp>
    </p:spTree>
    <p:extLst>
      <p:ext uri="{BB962C8B-B14F-4D97-AF65-F5344CB8AC3E}">
        <p14:creationId xmlns:p14="http://schemas.microsoft.com/office/powerpoint/2010/main" val="61791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err="1"/>
              <a:t>Luiza</a:t>
            </a:r>
            <a:r>
              <a:rPr lang="en-GB" dirty="0"/>
              <a:t> </a:t>
            </a:r>
            <a:r>
              <a:rPr lang="en-GB" dirty="0" err="1"/>
              <a:t>Newlin-Łukowicz</a:t>
            </a:r>
            <a:r>
              <a:rPr lang="cs-CZ" dirty="0"/>
              <a:t>:</a:t>
            </a:r>
            <a:r>
              <a:rPr lang="en-GB" dirty="0"/>
              <a:t> Sociological research in America typically lumps Poles together with</a:t>
            </a:r>
            <a:r>
              <a:rPr lang="cs-CZ" dirty="0"/>
              <a:t> </a:t>
            </a:r>
            <a:r>
              <a:rPr lang="en-GB" dirty="0"/>
              <a:t>Americans of Irish, Italian, and German descent. However, unlike these three groups, large</a:t>
            </a:r>
            <a:r>
              <a:rPr lang="cs-CZ" dirty="0"/>
              <a:t> </a:t>
            </a:r>
            <a:r>
              <a:rPr lang="en-GB" dirty="0"/>
              <a:t>numbers of Polish Americans still reside in ethnic enclaves in New York City and pride themselves</a:t>
            </a:r>
            <a:r>
              <a:rPr lang="cs-CZ" dirty="0"/>
              <a:t> </a:t>
            </a:r>
            <a:r>
              <a:rPr lang="en-GB" dirty="0"/>
              <a:t>on being Polish. A strong Polish identity has an effect on their speech: the adoption of</a:t>
            </a:r>
            <a:r>
              <a:rPr lang="cs-CZ" dirty="0"/>
              <a:t> </a:t>
            </a:r>
            <a:r>
              <a:rPr lang="en-GB" dirty="0"/>
              <a:t>select regional features is determined by speakers’ ethnic orientation.</a:t>
            </a:r>
          </a:p>
        </p:txBody>
      </p:sp>
    </p:spTree>
    <p:extLst>
      <p:ext uri="{BB962C8B-B14F-4D97-AF65-F5344CB8AC3E}">
        <p14:creationId xmlns:p14="http://schemas.microsoft.com/office/powerpoint/2010/main" val="354364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lnSpcReduction="10000"/>
          </a:bodyPr>
          <a:lstStyle/>
          <a:p>
            <a:pPr marL="0" indent="0">
              <a:buNone/>
            </a:pPr>
            <a:r>
              <a:rPr lang="en-GB" dirty="0"/>
              <a:t>Visibility and </a:t>
            </a:r>
            <a:r>
              <a:rPr lang="en-GB" dirty="0" err="1"/>
              <a:t>unvisibility</a:t>
            </a:r>
            <a:r>
              <a:rPr lang="en-GB" dirty="0"/>
              <a:t> of minorities</a:t>
            </a:r>
          </a:p>
          <a:p>
            <a:pPr marL="0" indent="0">
              <a:buNone/>
            </a:pPr>
            <a:r>
              <a:rPr lang="en-GB" dirty="0"/>
              <a:t>Polish visible minority before the WW I., disappearance of Polish minority in the mid of 20th Century and its reappearance in the 1970s</a:t>
            </a:r>
          </a:p>
          <a:p>
            <a:endParaRPr lang="en-GB" dirty="0"/>
          </a:p>
          <a:p>
            <a:r>
              <a:rPr lang="en-GB" dirty="0"/>
              <a:t>Czechs and their invisibility in Germany and on the other hand quite visible Czech minority in the USA and Canada</a:t>
            </a:r>
          </a:p>
          <a:p>
            <a:endParaRPr lang="en-GB" dirty="0"/>
          </a:p>
          <a:p>
            <a:r>
              <a:rPr lang="en-GB" dirty="0"/>
              <a:t>Strong coherence of Polish minority as catholic believers.</a:t>
            </a:r>
          </a:p>
          <a:p>
            <a:endParaRPr lang="en-GB" dirty="0"/>
          </a:p>
          <a:p>
            <a:endParaRPr lang="cs-CZ" dirty="0"/>
          </a:p>
          <a:p>
            <a:endParaRPr lang="en-GB" dirty="0"/>
          </a:p>
        </p:txBody>
      </p:sp>
    </p:spTree>
    <p:extLst>
      <p:ext uri="{BB962C8B-B14F-4D97-AF65-F5344CB8AC3E}">
        <p14:creationId xmlns:p14="http://schemas.microsoft.com/office/powerpoint/2010/main" val="245004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Poles</a:t>
            </a:r>
            <a:r>
              <a:rPr lang="cs-CZ" dirty="0"/>
              <a:t> </a:t>
            </a:r>
            <a:r>
              <a:rPr lang="cs-CZ" dirty="0" err="1"/>
              <a:t>abroad</a:t>
            </a:r>
            <a:r>
              <a:rPr lang="cs-CZ" dirty="0"/>
              <a:t> – </a:t>
            </a:r>
            <a:r>
              <a:rPr lang="cs-CZ" dirty="0" err="1"/>
              <a:t>Poles</a:t>
            </a:r>
            <a:r>
              <a:rPr lang="cs-CZ" dirty="0"/>
              <a:t> in </a:t>
            </a:r>
            <a:r>
              <a:rPr lang="cs-CZ" dirty="0" err="1"/>
              <a:t>the</a:t>
            </a:r>
            <a:r>
              <a:rPr lang="cs-CZ" dirty="0"/>
              <a:t> New York City</a:t>
            </a:r>
            <a:endParaRPr lang="en-GB" dirty="0"/>
          </a:p>
        </p:txBody>
      </p:sp>
      <p:sp>
        <p:nvSpPr>
          <p:cNvPr id="3" name="Zástupný symbol pro obsah 2"/>
          <p:cNvSpPr>
            <a:spLocks noGrp="1"/>
          </p:cNvSpPr>
          <p:nvPr>
            <p:ph idx="1"/>
          </p:nvPr>
        </p:nvSpPr>
        <p:spPr/>
        <p:txBody>
          <a:bodyPr>
            <a:normAutofit fontScale="85000" lnSpcReduction="10000"/>
          </a:bodyPr>
          <a:lstStyle/>
          <a:p>
            <a:r>
              <a:rPr lang="en-GB" dirty="0"/>
              <a:t>Big waves to the USA end of 19th Century up to WW I., 1930s, 1970s, 1980s. The so-called Solidarity emigration that left Poland when the country was under the communist </a:t>
            </a:r>
            <a:r>
              <a:rPr lang="en-GB" dirty="0" err="1"/>
              <a:t>régime</a:t>
            </a:r>
            <a:r>
              <a:rPr lang="en-GB" dirty="0"/>
              <a:t> (up to 70,000 people).</a:t>
            </a:r>
          </a:p>
          <a:p>
            <a:r>
              <a:rPr lang="en-GB" dirty="0"/>
              <a:t>The Solidarity emigration strengthened the Polish diaspora in New York City, which had been laying its roots for about a century. Because of their low status, the pre-1970s Polish community  strived not to be very visible. The Solidarity emigration coincided with a </a:t>
            </a:r>
            <a:r>
              <a:rPr lang="en-GB" dirty="0" err="1"/>
              <a:t>pan-American</a:t>
            </a:r>
            <a:r>
              <a:rPr lang="en-GB" dirty="0"/>
              <a:t> ethnic revival when the discourse surrounding minorities started to shift.</a:t>
            </a:r>
          </a:p>
          <a:p>
            <a:r>
              <a:rPr lang="en-GB" dirty="0"/>
              <a:t> This new wave of immigration spurred the development of Polish </a:t>
            </a:r>
            <a:r>
              <a:rPr lang="en-GB" dirty="0" err="1"/>
              <a:t>neighbo</a:t>
            </a:r>
            <a:r>
              <a:rPr lang="cs-CZ" dirty="0"/>
              <a:t>u</a:t>
            </a:r>
            <a:r>
              <a:rPr lang="en-GB" dirty="0" err="1"/>
              <a:t>rhoods</a:t>
            </a:r>
            <a:r>
              <a:rPr lang="en-GB" dirty="0"/>
              <a:t>, revitalized existing Polish cultural institutions, and established new ones. The Solidarity immigrants quickly became settled, legalized their status, and focused on building a life for themselves. It was at this time that an imagined Polish diasporic community started to emerge, commonly referred to as </a:t>
            </a:r>
            <a:r>
              <a:rPr lang="en-GB" dirty="0" err="1"/>
              <a:t>Polonia</a:t>
            </a:r>
            <a:r>
              <a:rPr lang="en-GB" dirty="0"/>
              <a:t>.</a:t>
            </a:r>
          </a:p>
          <a:p>
            <a:endParaRPr lang="en-GB" dirty="0"/>
          </a:p>
        </p:txBody>
      </p:sp>
    </p:spTree>
    <p:extLst>
      <p:ext uri="{BB962C8B-B14F-4D97-AF65-F5344CB8AC3E}">
        <p14:creationId xmlns:p14="http://schemas.microsoft.com/office/powerpoint/2010/main" val="271033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77500" lnSpcReduction="20000"/>
          </a:bodyPr>
          <a:lstStyle/>
          <a:p>
            <a:r>
              <a:rPr lang="en-GB" dirty="0" err="1"/>
              <a:t>Luiza</a:t>
            </a:r>
            <a:r>
              <a:rPr lang="en-GB" dirty="0"/>
              <a:t> </a:t>
            </a:r>
            <a:r>
              <a:rPr lang="en-GB" dirty="0" err="1"/>
              <a:t>Newlin-Łukowicz</a:t>
            </a:r>
            <a:r>
              <a:rPr lang="cs-CZ" dirty="0"/>
              <a:t> -- </a:t>
            </a:r>
            <a:r>
              <a:rPr lang="en-GB" dirty="0"/>
              <a:t>New York University</a:t>
            </a:r>
            <a:r>
              <a:rPr lang="cs-CZ" dirty="0"/>
              <a:t>: „...</a:t>
            </a:r>
            <a:r>
              <a:rPr lang="en-GB" dirty="0"/>
              <a:t>the two settings exhibit certain commonalities: immigrants in both Poles have preserved strong ties to Poland, have attempted to reproduce the Polish lifestyle abroad, and have faced negative stereotyping from the natives.“</a:t>
            </a:r>
          </a:p>
          <a:p>
            <a:r>
              <a:rPr lang="en-GB" dirty="0"/>
              <a:t>New York</a:t>
            </a:r>
          </a:p>
          <a:p>
            <a:r>
              <a:rPr lang="en-GB" dirty="0"/>
              <a:t>Three groups: </a:t>
            </a:r>
          </a:p>
          <a:p>
            <a:pPr marL="514350" indent="-514350">
              <a:buAutoNum type="arabicPeriod"/>
            </a:pPr>
            <a:r>
              <a:rPr lang="en-GB" dirty="0"/>
              <a:t>mostly second generation: Polish New Yorkers who did not establish ties with Poles in Poland, nor with those in New York City</a:t>
            </a:r>
          </a:p>
          <a:p>
            <a:pPr marL="514350" indent="-514350">
              <a:buAutoNum type="arabicPeriod" startAt="2"/>
            </a:pPr>
            <a:r>
              <a:rPr lang="en-GB" dirty="0"/>
              <a:t>first and second generation: Polish New Yorkers who were involved in the life of Polish NY community and additionally maintained strong ties to Poland</a:t>
            </a:r>
          </a:p>
          <a:p>
            <a:pPr marL="514350" indent="-514350">
              <a:buAutoNum type="arabicPeriod" startAt="2"/>
            </a:pPr>
            <a:r>
              <a:rPr lang="en-GB" dirty="0"/>
              <a:t>mostly first generation: Poles who remained connected to Poland but did not foster a relationship with New York City Poles</a:t>
            </a:r>
          </a:p>
          <a:p>
            <a:endParaRPr lang="cs-CZ" dirty="0"/>
          </a:p>
          <a:p>
            <a:endParaRPr lang="cs-CZ" dirty="0"/>
          </a:p>
          <a:p>
            <a:pPr marL="0" indent="0">
              <a:buNone/>
            </a:pPr>
            <a:endParaRPr lang="en-GB" dirty="0"/>
          </a:p>
        </p:txBody>
      </p:sp>
    </p:spTree>
    <p:extLst>
      <p:ext uri="{BB962C8B-B14F-4D97-AF65-F5344CB8AC3E}">
        <p14:creationId xmlns:p14="http://schemas.microsoft.com/office/powerpoint/2010/main" val="185970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stretch>
            <a:fillRect/>
          </a:stretch>
        </p:blipFill>
        <p:spPr>
          <a:xfrm>
            <a:off x="2388918" y="2332976"/>
            <a:ext cx="7728488" cy="2815936"/>
          </a:xfrm>
          <a:prstGeom prst="rect">
            <a:avLst/>
          </a:prstGeom>
        </p:spPr>
      </p:pic>
    </p:spTree>
    <p:extLst>
      <p:ext uri="{BB962C8B-B14F-4D97-AF65-F5344CB8AC3E}">
        <p14:creationId xmlns:p14="http://schemas.microsoft.com/office/powerpoint/2010/main" val="279674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8506" y="800392"/>
            <a:ext cx="10264697" cy="1212102"/>
          </a:xfrm>
        </p:spPr>
        <p:txBody>
          <a:bodyPr>
            <a:normAutofit fontScale="90000"/>
          </a:bodyPr>
          <a:lstStyle/>
          <a:p>
            <a:r>
              <a:rPr lang="cs-CZ" sz="3100" dirty="0">
                <a:solidFill>
                  <a:srgbClr val="FFFFFF"/>
                </a:solidFill>
              </a:rPr>
              <a:t>F</a:t>
            </a:r>
            <a:r>
              <a:rPr lang="cs-CZ" sz="3100" dirty="0">
                <a:solidFill>
                  <a:schemeClr val="tx1"/>
                </a:solidFill>
              </a:rPr>
              <a:t>rances Pine“ 2O14 </a:t>
            </a:r>
            <a:r>
              <a:rPr lang="en-GB" sz="3100" b="1" dirty="0">
                <a:solidFill>
                  <a:schemeClr val="tx1"/>
                </a:solidFill>
              </a:rPr>
              <a:t>Migration as Hope</a:t>
            </a:r>
            <a:r>
              <a:rPr lang="cs-CZ" sz="3100" b="1" dirty="0">
                <a:solidFill>
                  <a:schemeClr val="tx1"/>
                </a:solidFill>
              </a:rPr>
              <a:t> </a:t>
            </a:r>
            <a:r>
              <a:rPr lang="en-GB" sz="3100" b="1" dirty="0">
                <a:solidFill>
                  <a:schemeClr val="tx1"/>
                </a:solidFill>
              </a:rPr>
              <a:t>Space, Time, and Imagining the Future</a:t>
            </a:r>
            <a:r>
              <a:rPr lang="cs-CZ" sz="3100" b="1" dirty="0">
                <a:solidFill>
                  <a:schemeClr val="tx1"/>
                </a:solidFill>
              </a:rPr>
              <a:t>. </a:t>
            </a:r>
            <a:r>
              <a:rPr lang="cs-CZ" sz="3100" b="1" dirty="0" err="1">
                <a:solidFill>
                  <a:schemeClr val="tx1"/>
                </a:solidFill>
              </a:rPr>
              <a:t>Curent</a:t>
            </a:r>
            <a:r>
              <a:rPr lang="cs-CZ" sz="3100" b="1" dirty="0">
                <a:solidFill>
                  <a:schemeClr val="tx1"/>
                </a:solidFill>
              </a:rPr>
              <a:t> </a:t>
            </a:r>
            <a:r>
              <a:rPr lang="cs-CZ" sz="3100" b="1" dirty="0" err="1">
                <a:solidFill>
                  <a:schemeClr val="tx1"/>
                </a:solidFill>
              </a:rPr>
              <a:t>Anthropology</a:t>
            </a:r>
            <a:r>
              <a:rPr lang="cs-CZ" sz="3100" b="1" dirty="0">
                <a:solidFill>
                  <a:schemeClr val="tx1"/>
                </a:solidFill>
              </a:rPr>
              <a:t>, 55,  9: 95 – 104.</a:t>
            </a:r>
            <a:endParaRPr lang="en-GB" sz="3100" dirty="0">
              <a:solidFill>
                <a:schemeClr val="tx1"/>
              </a:solidFill>
            </a:endParaRPr>
          </a:p>
        </p:txBody>
      </p:sp>
      <p:sp>
        <p:nvSpPr>
          <p:cNvPr id="3" name="Zástupný symbol pro obsah 2"/>
          <p:cNvSpPr>
            <a:spLocks noGrp="1"/>
          </p:cNvSpPr>
          <p:nvPr>
            <p:ph idx="1"/>
          </p:nvPr>
        </p:nvSpPr>
        <p:spPr>
          <a:xfrm>
            <a:off x="1367624" y="2490436"/>
            <a:ext cx="9708995" cy="3567173"/>
          </a:xfrm>
        </p:spPr>
        <p:txBody>
          <a:bodyPr anchor="ctr">
            <a:normAutofit/>
          </a:bodyPr>
          <a:lstStyle/>
          <a:p>
            <a:r>
              <a:rPr lang="en-GB" sz="2400"/>
              <a:t>Hope is a complex, many-layered notion resting on the capacity</a:t>
            </a:r>
            <a:r>
              <a:rPr lang="cs-CZ" sz="2400"/>
              <a:t> </a:t>
            </a:r>
            <a:r>
              <a:rPr lang="en-GB" sz="2400"/>
              <a:t>for imagination, on a sense of time and of temporal</a:t>
            </a:r>
            <a:r>
              <a:rPr lang="cs-CZ" sz="2400"/>
              <a:t> </a:t>
            </a:r>
            <a:r>
              <a:rPr lang="en-GB" sz="2400"/>
              <a:t>progress, on a desire to believe in a better future or in the</a:t>
            </a:r>
            <a:r>
              <a:rPr lang="cs-CZ" sz="2400"/>
              <a:t> </a:t>
            </a:r>
            <a:r>
              <a:rPr lang="en-GB" sz="2400"/>
              <a:t>possibility that something can change, and to some extent on</a:t>
            </a:r>
            <a:r>
              <a:rPr lang="cs-CZ" sz="2400"/>
              <a:t> </a:t>
            </a:r>
            <a:r>
              <a:rPr lang="en-GB" sz="2400"/>
              <a:t>uncertainty. Hope is also always mirrored or shadowed by its</a:t>
            </a:r>
            <a:r>
              <a:rPr lang="cs-CZ" sz="2400"/>
              <a:t> </a:t>
            </a:r>
            <a:r>
              <a:rPr lang="en-GB" sz="2400"/>
              <a:t>opposite, despair. We hope for a particular future, but we do</a:t>
            </a:r>
            <a:r>
              <a:rPr lang="cs-CZ" sz="2400"/>
              <a:t> </a:t>
            </a:r>
            <a:r>
              <a:rPr lang="en-GB" sz="2400"/>
              <a:t>not know with certainty that it will take place or take place</a:t>
            </a:r>
            <a:r>
              <a:rPr lang="cs-CZ" sz="2400"/>
              <a:t> </a:t>
            </a:r>
            <a:r>
              <a:rPr lang="en-GB" sz="2400"/>
              <a:t>in the way we desire. We fear that the outcome of this uncertainty</a:t>
            </a:r>
            <a:r>
              <a:rPr lang="cs-CZ" sz="2400"/>
              <a:t> </a:t>
            </a:r>
            <a:r>
              <a:rPr lang="en-GB" sz="2400"/>
              <a:t>may be despair or what will happen if hope diminishes</a:t>
            </a:r>
            <a:r>
              <a:rPr lang="cs-CZ" sz="2400"/>
              <a:t> </a:t>
            </a:r>
            <a:r>
              <a:rPr lang="en-GB" sz="2400"/>
              <a:t>and fades away.</a:t>
            </a:r>
          </a:p>
        </p:txBody>
      </p:sp>
    </p:spTree>
    <p:extLst>
      <p:ext uri="{BB962C8B-B14F-4D97-AF65-F5344CB8AC3E}">
        <p14:creationId xmlns:p14="http://schemas.microsoft.com/office/powerpoint/2010/main" val="70808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427" y="2016125"/>
            <a:ext cx="6133471" cy="3449638"/>
          </a:xfrm>
        </p:spPr>
      </p:pic>
    </p:spTree>
    <p:extLst>
      <p:ext uri="{BB962C8B-B14F-4D97-AF65-F5344CB8AC3E}">
        <p14:creationId xmlns:p14="http://schemas.microsoft.com/office/powerpoint/2010/main" val="1913292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3404" y="2016125"/>
            <a:ext cx="4599517" cy="3449638"/>
          </a:xfrm>
        </p:spPr>
      </p:pic>
    </p:spTree>
    <p:extLst>
      <p:ext uri="{BB962C8B-B14F-4D97-AF65-F5344CB8AC3E}">
        <p14:creationId xmlns:p14="http://schemas.microsoft.com/office/powerpoint/2010/main" val="75301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5662" y="2153444"/>
            <a:ext cx="5715000" cy="3175000"/>
          </a:xfrm>
        </p:spPr>
      </p:pic>
    </p:spTree>
    <p:extLst>
      <p:ext uri="{BB962C8B-B14F-4D97-AF65-F5344CB8AC3E}">
        <p14:creationId xmlns:p14="http://schemas.microsoft.com/office/powerpoint/2010/main" val="754444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8090" y="2016125"/>
            <a:ext cx="5170144" cy="3449638"/>
          </a:xfrm>
        </p:spPr>
      </p:pic>
    </p:spTree>
    <p:extLst>
      <p:ext uri="{BB962C8B-B14F-4D97-AF65-F5344CB8AC3E}">
        <p14:creationId xmlns:p14="http://schemas.microsoft.com/office/powerpoint/2010/main" val="212193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70000" lnSpcReduction="20000"/>
          </a:bodyPr>
          <a:lstStyle/>
          <a:p>
            <a:r>
              <a:rPr lang="en-GB" dirty="0"/>
              <a:t>Typical </a:t>
            </a:r>
            <a:r>
              <a:rPr lang="en-GB" dirty="0" err="1"/>
              <a:t>fea</a:t>
            </a:r>
            <a:r>
              <a:rPr lang="cs-CZ" dirty="0"/>
              <a:t>t</a:t>
            </a:r>
            <a:r>
              <a:rPr lang="en-GB" dirty="0" err="1"/>
              <a:t>utes</a:t>
            </a:r>
            <a:r>
              <a:rPr lang="en-GB" dirty="0"/>
              <a:t>: </a:t>
            </a:r>
            <a:r>
              <a:rPr lang="en-GB" dirty="0" err="1"/>
              <a:t>th</a:t>
            </a:r>
            <a:r>
              <a:rPr lang="en-GB" dirty="0"/>
              <a:t>-stopping /tin/ - thin; /den/ - then</a:t>
            </a:r>
          </a:p>
          <a:p>
            <a:r>
              <a:rPr lang="en-GB" dirty="0"/>
              <a:t>In NYCE, </a:t>
            </a:r>
            <a:r>
              <a:rPr lang="en-GB" dirty="0" err="1"/>
              <a:t>th</a:t>
            </a:r>
            <a:r>
              <a:rPr lang="en-GB" dirty="0"/>
              <a:t>-stopping has been along-standing and stigmatized feature of the dialect, and it is associated with social meanings at the intersection of ethnicity, gender, and class. William </a:t>
            </a:r>
            <a:r>
              <a:rPr lang="en-GB" dirty="0" err="1"/>
              <a:t>Labov</a:t>
            </a:r>
            <a:r>
              <a:rPr lang="en-GB" dirty="0"/>
              <a:t> </a:t>
            </a:r>
            <a:r>
              <a:rPr lang="en-GB" i="1" dirty="0"/>
              <a:t>The Social Stratification of English in New York City</a:t>
            </a:r>
            <a:r>
              <a:rPr lang="en-GB" dirty="0"/>
              <a:t> (1966) reported </a:t>
            </a:r>
            <a:r>
              <a:rPr lang="en-GB" dirty="0" err="1"/>
              <a:t>th</a:t>
            </a:r>
            <a:r>
              <a:rPr lang="en-GB" dirty="0"/>
              <a:t>-stopping to be more common with the lower classes, men, and Italians. In contemporary New York City, </a:t>
            </a:r>
            <a:r>
              <a:rPr lang="en-GB" dirty="0" err="1"/>
              <a:t>th</a:t>
            </a:r>
            <a:r>
              <a:rPr lang="en-GB" dirty="0"/>
              <a:t>-stopping was observed to be more robust for Polish New Yorkers.</a:t>
            </a:r>
            <a:endParaRPr lang="cs-CZ" dirty="0"/>
          </a:p>
          <a:p>
            <a:r>
              <a:rPr lang="en-GB" dirty="0" err="1"/>
              <a:t>Luiza</a:t>
            </a:r>
            <a:r>
              <a:rPr lang="en-GB" dirty="0"/>
              <a:t> </a:t>
            </a:r>
            <a:r>
              <a:rPr lang="en-GB" dirty="0" err="1"/>
              <a:t>Newlin-Łukowicz</a:t>
            </a:r>
            <a:r>
              <a:rPr lang="en-GB" dirty="0"/>
              <a:t> stated three variables:</a:t>
            </a:r>
          </a:p>
          <a:p>
            <a:r>
              <a:rPr lang="en-GB" dirty="0" err="1"/>
              <a:t>Th</a:t>
            </a:r>
            <a:r>
              <a:rPr lang="en-GB" dirty="0"/>
              <a:t>-stopping first variable</a:t>
            </a:r>
          </a:p>
          <a:p>
            <a:r>
              <a:rPr lang="en-GB" dirty="0"/>
              <a:t>The second variable low back /ɔ/</a:t>
            </a:r>
          </a:p>
          <a:p>
            <a:r>
              <a:rPr lang="en-GB" dirty="0"/>
              <a:t>The last feature: the nasal split for /æ/</a:t>
            </a:r>
          </a:p>
          <a:p>
            <a:r>
              <a:rPr lang="en-GB" dirty="0"/>
              <a:t>All three variables can be considered regional features of NYCE. However, their adoption by Polish New Yorkers differs according to generation and ethnic orientation.</a:t>
            </a:r>
          </a:p>
        </p:txBody>
      </p:sp>
    </p:spTree>
    <p:extLst>
      <p:ext uri="{BB962C8B-B14F-4D97-AF65-F5344CB8AC3E}">
        <p14:creationId xmlns:p14="http://schemas.microsoft.com/office/powerpoint/2010/main" val="192619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a:bodyPr>
          <a:lstStyle/>
          <a:p>
            <a:r>
              <a:rPr lang="en-GB" dirty="0"/>
              <a:t>What is important, that it is not only a marker of ethnicity but a social status too. </a:t>
            </a:r>
          </a:p>
          <a:p>
            <a:endParaRPr lang="en-GB" dirty="0"/>
          </a:p>
          <a:p>
            <a:r>
              <a:rPr lang="en-GB" dirty="0"/>
              <a:t>What language they adopt also witness what class they enter.</a:t>
            </a:r>
          </a:p>
          <a:p>
            <a:endParaRPr lang="en-GB" dirty="0"/>
          </a:p>
          <a:p>
            <a:r>
              <a:rPr lang="en-GB" dirty="0"/>
              <a:t>Intersectionality here means that adoption of language does not only witness about mastering it but about ranking the person into a specific social strata and also into a group of people with specific relation to the place of origin.</a:t>
            </a:r>
          </a:p>
        </p:txBody>
      </p:sp>
    </p:spTree>
    <p:extLst>
      <p:ext uri="{BB962C8B-B14F-4D97-AF65-F5344CB8AC3E}">
        <p14:creationId xmlns:p14="http://schemas.microsoft.com/office/powerpoint/2010/main" val="420191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pPr marL="0" indent="0">
              <a:buNone/>
            </a:pPr>
            <a:r>
              <a:rPr lang="en-GB" dirty="0"/>
              <a:t>United Kingdom</a:t>
            </a:r>
          </a:p>
          <a:p>
            <a:pPr marL="0" indent="0">
              <a:buNone/>
            </a:pPr>
            <a:r>
              <a:rPr lang="en-GB" dirty="0"/>
              <a:t>600,000 Polish </a:t>
            </a:r>
            <a:r>
              <a:rPr lang="en-GB" dirty="0" err="1"/>
              <a:t>legals</a:t>
            </a:r>
            <a:r>
              <a:rPr lang="en-GB" dirty="0"/>
              <a:t> (2015)</a:t>
            </a:r>
          </a:p>
          <a:p>
            <a:pPr marL="0" indent="0">
              <a:buNone/>
            </a:pPr>
            <a:r>
              <a:rPr lang="en-GB" dirty="0"/>
              <a:t>Storks (20 %)</a:t>
            </a:r>
          </a:p>
          <a:p>
            <a:pPr marL="0" indent="0">
              <a:buNone/>
            </a:pPr>
            <a:r>
              <a:rPr lang="en-GB" dirty="0"/>
              <a:t>Hamsters (16 %)</a:t>
            </a:r>
          </a:p>
          <a:p>
            <a:pPr marL="0" indent="0">
              <a:buNone/>
            </a:pPr>
            <a:r>
              <a:rPr lang="en-GB" dirty="0"/>
              <a:t>Searchers (42 %)</a:t>
            </a:r>
          </a:p>
          <a:p>
            <a:r>
              <a:rPr lang="en-GB" dirty="0"/>
              <a:t>These migratory profiles reveal the maintenance of strong ties to Poland and the continued exchange of economic, social, and cultural capital.</a:t>
            </a:r>
          </a:p>
        </p:txBody>
      </p:sp>
    </p:spTree>
    <p:extLst>
      <p:ext uri="{BB962C8B-B14F-4D97-AF65-F5344CB8AC3E}">
        <p14:creationId xmlns:p14="http://schemas.microsoft.com/office/powerpoint/2010/main" val="1437510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a:bodyPr>
          <a:lstStyle/>
          <a:p>
            <a:r>
              <a:rPr lang="en-GB" dirty="0"/>
              <a:t>Much of the research on Polish migrants in the United Kingdom has been devoted to the realization of the –</a:t>
            </a:r>
            <a:r>
              <a:rPr lang="en-GB" dirty="0" err="1"/>
              <a:t>ing</a:t>
            </a:r>
            <a:r>
              <a:rPr lang="en-GB" dirty="0"/>
              <a:t> suffix. The alternation between velar [</a:t>
            </a:r>
            <a:r>
              <a:rPr lang="en-GB" dirty="0" err="1"/>
              <a:t>ɪŋ</a:t>
            </a:r>
            <a:r>
              <a:rPr lang="en-GB" dirty="0"/>
              <a:t>] and alveolar [</a:t>
            </a:r>
            <a:r>
              <a:rPr lang="en-GB" dirty="0" err="1"/>
              <a:t>ɪn</a:t>
            </a:r>
            <a:r>
              <a:rPr lang="en-GB" dirty="0"/>
              <a:t>] is one of the best-known sociolinguistic variables in English. Another variable is t pronunciation.</a:t>
            </a:r>
          </a:p>
          <a:p>
            <a:endParaRPr lang="cs-CZ" dirty="0"/>
          </a:p>
          <a:p>
            <a:pPr marL="0" indent="0">
              <a:buNone/>
            </a:pPr>
            <a:r>
              <a:rPr lang="en-GB" dirty="0"/>
              <a:t>Strong ethnic identity has been correlated with an absence of regional speech features, whereas a weak ethnic identity is taken to imply cultural assimilation to the receiving culture and is expected to be reflected in the presence of regional variables.</a:t>
            </a:r>
          </a:p>
        </p:txBody>
      </p:sp>
    </p:spTree>
    <p:extLst>
      <p:ext uri="{BB962C8B-B14F-4D97-AF65-F5344CB8AC3E}">
        <p14:creationId xmlns:p14="http://schemas.microsoft.com/office/powerpoint/2010/main" val="3849599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85000" lnSpcReduction="20000"/>
          </a:bodyPr>
          <a:lstStyle/>
          <a:p>
            <a:r>
              <a:rPr lang="en-GB" dirty="0"/>
              <a:t>Angel Hoekstra</a:t>
            </a:r>
          </a:p>
          <a:p>
            <a:pPr>
              <a:buFontTx/>
              <a:buChar char="-"/>
            </a:pPr>
            <a:r>
              <a:rPr lang="en-GB" dirty="0"/>
              <a:t>Two surprises</a:t>
            </a:r>
            <a:r>
              <a:rPr lang="cs-CZ" dirty="0"/>
              <a:t>:</a:t>
            </a:r>
            <a:r>
              <a:rPr lang="en-GB" dirty="0"/>
              <a:t>  </a:t>
            </a:r>
            <a:endParaRPr lang="cs-CZ" dirty="0"/>
          </a:p>
          <a:p>
            <a:pPr marL="0" indent="0">
              <a:buNone/>
            </a:pPr>
            <a:r>
              <a:rPr lang="cs-CZ" dirty="0"/>
              <a:t>1. </a:t>
            </a:r>
            <a:r>
              <a:rPr lang="en-GB" dirty="0"/>
              <a:t>Identification with English is in America relatively weak – English is not the main identification element because it is generally spread</a:t>
            </a:r>
            <a:r>
              <a:rPr lang="cs-CZ" dirty="0"/>
              <a:t>.</a:t>
            </a:r>
            <a:endParaRPr lang="en-GB" dirty="0"/>
          </a:p>
          <a:p>
            <a:pPr marL="0" indent="0">
              <a:buNone/>
            </a:pPr>
            <a:r>
              <a:rPr lang="cs-CZ" dirty="0"/>
              <a:t>2. </a:t>
            </a:r>
            <a:r>
              <a:rPr lang="en-GB" dirty="0"/>
              <a:t>It is possible to characterize an American the same way as for instance a Czech – what he/she eats, drinks, likes, dislikes – he/she is individualist ... etc.</a:t>
            </a:r>
          </a:p>
          <a:p>
            <a:pPr>
              <a:buFontTx/>
              <a:buChar char="-"/>
            </a:pPr>
            <a:r>
              <a:rPr lang="en-GB" dirty="0"/>
              <a:t>I perceived in the US extreme diversity – and perceived it as diversity of Americans – Angel probably perceive it differently – either modal American and its varieties or American and other nations permanently living in America. </a:t>
            </a:r>
          </a:p>
          <a:p>
            <a:pPr>
              <a:buFontTx/>
              <a:buChar char="-"/>
            </a:pPr>
            <a:r>
              <a:rPr lang="en-GB" dirty="0"/>
              <a:t>Characteristic definitely does not fit to Latino Americans</a:t>
            </a:r>
          </a:p>
        </p:txBody>
      </p:sp>
    </p:spTree>
    <p:extLst>
      <p:ext uri="{BB962C8B-B14F-4D97-AF65-F5344CB8AC3E}">
        <p14:creationId xmlns:p14="http://schemas.microsoft.com/office/powerpoint/2010/main" val="3584265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85000" lnSpcReduction="20000"/>
          </a:bodyPr>
          <a:lstStyle/>
          <a:p>
            <a:r>
              <a:rPr lang="en-GB" dirty="0"/>
              <a:t>Similarly the Czechs were described without Moravians with their specific dialects, wine culture, collective spirit.</a:t>
            </a:r>
          </a:p>
          <a:p>
            <a:endParaRPr lang="en-GB" dirty="0"/>
          </a:p>
          <a:p>
            <a:r>
              <a:rPr lang="en-GB" dirty="0"/>
              <a:t>Process of making imagined communities – where the core is making with their specific traits and this core is surrounded by groups with their peculiarities.</a:t>
            </a:r>
          </a:p>
          <a:p>
            <a:endParaRPr lang="en-GB" dirty="0"/>
          </a:p>
          <a:p>
            <a:r>
              <a:rPr lang="en-GB" dirty="0"/>
              <a:t>Occasionally these „core“ values are probably accepted but sometimes might be rejected by people with peculiarities. </a:t>
            </a:r>
          </a:p>
          <a:p>
            <a:endParaRPr lang="en-GB" dirty="0"/>
          </a:p>
          <a:p>
            <a:r>
              <a:rPr lang="en-GB" dirty="0"/>
              <a:t>Probably a </a:t>
            </a:r>
            <a:r>
              <a:rPr lang="cs-CZ" dirty="0"/>
              <a:t>type</a:t>
            </a:r>
            <a:r>
              <a:rPr lang="en-GB" dirty="0"/>
              <a:t> of intersectionality. </a:t>
            </a:r>
          </a:p>
        </p:txBody>
      </p:sp>
    </p:spTree>
    <p:extLst>
      <p:ext uri="{BB962C8B-B14F-4D97-AF65-F5344CB8AC3E}">
        <p14:creationId xmlns:p14="http://schemas.microsoft.com/office/powerpoint/2010/main" val="407021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800" dirty="0"/>
              <a:t>Pine </a:t>
            </a:r>
            <a:r>
              <a:rPr lang="cs-CZ" sz="4800" dirty="0" err="1"/>
              <a:t>draws</a:t>
            </a:r>
            <a:r>
              <a:rPr lang="cs-CZ" sz="4800" dirty="0"/>
              <a:t> </a:t>
            </a:r>
            <a:r>
              <a:rPr lang="cs-CZ" sz="4800" dirty="0" err="1"/>
              <a:t>paritally</a:t>
            </a:r>
            <a:r>
              <a:rPr lang="cs-CZ" sz="4800" dirty="0"/>
              <a:t> </a:t>
            </a:r>
            <a:r>
              <a:rPr lang="cs-CZ" sz="4800" dirty="0" err="1"/>
              <a:t>from</a:t>
            </a:r>
            <a:r>
              <a:rPr lang="cs-CZ" sz="4800" dirty="0"/>
              <a:t> Ernst </a:t>
            </a:r>
            <a:r>
              <a:rPr lang="cs-CZ" sz="4800" dirty="0" err="1"/>
              <a:t>Bloch</a:t>
            </a:r>
            <a:r>
              <a:rPr lang="cs-CZ" sz="4800" dirty="0"/>
              <a:t>:</a:t>
            </a:r>
            <a:br>
              <a:rPr lang="cs-CZ" sz="4800" dirty="0"/>
            </a:br>
            <a:endParaRPr lang="en-GB" sz="4600" dirty="0">
              <a:solidFill>
                <a:srgbClr val="FFFFFF"/>
              </a:solidFill>
            </a:endParaRPr>
          </a:p>
        </p:txBody>
      </p:sp>
      <p:sp>
        <p:nvSpPr>
          <p:cNvPr id="3" name="Zástupný symbol pro obsah 2"/>
          <p:cNvSpPr>
            <a:spLocks noGrp="1"/>
          </p:cNvSpPr>
          <p:nvPr>
            <p:ph idx="1"/>
          </p:nvPr>
        </p:nvSpPr>
        <p:spPr>
          <a:xfrm>
            <a:off x="838200" y="2438400"/>
            <a:ext cx="10515600" cy="3738562"/>
          </a:xfrm>
        </p:spPr>
        <p:txBody>
          <a:bodyPr>
            <a:normAutofit/>
          </a:bodyPr>
          <a:lstStyle/>
          <a:p>
            <a:r>
              <a:rPr lang="en-GB" sz="2400" dirty="0"/>
              <a:t>Ernst </a:t>
            </a:r>
            <a:r>
              <a:rPr lang="en-GB" sz="2400" dirty="0" err="1"/>
              <a:t>Bloch</a:t>
            </a:r>
            <a:r>
              <a:rPr lang="en-GB" sz="2400" i="1" dirty="0" err="1"/>
              <a:t>The</a:t>
            </a:r>
            <a:r>
              <a:rPr lang="en-GB" sz="2400" i="1" dirty="0"/>
              <a:t> Principle of Hope</a:t>
            </a:r>
            <a:r>
              <a:rPr lang="cs-CZ" sz="2400" i="1" dirty="0"/>
              <a:t> </a:t>
            </a:r>
            <a:r>
              <a:rPr lang="en-GB" sz="2400" dirty="0"/>
              <a:t>(1986)</a:t>
            </a:r>
            <a:r>
              <a:rPr lang="cs-CZ" sz="2400" dirty="0"/>
              <a:t> </a:t>
            </a:r>
            <a:r>
              <a:rPr lang="cs-CZ" sz="2400" dirty="0" err="1"/>
              <a:t>firstly</a:t>
            </a:r>
            <a:r>
              <a:rPr lang="cs-CZ" sz="2400" dirty="0"/>
              <a:t> </a:t>
            </a:r>
            <a:r>
              <a:rPr lang="cs-CZ" sz="2400" dirty="0" err="1"/>
              <a:t>published</a:t>
            </a:r>
            <a:r>
              <a:rPr lang="cs-CZ" sz="2400" dirty="0"/>
              <a:t> in 1954, 1955 and 1959 he </a:t>
            </a:r>
            <a:r>
              <a:rPr lang="cs-CZ" sz="2400" dirty="0" err="1"/>
              <a:t>speaks</a:t>
            </a:r>
            <a:r>
              <a:rPr lang="cs-CZ" sz="2400" dirty="0"/>
              <a:t> </a:t>
            </a:r>
            <a:r>
              <a:rPr lang="cs-CZ" sz="2400" dirty="0" err="1"/>
              <a:t>about</a:t>
            </a:r>
            <a:r>
              <a:rPr lang="cs-CZ" sz="2400" dirty="0"/>
              <a:t> </a:t>
            </a:r>
            <a:r>
              <a:rPr lang="cs-CZ" sz="2400" dirty="0" err="1"/>
              <a:t>day</a:t>
            </a:r>
            <a:r>
              <a:rPr lang="cs-CZ" sz="2400" dirty="0"/>
              <a:t> </a:t>
            </a:r>
            <a:r>
              <a:rPr lang="cs-CZ" sz="2400" dirty="0" err="1"/>
              <a:t>dreams</a:t>
            </a:r>
            <a:r>
              <a:rPr lang="cs-CZ" sz="2400" dirty="0"/>
              <a:t>. </a:t>
            </a:r>
            <a:r>
              <a:rPr lang="cs-CZ" sz="2400" dirty="0" err="1"/>
              <a:t>Originally</a:t>
            </a:r>
            <a:r>
              <a:rPr lang="cs-CZ" sz="2400" dirty="0"/>
              <a:t> </a:t>
            </a:r>
            <a:r>
              <a:rPr lang="cs-CZ" sz="2400" dirty="0" err="1"/>
              <a:t>written</a:t>
            </a:r>
            <a:r>
              <a:rPr lang="cs-CZ" sz="2400" dirty="0"/>
              <a:t> in </a:t>
            </a:r>
            <a:r>
              <a:rPr lang="cs-CZ" sz="2400" dirty="0" err="1"/>
              <a:t>the</a:t>
            </a:r>
            <a:r>
              <a:rPr lang="cs-CZ" sz="2400" dirty="0"/>
              <a:t> US </a:t>
            </a:r>
            <a:r>
              <a:rPr lang="cs-CZ" sz="2400" dirty="0" err="1"/>
              <a:t>between</a:t>
            </a:r>
            <a:r>
              <a:rPr lang="cs-CZ" sz="2400" dirty="0"/>
              <a:t> 1938 and 1947.</a:t>
            </a:r>
          </a:p>
          <a:p>
            <a:endParaRPr lang="cs-CZ" sz="2400" dirty="0"/>
          </a:p>
          <a:p>
            <a:r>
              <a:rPr lang="cs-CZ" sz="2400" dirty="0" err="1"/>
              <a:t>Day</a:t>
            </a:r>
            <a:r>
              <a:rPr lang="cs-CZ" sz="2400" dirty="0"/>
              <a:t> </a:t>
            </a:r>
            <a:r>
              <a:rPr lang="cs-CZ" sz="2400" dirty="0" err="1"/>
              <a:t>Dreams</a:t>
            </a:r>
            <a:r>
              <a:rPr lang="cs-CZ" sz="2400" dirty="0"/>
              <a:t> are </a:t>
            </a:r>
            <a:r>
              <a:rPr lang="en-GB" sz="2400" dirty="0"/>
              <a:t>the things that are bringing into, but not yet achieved</a:t>
            </a:r>
            <a:r>
              <a:rPr lang="cs-CZ" sz="2400" dirty="0"/>
              <a:t>. </a:t>
            </a:r>
            <a:r>
              <a:rPr lang="en-GB" sz="2400" dirty="0"/>
              <a:t>Utopian dreams are present in art forms such as poetry, drama, music and painting, and in elementary form in children's dreams, fairy-tales, and popular legend.</a:t>
            </a:r>
            <a:endParaRPr lang="cs-CZ" sz="2400" dirty="0"/>
          </a:p>
          <a:p>
            <a:r>
              <a:rPr lang="cs-CZ" sz="2400" dirty="0" err="1"/>
              <a:t>The</a:t>
            </a:r>
            <a:r>
              <a:rPr lang="cs-CZ" sz="2400" dirty="0"/>
              <a:t> </a:t>
            </a:r>
            <a:r>
              <a:rPr lang="cs-CZ" sz="2400" dirty="0" err="1"/>
              <a:t>goal</a:t>
            </a:r>
            <a:r>
              <a:rPr lang="cs-CZ" sz="2400" dirty="0"/>
              <a:t> </a:t>
            </a:r>
            <a:r>
              <a:rPr lang="cs-CZ" sz="2400" dirty="0" err="1"/>
              <a:t>of</a:t>
            </a:r>
            <a:r>
              <a:rPr lang="cs-CZ" sz="2400" dirty="0"/>
              <a:t> his </a:t>
            </a:r>
            <a:r>
              <a:rPr lang="cs-CZ" sz="2400" dirty="0" err="1"/>
              <a:t>work</a:t>
            </a:r>
            <a:r>
              <a:rPr lang="cs-CZ" sz="2400" dirty="0"/>
              <a:t> </a:t>
            </a:r>
            <a:r>
              <a:rPr lang="cs-CZ" sz="2400" dirty="0" err="1"/>
              <a:t>was</a:t>
            </a:r>
            <a:r>
              <a:rPr lang="cs-CZ" sz="2400" dirty="0"/>
              <a:t> to </a:t>
            </a:r>
            <a:r>
              <a:rPr lang="cs-CZ" sz="2400" dirty="0" err="1"/>
              <a:t>help</a:t>
            </a:r>
            <a:r>
              <a:rPr lang="cs-CZ" sz="2400" dirty="0"/>
              <a:t> </a:t>
            </a:r>
            <a:r>
              <a:rPr lang="cs-CZ" sz="2400" dirty="0" err="1"/>
              <a:t>the</a:t>
            </a:r>
            <a:r>
              <a:rPr lang="cs-CZ" sz="2400" dirty="0"/>
              <a:t> </a:t>
            </a:r>
            <a:r>
              <a:rPr lang="cs-CZ" sz="2400" dirty="0" err="1"/>
              <a:t>answer</a:t>
            </a:r>
            <a:r>
              <a:rPr lang="cs-CZ" sz="2400" dirty="0"/>
              <a:t> </a:t>
            </a:r>
            <a:r>
              <a:rPr lang="cs-CZ" sz="2400" dirty="0" err="1"/>
              <a:t>question</a:t>
            </a:r>
            <a:r>
              <a:rPr lang="cs-CZ" sz="2400" dirty="0"/>
              <a:t> </a:t>
            </a:r>
            <a:r>
              <a:rPr lang="cs-CZ" sz="2400" dirty="0" err="1"/>
              <a:t>how</a:t>
            </a:r>
            <a:r>
              <a:rPr lang="cs-CZ" sz="2400" dirty="0"/>
              <a:t> to </a:t>
            </a:r>
            <a:r>
              <a:rPr lang="cs-CZ" sz="2400" dirty="0" err="1"/>
              <a:t>think</a:t>
            </a:r>
            <a:r>
              <a:rPr lang="cs-CZ" sz="2400" dirty="0"/>
              <a:t> </a:t>
            </a:r>
            <a:r>
              <a:rPr lang="cs-CZ" sz="2400" dirty="0" err="1"/>
              <a:t>about</a:t>
            </a:r>
            <a:r>
              <a:rPr lang="cs-CZ" sz="2400" dirty="0"/>
              <a:t> </a:t>
            </a:r>
            <a:r>
              <a:rPr lang="cs-CZ" sz="2400" dirty="0" err="1"/>
              <a:t>future</a:t>
            </a:r>
            <a:r>
              <a:rPr lang="cs-CZ" sz="2400" dirty="0"/>
              <a:t>.</a:t>
            </a:r>
            <a:endParaRPr lang="en-GB" sz="2400" dirty="0"/>
          </a:p>
        </p:txBody>
      </p:sp>
    </p:spTree>
    <p:extLst>
      <p:ext uri="{BB962C8B-B14F-4D97-AF65-F5344CB8AC3E}">
        <p14:creationId xmlns:p14="http://schemas.microsoft.com/office/powerpoint/2010/main" val="11672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To remind you:</a:t>
            </a:r>
          </a:p>
          <a:p>
            <a:r>
              <a:rPr lang="en-GB" dirty="0"/>
              <a:t>Intersectionality is analytical framework </a:t>
            </a:r>
            <a:r>
              <a:rPr lang="en-GB" dirty="0" err="1"/>
              <a:t>bulit</a:t>
            </a:r>
            <a:r>
              <a:rPr lang="en-GB" dirty="0"/>
              <a:t> on the notion that various forms of what it sees as social stratification or a socio discriminative factors, such as class, race, age, disability and gender, do not exist separately from each other but are complexly interwoven. As a clew of several ropes.</a:t>
            </a:r>
          </a:p>
          <a:p>
            <a:r>
              <a:rPr lang="en-GB" dirty="0"/>
              <a:t>Lineal identification: one characteristics that occasionally determine people, make category of people of different trajectories.</a:t>
            </a:r>
          </a:p>
          <a:p>
            <a:endParaRPr lang="en-GB" dirty="0"/>
          </a:p>
          <a:p>
            <a:pPr marL="0" indent="0">
              <a:buNone/>
            </a:pPr>
            <a:r>
              <a:rPr lang="cs-CZ" dirty="0"/>
              <a:t>Jean Paul Sartre: </a:t>
            </a:r>
            <a:r>
              <a:rPr lang="cs-CZ" dirty="0" err="1"/>
              <a:t>people</a:t>
            </a:r>
            <a:r>
              <a:rPr lang="cs-CZ" dirty="0"/>
              <a:t> in </a:t>
            </a:r>
            <a:r>
              <a:rPr lang="cs-CZ" dirty="0" err="1"/>
              <a:t>the</a:t>
            </a:r>
            <a:r>
              <a:rPr lang="cs-CZ" dirty="0"/>
              <a:t> </a:t>
            </a:r>
            <a:r>
              <a:rPr lang="cs-CZ" dirty="0" err="1"/>
              <a:t>busstop</a:t>
            </a:r>
            <a:endParaRPr lang="en-GB" dirty="0"/>
          </a:p>
          <a:p>
            <a:pPr marL="0" indent="0">
              <a:buNone/>
            </a:pPr>
            <a:endParaRPr lang="en-GB" dirty="0"/>
          </a:p>
        </p:txBody>
      </p:sp>
    </p:spTree>
    <p:extLst>
      <p:ext uri="{BB962C8B-B14F-4D97-AF65-F5344CB8AC3E}">
        <p14:creationId xmlns:p14="http://schemas.microsoft.com/office/powerpoint/2010/main" val="167991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85000" lnSpcReduction="10000"/>
          </a:bodyPr>
          <a:lstStyle/>
          <a:p>
            <a:r>
              <a:rPr lang="en-GB" dirty="0"/>
              <a:t>Similar case: minorities</a:t>
            </a:r>
          </a:p>
          <a:p>
            <a:pPr marL="0" indent="0">
              <a:buNone/>
            </a:pPr>
            <a:endParaRPr lang="en-GB" dirty="0"/>
          </a:p>
          <a:p>
            <a:r>
              <a:rPr lang="en-GB" dirty="0"/>
              <a:t>Example of Poles in the New York </a:t>
            </a:r>
          </a:p>
          <a:p>
            <a:pPr marL="0" indent="0">
              <a:buNone/>
            </a:pPr>
            <a:r>
              <a:rPr lang="en-GB" dirty="0"/>
              <a:t>Census 2010 in New York 255,055 people reported Polish ancestry</a:t>
            </a:r>
          </a:p>
          <a:p>
            <a:pPr marL="0" indent="0">
              <a:buNone/>
            </a:pPr>
            <a:r>
              <a:rPr lang="en-GB" dirty="0"/>
              <a:t>Massive migration from Poland is connected with modernization of 19. and 20. centuries: Mass migration from Poland proceeded in several waves, resulting in a considerable Polish presence in the United States and Western Europe. In the United States, Poles have primarily settled in the urban areas of the Northeast and the Midwest, especially in the New York–New Jersey metropolitan area, Chicago, Detroit, Boston, and Buffalo. In Western Europe, common destinations for Polish immigrants have included Germany, France, Italy, and the United Kingdom.</a:t>
            </a:r>
          </a:p>
          <a:p>
            <a:pPr marL="0" indent="0">
              <a:buNone/>
            </a:pPr>
            <a:endParaRPr lang="cs-CZ" dirty="0"/>
          </a:p>
          <a:p>
            <a:pPr marL="0" indent="0">
              <a:buNone/>
            </a:pPr>
            <a:endParaRPr lang="en-GB" dirty="0"/>
          </a:p>
        </p:txBody>
      </p:sp>
    </p:spTree>
    <p:extLst>
      <p:ext uri="{BB962C8B-B14F-4D97-AF65-F5344CB8AC3E}">
        <p14:creationId xmlns:p14="http://schemas.microsoft.com/office/powerpoint/2010/main" val="10480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8506" y="800392"/>
            <a:ext cx="10264697" cy="1212102"/>
          </a:xfrm>
        </p:spPr>
        <p:txBody>
          <a:bodyPr>
            <a:normAutofit/>
          </a:bodyPr>
          <a:lstStyle/>
          <a:p>
            <a:r>
              <a:rPr lang="en-GB" sz="4000" dirty="0">
                <a:solidFill>
                  <a:schemeClr val="tx1"/>
                </a:solidFill>
              </a:rPr>
              <a:t>Frances Pine </a:t>
            </a:r>
            <a:r>
              <a:rPr lang="cs-CZ" sz="4000" dirty="0" err="1">
                <a:solidFill>
                  <a:schemeClr val="tx1"/>
                </a:solidFill>
              </a:rPr>
              <a:t>applied</a:t>
            </a:r>
            <a:r>
              <a:rPr lang="cs-CZ" sz="4000" dirty="0">
                <a:solidFill>
                  <a:schemeClr val="tx1"/>
                </a:solidFill>
              </a:rPr>
              <a:t> </a:t>
            </a:r>
            <a:r>
              <a:rPr lang="cs-CZ" sz="4000" dirty="0" err="1">
                <a:solidFill>
                  <a:schemeClr val="tx1"/>
                </a:solidFill>
              </a:rPr>
              <a:t>anthropology</a:t>
            </a:r>
            <a:r>
              <a:rPr lang="cs-CZ" sz="4000" dirty="0">
                <a:solidFill>
                  <a:schemeClr val="tx1"/>
                </a:solidFill>
              </a:rPr>
              <a:t> </a:t>
            </a:r>
            <a:r>
              <a:rPr lang="cs-CZ" sz="4000" dirty="0" err="1">
                <a:solidFill>
                  <a:schemeClr val="tx1"/>
                </a:solidFill>
              </a:rPr>
              <a:t>of</a:t>
            </a:r>
            <a:r>
              <a:rPr lang="cs-CZ" sz="4000" dirty="0">
                <a:solidFill>
                  <a:schemeClr val="tx1"/>
                </a:solidFill>
              </a:rPr>
              <a:t> hope to </a:t>
            </a:r>
            <a:r>
              <a:rPr lang="cs-CZ" sz="4000" dirty="0" err="1">
                <a:solidFill>
                  <a:schemeClr val="tx1"/>
                </a:solidFill>
              </a:rPr>
              <a:t>Polish</a:t>
            </a:r>
            <a:r>
              <a:rPr lang="cs-CZ" sz="4000" dirty="0">
                <a:solidFill>
                  <a:schemeClr val="tx1"/>
                </a:solidFill>
              </a:rPr>
              <a:t> </a:t>
            </a:r>
            <a:r>
              <a:rPr lang="cs-CZ" sz="4000" dirty="0" err="1">
                <a:solidFill>
                  <a:schemeClr val="tx1"/>
                </a:solidFill>
              </a:rPr>
              <a:t>cases</a:t>
            </a:r>
            <a:r>
              <a:rPr lang="cs-CZ" sz="4000" dirty="0">
                <a:solidFill>
                  <a:schemeClr val="tx1"/>
                </a:solidFill>
              </a:rPr>
              <a:t>.</a:t>
            </a:r>
            <a:endParaRPr lang="en-GB" sz="4000" dirty="0">
              <a:solidFill>
                <a:schemeClr val="tx1"/>
              </a:solidFill>
            </a:endParaRPr>
          </a:p>
        </p:txBody>
      </p:sp>
      <p:sp>
        <p:nvSpPr>
          <p:cNvPr id="3" name="Zástupný symbol pro obsah 2"/>
          <p:cNvSpPr>
            <a:spLocks noGrp="1"/>
          </p:cNvSpPr>
          <p:nvPr>
            <p:ph idx="1"/>
          </p:nvPr>
        </p:nvSpPr>
        <p:spPr>
          <a:xfrm>
            <a:off x="1367624" y="2490436"/>
            <a:ext cx="9708995" cy="3567173"/>
          </a:xfrm>
        </p:spPr>
        <p:txBody>
          <a:bodyPr anchor="ctr">
            <a:normAutofit fontScale="92500" lnSpcReduction="20000"/>
          </a:bodyPr>
          <a:lstStyle/>
          <a:p>
            <a:pPr marL="0" indent="0">
              <a:buNone/>
            </a:pPr>
            <a:endParaRPr lang="cs-CZ" sz="2000" dirty="0"/>
          </a:p>
          <a:p>
            <a:r>
              <a:rPr lang="en-GB" sz="2000" dirty="0"/>
              <a:t>She is an extreme critic of the transitions after 1989. She perceives, above all, the wounds – lost of certainty, disintegration of agricultural cooperatives, extinct industrial enterprises, while at the same time identifying "extreme migration growth" when talking about Poland. She can see the present-day Poland in similar situation as saw Bloch the Germany in 1940s</a:t>
            </a:r>
            <a:r>
              <a:rPr lang="cs-CZ" sz="2000" dirty="0"/>
              <a:t> and </a:t>
            </a:r>
            <a:r>
              <a:rPr lang="cs-CZ" sz="2000" dirty="0" err="1"/>
              <a:t>then</a:t>
            </a:r>
            <a:r>
              <a:rPr lang="cs-CZ" sz="2000" dirty="0"/>
              <a:t> </a:t>
            </a:r>
            <a:r>
              <a:rPr lang="cs-CZ" sz="2000" dirty="0" err="1"/>
              <a:t>after</a:t>
            </a:r>
            <a:r>
              <a:rPr lang="cs-CZ" sz="2000" dirty="0"/>
              <a:t> </a:t>
            </a:r>
            <a:r>
              <a:rPr lang="cs-CZ" sz="2000" dirty="0" err="1"/>
              <a:t>the</a:t>
            </a:r>
            <a:r>
              <a:rPr lang="cs-CZ" sz="2000" dirty="0"/>
              <a:t> WW II.</a:t>
            </a:r>
            <a:r>
              <a:rPr lang="en-GB" sz="2000" dirty="0"/>
              <a:t> In this case she puts the hope to conjunction with migration. </a:t>
            </a:r>
          </a:p>
          <a:p>
            <a:r>
              <a:rPr lang="en-GB" sz="2000" dirty="0"/>
              <a:t>Question: Is it </a:t>
            </a:r>
            <a:r>
              <a:rPr lang="en-GB" sz="2000" dirty="0" err="1"/>
              <a:t>posssibe</a:t>
            </a:r>
            <a:r>
              <a:rPr lang="en-GB" sz="2000" dirty="0"/>
              <a:t> perceive migration as a hope?</a:t>
            </a:r>
          </a:p>
          <a:p>
            <a:endParaRPr lang="en-GB" sz="2000" dirty="0"/>
          </a:p>
          <a:p>
            <a:r>
              <a:rPr lang="en-GB" sz="2000" dirty="0"/>
              <a:t>By my opinion the bad situation in Poland is overestimated – as for migration, it is continual flow from Poland predominantly oversees. About 1,000,000 people.</a:t>
            </a:r>
          </a:p>
        </p:txBody>
      </p:sp>
    </p:spTree>
    <p:extLst>
      <p:ext uri="{BB962C8B-B14F-4D97-AF65-F5344CB8AC3E}">
        <p14:creationId xmlns:p14="http://schemas.microsoft.com/office/powerpoint/2010/main" val="131019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Frances Pine </a:t>
            </a:r>
            <a:r>
              <a:rPr lang="cs-CZ" dirty="0" err="1"/>
              <a:t>describes</a:t>
            </a:r>
            <a:r>
              <a:rPr lang="cs-CZ" dirty="0"/>
              <a:t> </a:t>
            </a:r>
            <a:r>
              <a:rPr lang="cs-CZ" dirty="0" err="1"/>
              <a:t>ambiquities</a:t>
            </a:r>
            <a:endParaRPr lang="en-GB" dirty="0"/>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en-GB" dirty="0"/>
              <a:t>After the Second World War, Voluntary Reconstruction of Warsaw as a hope for a better future. </a:t>
            </a:r>
            <a:endParaRPr lang="cs-CZ" dirty="0"/>
          </a:p>
          <a:p>
            <a:r>
              <a:rPr lang="en-GB" dirty="0"/>
              <a:t>Frances Pine </a:t>
            </a:r>
            <a:r>
              <a:rPr lang="cs-CZ" dirty="0" err="1"/>
              <a:t>describe</a:t>
            </a:r>
            <a:r>
              <a:rPr lang="en-GB" dirty="0"/>
              <a:t> bitterness </a:t>
            </a:r>
            <a:r>
              <a:rPr lang="cs-CZ" dirty="0" err="1"/>
              <a:t>of</a:t>
            </a:r>
            <a:r>
              <a:rPr lang="cs-CZ" dirty="0"/>
              <a:t> </a:t>
            </a:r>
            <a:r>
              <a:rPr lang="cs-CZ" dirty="0" err="1"/>
              <a:t>people</a:t>
            </a:r>
            <a:r>
              <a:rPr lang="cs-CZ" dirty="0"/>
              <a:t>: </a:t>
            </a:r>
            <a:r>
              <a:rPr lang="en-GB" dirty="0"/>
              <a:t>the better future </a:t>
            </a:r>
            <a:r>
              <a:rPr lang="cs-CZ" dirty="0" err="1"/>
              <a:t>did</a:t>
            </a:r>
            <a:r>
              <a:rPr lang="cs-CZ" dirty="0"/>
              <a:t> not </a:t>
            </a:r>
            <a:r>
              <a:rPr lang="cs-CZ" dirty="0" err="1"/>
              <a:t>come</a:t>
            </a:r>
            <a:r>
              <a:rPr lang="cs-CZ" dirty="0"/>
              <a:t> </a:t>
            </a:r>
            <a:r>
              <a:rPr lang="en-GB" dirty="0"/>
              <a:t>not.</a:t>
            </a:r>
            <a:endParaRPr lang="cs-CZ" dirty="0"/>
          </a:p>
          <a:p>
            <a:endParaRPr lang="cs-CZ" dirty="0"/>
          </a:p>
          <a:p>
            <a:r>
              <a:rPr lang="en-GB" dirty="0"/>
              <a:t>Young couple, who is trying to achieve something in the conditions of the communist regime - an excellent worker and a sportsman. The result after promising beginnings will end up bad and the initial happiness will turn into misfortune. Failure to work will cause a sportsman to get into a bad company and start drinking</a:t>
            </a:r>
            <a:r>
              <a:rPr lang="cs-CZ" dirty="0"/>
              <a:t>.</a:t>
            </a:r>
          </a:p>
          <a:p>
            <a:endParaRPr lang="cs-CZ" dirty="0"/>
          </a:p>
          <a:p>
            <a:endParaRPr lang="en-GB" dirty="0"/>
          </a:p>
        </p:txBody>
      </p:sp>
    </p:spTree>
    <p:extLst>
      <p:ext uri="{BB962C8B-B14F-4D97-AF65-F5344CB8AC3E}">
        <p14:creationId xmlns:p14="http://schemas.microsoft.com/office/powerpoint/2010/main" val="319599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dirty="0">
              <a:solidFill>
                <a:schemeClr val="tx1"/>
              </a:solidFill>
            </a:endParaRPr>
          </a:p>
        </p:txBody>
      </p:sp>
      <p:sp>
        <p:nvSpPr>
          <p:cNvPr id="3" name="Zástupný symbol pro obsah 2"/>
          <p:cNvSpPr>
            <a:spLocks noGrp="1"/>
          </p:cNvSpPr>
          <p:nvPr>
            <p:ph idx="1"/>
          </p:nvPr>
        </p:nvSpPr>
        <p:spPr/>
        <p:txBody>
          <a:bodyPr>
            <a:normAutofit/>
          </a:bodyPr>
          <a:lstStyle/>
          <a:p>
            <a:r>
              <a:rPr lang="en-GB" dirty="0"/>
              <a:t>Frances Pine is trying to show that hope can accompany any situation that appears to other actors insolvable. This determines or influences the behaviour of people.</a:t>
            </a:r>
          </a:p>
          <a:p>
            <a:r>
              <a:rPr lang="en-GB" dirty="0"/>
              <a:t>Although most people were highly </a:t>
            </a:r>
            <a:r>
              <a:rPr lang="en-GB" dirty="0" err="1"/>
              <a:t>skeptical</a:t>
            </a:r>
            <a:r>
              <a:rPr lang="en-GB" dirty="0"/>
              <a:t> about state socialism and about the motives and behaviour of political leaders and bureaucrats, many still believed unquestioningly in, and took for granted, the stability and permanence of work and employment, housing and basic social services.</a:t>
            </a:r>
          </a:p>
          <a:p>
            <a:r>
              <a:rPr lang="cs-CZ" dirty="0"/>
              <a:t>Frances Pine </a:t>
            </a:r>
            <a:r>
              <a:rPr lang="cs-CZ" dirty="0" err="1"/>
              <a:t>speaks</a:t>
            </a:r>
            <a:r>
              <a:rPr lang="cs-CZ" dirty="0"/>
              <a:t> </a:t>
            </a:r>
            <a:r>
              <a:rPr lang="cs-CZ" dirty="0" err="1"/>
              <a:t>about</a:t>
            </a:r>
            <a:r>
              <a:rPr lang="cs-CZ" dirty="0"/>
              <a:t> </a:t>
            </a:r>
            <a:r>
              <a:rPr lang="en-GB" dirty="0" err="1"/>
              <a:t>cynism</a:t>
            </a:r>
            <a:r>
              <a:rPr lang="en-GB" dirty="0"/>
              <a:t> and scepticism </a:t>
            </a:r>
            <a:r>
              <a:rPr lang="cs-CZ" dirty="0" err="1"/>
              <a:t>of</a:t>
            </a:r>
            <a:r>
              <a:rPr lang="cs-CZ" dirty="0"/>
              <a:t> </a:t>
            </a:r>
            <a:r>
              <a:rPr lang="cs-CZ" dirty="0" err="1"/>
              <a:t>the</a:t>
            </a:r>
            <a:r>
              <a:rPr lang="cs-CZ" dirty="0"/>
              <a:t> </a:t>
            </a:r>
            <a:r>
              <a:rPr lang="en-GB" dirty="0"/>
              <a:t>today-day Poland</a:t>
            </a:r>
            <a:r>
              <a:rPr lang="cs-CZ" dirty="0"/>
              <a:t> </a:t>
            </a:r>
            <a:r>
              <a:rPr lang="cs-CZ" dirty="0" err="1"/>
              <a:t>that</a:t>
            </a:r>
            <a:r>
              <a:rPr lang="cs-CZ" dirty="0"/>
              <a:t> </a:t>
            </a:r>
            <a:r>
              <a:rPr lang="cs-CZ" dirty="0" err="1"/>
              <a:t>pushes</a:t>
            </a:r>
            <a:r>
              <a:rPr lang="cs-CZ" dirty="0"/>
              <a:t> </a:t>
            </a:r>
            <a:r>
              <a:rPr lang="cs-CZ" dirty="0" err="1"/>
              <a:t>people</a:t>
            </a:r>
            <a:r>
              <a:rPr lang="cs-CZ" dirty="0"/>
              <a:t> </a:t>
            </a:r>
            <a:r>
              <a:rPr lang="cs-CZ" dirty="0" err="1"/>
              <a:t>only</a:t>
            </a:r>
            <a:r>
              <a:rPr lang="cs-CZ" dirty="0"/>
              <a:t> to </a:t>
            </a:r>
            <a:r>
              <a:rPr lang="cs-CZ" dirty="0" err="1"/>
              <a:t>survive</a:t>
            </a:r>
            <a:r>
              <a:rPr lang="cs-CZ" dirty="0"/>
              <a:t>.</a:t>
            </a:r>
            <a:endParaRPr lang="en-GB" dirty="0"/>
          </a:p>
        </p:txBody>
      </p:sp>
    </p:spTree>
    <p:extLst>
      <p:ext uri="{BB962C8B-B14F-4D97-AF65-F5344CB8AC3E}">
        <p14:creationId xmlns:p14="http://schemas.microsoft.com/office/powerpoint/2010/main" val="131600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How to apply anthropology of hope?</a:t>
            </a:r>
          </a:p>
        </p:txBody>
      </p:sp>
      <p:sp>
        <p:nvSpPr>
          <p:cNvPr id="3" name="Zástupný symbol pro obsah 2"/>
          <p:cNvSpPr>
            <a:spLocks noGrp="1"/>
          </p:cNvSpPr>
          <p:nvPr>
            <p:ph idx="1"/>
          </p:nvPr>
        </p:nvSpPr>
        <p:spPr/>
        <p:txBody>
          <a:bodyPr>
            <a:normAutofit/>
          </a:bodyPr>
          <a:lstStyle/>
          <a:p>
            <a:r>
              <a:rPr lang="en-GB" dirty="0"/>
              <a:t>Migration can be perceived through the lens of the concept of hope.</a:t>
            </a:r>
          </a:p>
          <a:p>
            <a:endParaRPr lang="en-GB" dirty="0"/>
          </a:p>
          <a:p>
            <a:r>
              <a:rPr lang="en-GB" i="1" dirty="0"/>
              <a:t>Case 1: The Effervescence of Migration: Podhale – long term migration abroad based on family obligations</a:t>
            </a:r>
          </a:p>
          <a:p>
            <a:r>
              <a:rPr lang="en-GB" i="1" dirty="0"/>
              <a:t>Case 2: </a:t>
            </a:r>
            <a:r>
              <a:rPr lang="en-GB" i="1" dirty="0" err="1"/>
              <a:t>Łódz´s</a:t>
            </a:r>
            <a:r>
              <a:rPr lang="en-GB" i="1" dirty="0"/>
              <a:t>: Working Women Out of Work – female work in industrial plants – individualism in migration  - </a:t>
            </a:r>
          </a:p>
          <a:p>
            <a:r>
              <a:rPr lang="en-GB" i="1" dirty="0"/>
              <a:t>Case 3: Lublin and EU Accession – migration of the early adult age category.</a:t>
            </a:r>
            <a:endParaRPr lang="en-GB" dirty="0"/>
          </a:p>
          <a:p>
            <a:endParaRPr lang="cs-CZ" dirty="0"/>
          </a:p>
          <a:p>
            <a:pPr marL="0" indent="0">
              <a:buNone/>
            </a:pPr>
            <a:endParaRPr lang="en-GB" dirty="0"/>
          </a:p>
        </p:txBody>
      </p:sp>
    </p:spTree>
    <p:extLst>
      <p:ext uri="{BB962C8B-B14F-4D97-AF65-F5344CB8AC3E}">
        <p14:creationId xmlns:p14="http://schemas.microsoft.com/office/powerpoint/2010/main" val="125926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dirty="0"/>
          </a:p>
        </p:txBody>
      </p:sp>
      <p:pic>
        <p:nvPicPr>
          <p:cNvPr id="4" name="Zástupný symbol pro obsah 3"/>
          <p:cNvPicPr>
            <a:picLocks noGrp="1" noChangeAspect="1"/>
          </p:cNvPicPr>
          <p:nvPr>
            <p:ph idx="1"/>
          </p:nvPr>
        </p:nvPicPr>
        <p:blipFill>
          <a:blip r:embed="rId2"/>
          <a:stretch>
            <a:fillRect/>
          </a:stretch>
        </p:blipFill>
        <p:spPr>
          <a:xfrm>
            <a:off x="3380810" y="2421298"/>
            <a:ext cx="5744705" cy="2639291"/>
          </a:xfrm>
          <a:prstGeom prst="rect">
            <a:avLst/>
          </a:prstGeom>
        </p:spPr>
      </p:pic>
    </p:spTree>
    <p:extLst>
      <p:ext uri="{BB962C8B-B14F-4D97-AF65-F5344CB8AC3E}">
        <p14:creationId xmlns:p14="http://schemas.microsoft.com/office/powerpoint/2010/main" val="1711395062"/>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3766</TotalTime>
  <Words>2699</Words>
  <Application>Microsoft Office PowerPoint</Application>
  <PresentationFormat>Širokoúhlá obrazovka</PresentationFormat>
  <Paragraphs>151</Paragraphs>
  <Slides>41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Gill Sans MT</vt:lpstr>
      <vt:lpstr>Times New Roman</vt:lpstr>
      <vt:lpstr>Galerie</vt:lpstr>
      <vt:lpstr>Nations and Nationalism:  Anthropology of Hope</vt:lpstr>
      <vt:lpstr>Anthropology of the hope</vt:lpstr>
      <vt:lpstr>Frances Pine“ 2O14 Migration as Hope Space, Time, and Imagining the Future. Curent Anthropology, 55,  9: 95 – 104.</vt:lpstr>
      <vt:lpstr>Pine draws paritally from Ernst Bloch: </vt:lpstr>
      <vt:lpstr>Frances Pine applied anthropology of hope to Polish cases.</vt:lpstr>
      <vt:lpstr>Frances Pine describes ambiquities</vt:lpstr>
      <vt:lpstr>Prezentace aplikace PowerPoint</vt:lpstr>
      <vt:lpstr>How to apply anthropology of hope?</vt:lpstr>
      <vt:lpstr>Prezentace aplikace PowerPoint</vt:lpstr>
      <vt:lpstr>Podhale region https://www.youtube.com/watch?v=K9nl0LUJzq8 </vt:lpstr>
      <vt:lpstr>Traditional mountaigner region with Gorali group.</vt:lpstr>
      <vt:lpstr>Prezentace aplikace PowerPoint</vt:lpstr>
      <vt:lpstr>Lodź  https://www.youtube.com/watch?v=IUvDd97oTfY </vt:lpstr>
      <vt:lpstr>Prezentace aplikace PowerPoint</vt:lpstr>
      <vt:lpstr>Prezentace aplikace PowerPoint</vt:lpstr>
      <vt:lpstr>Prezentace aplikace PowerPoint</vt:lpstr>
      <vt:lpstr>Prezentace aplikace PowerPoint</vt:lpstr>
      <vt:lpstr>Izrael Poznanski´s Palace in Lodz.</vt:lpstr>
      <vt:lpstr>The Center Manufaktura</vt:lpstr>
      <vt:lpstr>Lublin</vt:lpstr>
      <vt:lpstr>Prezentace aplikace PowerPoint</vt:lpstr>
      <vt:lpstr>Prezentace aplikace PowerPoint</vt:lpstr>
      <vt:lpstr>Frances Pine and Periodization of changing in hope:   Period of socialism from 1970 to 1989, period of 1990S and the first decade 2000s.</vt:lpstr>
      <vt:lpstr>Prezentace aplikace PowerPoint</vt:lpstr>
      <vt:lpstr>Prezentace aplikace PowerPoint</vt:lpstr>
      <vt:lpstr>Prezentace aplikace PowerPoint</vt:lpstr>
      <vt:lpstr>Poles abroad – Poles in the New York City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Nations and Nationalism: An Advanced Course of Political Anthropology</dc:title>
  <dc:creator>Zdeněk Uherek</dc:creator>
  <cp:lastModifiedBy>Zdeněk Uherek</cp:lastModifiedBy>
  <cp:revision>42</cp:revision>
  <dcterms:created xsi:type="dcterms:W3CDTF">2020-04-27T14:08:24Z</dcterms:created>
  <dcterms:modified xsi:type="dcterms:W3CDTF">2021-04-12T08:14:18Z</dcterms:modified>
</cp:coreProperties>
</file>