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9"/>
  </p:notesMasterIdLst>
  <p:sldIdLst>
    <p:sldId id="256" r:id="rId4"/>
    <p:sldId id="257" r:id="rId5"/>
    <p:sldId id="260" r:id="rId6"/>
    <p:sldId id="261" r:id="rId7"/>
    <p:sldId id="268" r:id="rId8"/>
    <p:sldId id="264" r:id="rId9"/>
    <p:sldId id="270" r:id="rId10"/>
    <p:sldId id="262" r:id="rId11"/>
    <p:sldId id="263" r:id="rId12"/>
    <p:sldId id="266" r:id="rId13"/>
    <p:sldId id="267" r:id="rId14"/>
    <p:sldId id="271" r:id="rId15"/>
    <p:sldId id="272" r:id="rId16"/>
    <p:sldId id="274" r:id="rId17"/>
    <p:sldId id="269" r:id="rId18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BC883EA-401B-4E37-95C4-C75E8050F9BA}">
          <p14:sldIdLst>
            <p14:sldId id="256"/>
            <p14:sldId id="257"/>
            <p14:sldId id="260"/>
            <p14:sldId id="261"/>
            <p14:sldId id="268"/>
            <p14:sldId id="264"/>
            <p14:sldId id="270"/>
            <p14:sldId id="262"/>
            <p14:sldId id="263"/>
            <p14:sldId id="266"/>
            <p14:sldId id="267"/>
            <p14:sldId id="271"/>
            <p14:sldId id="272"/>
            <p14:sldId id="274"/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5" autoAdjust="0"/>
    <p:restoredTop sz="82167" autoAdjust="0"/>
  </p:normalViewPr>
  <p:slideViewPr>
    <p:cSldViewPr>
      <p:cViewPr varScale="1">
        <p:scale>
          <a:sx n="81" d="100"/>
          <a:sy n="81" d="100"/>
        </p:scale>
        <p:origin x="129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168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6A66AC6-8860-40CB-9CAD-CF93A2250E31}" type="datetimeFigureOut">
              <a:rPr lang="cs-CZ"/>
              <a:pPr>
                <a:defRPr/>
              </a:pPr>
              <a:t>26.02.2025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DA5FF88-7864-41A7-9C21-37D179011E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3407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Minule byla řeč o tom, že kognitivní lingvistika chápe</a:t>
            </a:r>
            <a:r>
              <a:rPr lang="cs-CZ" baseline="0" dirty="0"/>
              <a:t> jazyk</a:t>
            </a:r>
            <a:r>
              <a:rPr lang="cs-CZ" sz="1200" dirty="0"/>
              <a:t> ve vztahu k poznávacím procesům,</a:t>
            </a:r>
            <a:r>
              <a:rPr lang="cs-CZ" sz="1200" baseline="0" dirty="0"/>
              <a:t> že ukazuje, jak se do jazyka promítá to, jak myslíme, jaký je náš obraz světa. V minulé prezentaci jsme např. ukazovali, že přemýšlíme prostřednictvím metafor (a že je to vidět v jazyce), že se v jazyce projevuje kategorizace atd. </a:t>
            </a:r>
          </a:p>
          <a:p>
            <a:r>
              <a:rPr lang="cs-CZ" sz="1200" baseline="0" dirty="0"/>
              <a:t>Ale kognitivní lingvistika může být (a je)  chápána různě a tomu je věnována tato prezentace. </a:t>
            </a:r>
          </a:p>
          <a:p>
            <a:r>
              <a:rPr lang="cs-CZ" sz="1200" baseline="0" dirty="0"/>
              <a:t>I tomu, jak ji chápeme v tomto kurzu.</a:t>
            </a:r>
          </a:p>
          <a:p>
            <a:endParaRPr lang="cs-CZ" sz="1200" baseline="0" dirty="0"/>
          </a:p>
          <a:p>
            <a:r>
              <a:rPr lang="cs-CZ" dirty="0"/>
              <a:t>https://</a:t>
            </a:r>
            <a:r>
              <a:rPr lang="cs-CZ" dirty="0" err="1"/>
              <a:t>www.youtube.com</a:t>
            </a:r>
            <a:r>
              <a:rPr lang="cs-CZ" dirty="0"/>
              <a:t>/</a:t>
            </a:r>
            <a:r>
              <a:rPr lang="cs-CZ" dirty="0" err="1"/>
              <a:t>watch?v</a:t>
            </a:r>
            <a:r>
              <a:rPr lang="cs-CZ" dirty="0"/>
              <a:t>=dLhnXb2RZPE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A5FF88-7864-41A7-9C21-37D179011EAB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85143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Když</a:t>
            </a:r>
            <a:r>
              <a:rPr lang="cs-CZ" baseline="0" dirty="0"/>
              <a:t> mluví I. M. Havel o „mém prožitku žlutosti“, jde o prožitek vázaný na „já“ a spojený s významem. Básník – v tomto případě Jiří Kolář (na obrázku) – ztvárňuje konotace spojené se žlutou v této básni. </a:t>
            </a:r>
          </a:p>
          <a:p>
            <a:r>
              <a:rPr lang="cs-CZ" baseline="0" dirty="0"/>
              <a:t>Tady asi nebudou relevantní obrázky mozku s centrem řeči apod. – a v těchto prezentacích už se s takovými obrázky nikdy nesetkáme.  </a:t>
            </a:r>
          </a:p>
          <a:p>
            <a:r>
              <a:rPr lang="cs-CZ" baseline="0" dirty="0"/>
              <a:t>Ukazuje se, že náš prožitek reality je vázán na jazyk.</a:t>
            </a:r>
          </a:p>
          <a:p>
            <a:r>
              <a:rPr lang="cs-CZ" baseline="0" dirty="0"/>
              <a:t>Zamyslete se nad tím, zda / jak Vám výrazy z Kolářovy básně evokují různé polohy žluté barvy (a věcí, které jsou s ní spojovány). Vynořují se Vám v mysli nějaké obrazy, pocity, máte třeba nějaké tělesné (smyslové) prožitky? </a:t>
            </a:r>
          </a:p>
          <a:p>
            <a:r>
              <a:rPr lang="cs-CZ" baseline="0" dirty="0"/>
              <a:t>To nejdůležitější v kognitivní lingvistice je význam a jeho zkoumání. Význam je „motorem, který pohání mechanismus jazyka“. Není tu ale chápán strukturalisticky, jako místo ve struktuře (odtrženě od skutečnosti a toho, kdo skutečnost prožívá).</a:t>
            </a:r>
          </a:p>
          <a:p>
            <a:endParaRPr lang="cs-CZ" baseline="0" dirty="0"/>
          </a:p>
          <a:p>
            <a:r>
              <a:rPr lang="cs-CZ" dirty="0"/>
              <a:t>https://</a:t>
            </a:r>
            <a:r>
              <a:rPr lang="cs-CZ" dirty="0" err="1"/>
              <a:t>www.youtube.com</a:t>
            </a:r>
            <a:r>
              <a:rPr lang="cs-CZ" dirty="0"/>
              <a:t>/</a:t>
            </a:r>
            <a:r>
              <a:rPr lang="cs-CZ" dirty="0" err="1"/>
              <a:t>watch?v</a:t>
            </a:r>
            <a:r>
              <a:rPr lang="cs-CZ" dirty="0"/>
              <a:t>=QX4iuvO3_M4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A5FF88-7864-41A7-9C21-37D179011EAB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23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b="1" dirty="0" smtClean="0">
                <a:effectLst/>
              </a:rPr>
              <a:t>SSČ</a:t>
            </a:r>
            <a:endParaRPr lang="cs-CZ" dirty="0" smtClean="0">
              <a:effectLst/>
            </a:endParaRPr>
          </a:p>
          <a:p>
            <a:r>
              <a:rPr lang="cs-CZ" b="1" dirty="0" smtClean="0">
                <a:effectLst/>
              </a:rPr>
              <a:t>samet, </a:t>
            </a:r>
            <a:r>
              <a:rPr lang="cs-CZ" dirty="0" smtClean="0">
                <a:effectLst/>
              </a:rPr>
              <a:t>-u m &lt;n ← ř&gt; </a:t>
            </a:r>
            <a:r>
              <a:rPr lang="cs-CZ" i="1" dirty="0" smtClean="0">
                <a:effectLst/>
              </a:rPr>
              <a:t>látka s nízkým a hustým vlasem po líci; 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b="1" dirty="0" smtClean="0">
                <a:effectLst/>
              </a:rPr>
              <a:t>sametový </a:t>
            </a:r>
            <a:r>
              <a:rPr lang="cs-CZ" dirty="0" smtClean="0">
                <a:effectLst/>
              </a:rPr>
              <a:t>příd. </a:t>
            </a:r>
            <a:br>
              <a:rPr lang="cs-CZ" dirty="0" smtClean="0">
                <a:effectLst/>
              </a:rPr>
            </a:br>
            <a:r>
              <a:rPr lang="cs-CZ" b="1" dirty="0" smtClean="0">
                <a:effectLst/>
              </a:rPr>
              <a:t>1. </a:t>
            </a:r>
            <a:r>
              <a:rPr lang="cs-CZ" i="1" dirty="0" smtClean="0">
                <a:effectLst/>
              </a:rPr>
              <a:t>zhotovený ze sametu: </a:t>
            </a:r>
            <a:r>
              <a:rPr lang="cs-CZ" dirty="0" smtClean="0">
                <a:effectLst/>
              </a:rPr>
              <a:t>sametové šaty; sametová stužka </a:t>
            </a:r>
            <a:br>
              <a:rPr lang="cs-CZ" dirty="0" smtClean="0">
                <a:effectLst/>
              </a:rPr>
            </a:br>
            <a:r>
              <a:rPr lang="cs-CZ" b="1" dirty="0" smtClean="0">
                <a:effectLst/>
              </a:rPr>
              <a:t>2. </a:t>
            </a:r>
            <a:r>
              <a:rPr lang="cs-CZ" i="1" dirty="0" smtClean="0">
                <a:effectLst/>
              </a:rPr>
              <a:t>připomínající samet: </a:t>
            </a:r>
            <a:r>
              <a:rPr lang="cs-CZ" dirty="0" smtClean="0">
                <a:effectLst/>
              </a:rPr>
              <a:t>sametová pleť </a:t>
            </a:r>
            <a:r>
              <a:rPr lang="cs-CZ" i="1" dirty="0" smtClean="0">
                <a:effectLst/>
              </a:rPr>
              <a:t>hebká; </a:t>
            </a:r>
            <a:r>
              <a:rPr lang="cs-CZ" dirty="0" smtClean="0">
                <a:effectLst/>
              </a:rPr>
              <a:t>sametový hlas </a:t>
            </a:r>
            <a:r>
              <a:rPr lang="cs-CZ" i="1" dirty="0" smtClean="0">
                <a:effectLst/>
              </a:rPr>
              <a:t>jemný; </a:t>
            </a:r>
            <a:r>
              <a:rPr lang="cs-CZ" dirty="0" smtClean="0">
                <a:effectLst/>
              </a:rPr>
              <a:t>sametová revoluce </a:t>
            </a:r>
            <a:r>
              <a:rPr lang="cs-CZ" i="1" dirty="0" smtClean="0">
                <a:effectLst/>
              </a:rPr>
              <a:t>nenásilná, něžná; 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b="1" dirty="0" smtClean="0">
                <a:effectLst/>
              </a:rPr>
              <a:t>sametově </a:t>
            </a:r>
            <a:r>
              <a:rPr lang="cs-CZ" dirty="0" smtClean="0">
                <a:effectLst/>
              </a:rPr>
              <a:t>přísl.: sametově matný lesk </a:t>
            </a:r>
          </a:p>
          <a:p>
            <a:endParaRPr lang="cs-CZ" dirty="0" smtClean="0"/>
          </a:p>
          <a:p>
            <a:r>
              <a:rPr lang="cs-CZ" dirty="0" smtClean="0"/>
              <a:t>Snad </a:t>
            </a:r>
            <a:r>
              <a:rPr lang="cs-CZ" dirty="0"/>
              <a:t>k tomu už není třeba nic dodávat, snad jsou tyto teze srozumitelné.</a:t>
            </a:r>
          </a:p>
          <a:p>
            <a:r>
              <a:rPr lang="cs-CZ" dirty="0"/>
              <a:t>Postupně se všechno bude konkretizovat. </a:t>
            </a:r>
          </a:p>
          <a:p>
            <a:endParaRPr lang="cs-CZ" dirty="0"/>
          </a:p>
          <a:p>
            <a:r>
              <a:rPr lang="cs-CZ" dirty="0"/>
              <a:t>https://</a:t>
            </a:r>
            <a:r>
              <a:rPr lang="cs-CZ" dirty="0" err="1"/>
              <a:t>www.youtube.com</a:t>
            </a:r>
            <a:r>
              <a:rPr lang="cs-CZ" dirty="0"/>
              <a:t>/</a:t>
            </a:r>
            <a:r>
              <a:rPr lang="cs-CZ" dirty="0" err="1"/>
              <a:t>watch?v</a:t>
            </a:r>
            <a:r>
              <a:rPr lang="cs-CZ" dirty="0"/>
              <a:t>=3VSdGj7EPhc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A5FF88-7864-41A7-9C21-37D179011EAB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3093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Ještě se vraťme k prvnímu </a:t>
            </a:r>
            <a:r>
              <a:rPr lang="cs-CZ" dirty="0" err="1"/>
              <a:t>slidu</a:t>
            </a:r>
            <a:r>
              <a:rPr lang="cs-CZ" dirty="0"/>
              <a:t>. Bylo řečeno, že kognitivní lingvistiku zajímá především význam: tedy vztahy jazykových struktur k realitě, jak</a:t>
            </a:r>
            <a:r>
              <a:rPr lang="cs-CZ" baseline="0" dirty="0"/>
              <a:t> ji vnímá lidská mysl (a lidská kultura).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/>
              <a:t>Jde tedy o přístup zohledňující sémantickou dimenzi jazyka (oproti té strukturní a komunikační).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/>
              <a:t>Všechny tyto dimenze jsou komplementární a mnohdy splývají, ale je dobré si uvědomit rozlišení. (Rozhodně ne jako „škatulky“.)</a:t>
            </a:r>
            <a:endParaRPr lang="cs-CZ" dirty="0"/>
          </a:p>
          <a:p>
            <a:endParaRPr lang="cs-CZ" dirty="0"/>
          </a:p>
          <a:p>
            <a:r>
              <a:rPr lang="cs-CZ" dirty="0"/>
              <a:t>https://</a:t>
            </a:r>
            <a:r>
              <a:rPr lang="cs-CZ" dirty="0" err="1"/>
              <a:t>www.youtube.com</a:t>
            </a:r>
            <a:r>
              <a:rPr lang="cs-CZ" dirty="0"/>
              <a:t>/</a:t>
            </a:r>
            <a:r>
              <a:rPr lang="cs-CZ" dirty="0" err="1"/>
              <a:t>watch?v</a:t>
            </a:r>
            <a:r>
              <a:rPr lang="cs-CZ" dirty="0"/>
              <a:t>=j5Q0dGsM2t0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A5FF88-7864-41A7-9C21-37D179011EAB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39599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Při formulaci těchto tří základních přístupů k jazyku vycházíme ze sémiotických výkladů Charlese</a:t>
            </a:r>
            <a:r>
              <a:rPr lang="cs-CZ" baseline="0" dirty="0"/>
              <a:t> Morrise. Ten rozlišuje trojí dimenzi znaku, jak je to na </a:t>
            </a:r>
            <a:r>
              <a:rPr lang="cs-CZ" baseline="0" dirty="0" err="1"/>
              <a:t>slidu</a:t>
            </a:r>
            <a:r>
              <a:rPr lang="cs-CZ" baseline="0" dirty="0"/>
              <a:t> popsáno. </a:t>
            </a:r>
          </a:p>
          <a:p>
            <a:r>
              <a:rPr lang="cs-CZ" baseline="0" dirty="0"/>
              <a:t>Tyto tři dimenze se projevují i s ohledem na jazyk. Zjednodušeně řečeno je tak v jazyce možné rozlišit dimenzi syntaktickou, sémantickou a pragmatickou. Odtud ony tři přístupy, jak byly popsány na předchozím </a:t>
            </a:r>
            <a:r>
              <a:rPr lang="cs-CZ" baseline="0" dirty="0" err="1"/>
              <a:t>slidu</a:t>
            </a:r>
            <a:r>
              <a:rPr lang="cs-CZ" baseline="0" dirty="0"/>
              <a:t>.</a:t>
            </a:r>
          </a:p>
          <a:p>
            <a:endParaRPr lang="cs-CZ" baseline="0" dirty="0"/>
          </a:p>
          <a:p>
            <a:r>
              <a:rPr lang="cs-CZ" dirty="0"/>
              <a:t>https://</a:t>
            </a:r>
            <a:r>
              <a:rPr lang="cs-CZ" dirty="0" err="1"/>
              <a:t>www.youtube.com</a:t>
            </a:r>
            <a:r>
              <a:rPr lang="cs-CZ" dirty="0"/>
              <a:t>/</a:t>
            </a:r>
            <a:r>
              <a:rPr lang="cs-CZ" dirty="0" err="1"/>
              <a:t>watch?v</a:t>
            </a:r>
            <a:r>
              <a:rPr lang="cs-CZ" dirty="0"/>
              <a:t>=nABELzXI1Ug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A5FF88-7864-41A7-9C21-37D179011EAB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10233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Příklad</a:t>
            </a:r>
            <a:r>
              <a:rPr lang="cs-CZ" baseline="0" dirty="0"/>
              <a:t> - s</a:t>
            </a:r>
            <a:r>
              <a:rPr lang="cs-CZ" dirty="0"/>
              <a:t>trukturní přístup by snad akcentoval gramatickou strukturu –</a:t>
            </a:r>
            <a:r>
              <a:rPr lang="cs-CZ" baseline="0" dirty="0"/>
              <a:t> např. že </a:t>
            </a:r>
            <a:r>
              <a:rPr lang="cs-CZ" dirty="0"/>
              <a:t>jde</a:t>
            </a:r>
            <a:r>
              <a:rPr lang="cs-CZ" baseline="0" dirty="0"/>
              <a:t> o elipsu slovesa „přát“ s akuzativní vazbou (větný vzorec). Vztahy syntagmatické a paradigmatické.</a:t>
            </a:r>
          </a:p>
          <a:p>
            <a:r>
              <a:rPr lang="cs-CZ" baseline="0" dirty="0"/>
              <a:t>Strukturně-funkční přístup by akcentoval spjatost této struktury (fixované kolokace) s komunikační funkcí pozdravu. Tady se už směřuje k přístupu </a:t>
            </a:r>
            <a:r>
              <a:rPr lang="cs-CZ" baseline="0" dirty="0" smtClean="0"/>
              <a:t>komunikačnímu, </a:t>
            </a:r>
            <a:r>
              <a:rPr lang="cs-CZ" baseline="0" dirty="0"/>
              <a:t>pragmatickému: jde o pozdrav, a to pozdrav formální, neutrální, v češtině vázaný na vykání … atd. (X ahoj, čau – jiné situace a vztahy komunikantů), spojení s oslovením apod. </a:t>
            </a:r>
          </a:p>
          <a:p>
            <a:r>
              <a:rPr lang="cs-CZ" baseline="0" dirty="0"/>
              <a:t>Kognitivní (a kulturní) lingvistiku by mohl zajímat fakt, že si vzájemně přejeme a) něco „dobrého“ (srov. i další možnosti – pěkný, hezký…) a že je přání vázáno na den čili určitý (proč zrovna tento) časový úsek (12 hodin? 24  hodin?). Zkoumala by se konceptualizace času a lidského prožitku času, a v této souvislosti </a:t>
            </a:r>
            <a:r>
              <a:rPr lang="cs-CZ" baseline="0" dirty="0" err="1"/>
              <a:t>antropocentričnost</a:t>
            </a:r>
            <a:r>
              <a:rPr lang="cs-CZ" baseline="0" dirty="0"/>
              <a:t> jazykového obrazu světa v češtině (příp. v dalších jazycích). Srov. další analogické pozdravy v jiných jazycích  – akcentuje se především zdraví (Buď zdráv – srov. i ruštinu a jiné jazyky). Srov. i neverbální ekvivalent – gesto (zamávání, pokynutí, kývnutí hlavou, úsměv). Vázanost na kulturu atd., srov. i „Pochválen buď pan Ježíš Kristus“, „Dej Vám pán Bůh dobrý den“ (tzv. občanský pozdrav oproti křesťanskému): splývá </a:t>
            </a:r>
            <a:r>
              <a:rPr lang="cs-CZ" baseline="0" dirty="0" smtClean="0"/>
              <a:t>kognitivně-kulturní </a:t>
            </a:r>
            <a:r>
              <a:rPr lang="cs-CZ" baseline="0" dirty="0"/>
              <a:t>a pragmatický aspekt.</a:t>
            </a:r>
          </a:p>
          <a:p>
            <a:endParaRPr lang="cs-CZ" baseline="0" dirty="0"/>
          </a:p>
          <a:p>
            <a:r>
              <a:rPr lang="cs-CZ" dirty="0"/>
              <a:t>https://</a:t>
            </a:r>
            <a:r>
              <a:rPr lang="cs-CZ" dirty="0" err="1"/>
              <a:t>www.youtube.com</a:t>
            </a:r>
            <a:r>
              <a:rPr lang="cs-CZ" dirty="0"/>
              <a:t>/</a:t>
            </a:r>
            <a:r>
              <a:rPr lang="cs-CZ" dirty="0" err="1"/>
              <a:t>watch?v</a:t>
            </a:r>
            <a:r>
              <a:rPr lang="cs-CZ" dirty="0"/>
              <a:t>=kI7VVAAHXLo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A5FF88-7864-41A7-9C21-37D179011EAB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95407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A5FF88-7864-41A7-9C21-37D179011EAB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3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Podrobněji je možné si to přečíst ve výkladovém textu</a:t>
            </a:r>
            <a:r>
              <a:rPr lang="cs-CZ" baseline="0" dirty="0"/>
              <a:t> v knize Co na srdci, to na jazyku – na </a:t>
            </a:r>
            <a:r>
              <a:rPr lang="cs-CZ" baseline="0" dirty="0" err="1"/>
              <a:t>slidu</a:t>
            </a:r>
            <a:r>
              <a:rPr lang="cs-CZ" baseline="0" dirty="0"/>
              <a:t> je bibliografický údaj a kapitolu Kognitivní lingvistika tady a teď najdete v </a:t>
            </a:r>
            <a:r>
              <a:rPr lang="cs-CZ" baseline="0" dirty="0" err="1"/>
              <a:t>Moodlu</a:t>
            </a:r>
            <a:r>
              <a:rPr lang="cs-CZ" baseline="0" dirty="0"/>
              <a:t>.</a:t>
            </a:r>
            <a:r>
              <a:rPr lang="cs-CZ" dirty="0"/>
              <a:t> Stručně – vidíme tu trojí možné chápání. Už teď můžeme  říci, že zde preferujeme</a:t>
            </a:r>
            <a:r>
              <a:rPr lang="cs-CZ" baseline="0" dirty="0"/>
              <a:t> třetí pojetí. Ale podívejme se i na ta první dvě.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https://</a:t>
            </a:r>
            <a:r>
              <a:rPr lang="cs-CZ" dirty="0" err="1"/>
              <a:t>www.youtube.com</a:t>
            </a:r>
            <a:r>
              <a:rPr lang="cs-CZ" dirty="0"/>
              <a:t>/</a:t>
            </a:r>
            <a:r>
              <a:rPr lang="cs-CZ" dirty="0" err="1"/>
              <a:t>watch?v</a:t>
            </a:r>
            <a:r>
              <a:rPr lang="cs-CZ" dirty="0"/>
              <a:t>=z3VlsTFLQOw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A5FF88-7864-41A7-9C21-37D179011EAB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91936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dirty="0"/>
              <a:t>První</a:t>
            </a:r>
            <a:r>
              <a:rPr lang="cs-CZ" baseline="0" dirty="0"/>
              <a:t> </a:t>
            </a:r>
            <a:r>
              <a:rPr lang="cs-CZ" dirty="0"/>
              <a:t>z nich má</a:t>
            </a:r>
            <a:r>
              <a:rPr lang="cs-CZ" baseline="0" dirty="0"/>
              <a:t> kořeny už někdy v 60. letech 20. století, když se začala zkoumat umělá inteligence a různé disciplíny začaly pokládat znovu otázky po tom, co je podstatou lidské mysli. Vzniká kognitivní věda (někdy nazývaná kognitivní vědy) jako </a:t>
            </a:r>
            <a:r>
              <a:rPr lang="cs-CZ" dirty="0"/>
              <a:t>interdisciplinární výzkum</a:t>
            </a:r>
            <a:r>
              <a:rPr lang="cs-CZ" baseline="0" dirty="0"/>
              <a:t> </a:t>
            </a:r>
            <a:r>
              <a:rPr lang="cs-CZ" dirty="0"/>
              <a:t>mysli a jejích procesů z perspektivy různých oborů. (Knihy na </a:t>
            </a:r>
            <a:r>
              <a:rPr lang="cs-CZ" dirty="0" err="1"/>
              <a:t>slidu</a:t>
            </a:r>
            <a:r>
              <a:rPr lang="cs-CZ" dirty="0"/>
              <a:t> o tom říkají víc.)  </a:t>
            </a:r>
          </a:p>
          <a:p>
            <a:pPr>
              <a:spcBef>
                <a:spcPct val="0"/>
              </a:spcBef>
            </a:pPr>
            <a:endParaRPr lang="cs-CZ" u="none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cs-CZ" u="none" dirty="0">
                <a:solidFill>
                  <a:schemeClr val="tx1"/>
                </a:solidFill>
              </a:rPr>
              <a:t>https://</a:t>
            </a:r>
            <a:r>
              <a:rPr lang="cs-CZ" u="none" dirty="0" err="1">
                <a:solidFill>
                  <a:schemeClr val="tx1"/>
                </a:solidFill>
              </a:rPr>
              <a:t>www.youtube.com</a:t>
            </a:r>
            <a:r>
              <a:rPr lang="cs-CZ" u="none" dirty="0">
                <a:solidFill>
                  <a:schemeClr val="tx1"/>
                </a:solidFill>
              </a:rPr>
              <a:t>/</a:t>
            </a:r>
            <a:r>
              <a:rPr lang="cs-CZ" u="none" dirty="0" err="1">
                <a:solidFill>
                  <a:schemeClr val="tx1"/>
                </a:solidFill>
              </a:rPr>
              <a:t>watch?v</a:t>
            </a:r>
            <a:r>
              <a:rPr lang="cs-CZ" u="none" dirty="0">
                <a:solidFill>
                  <a:schemeClr val="tx1"/>
                </a:solidFill>
              </a:rPr>
              <a:t>=HS7D8KZ-5Vs</a:t>
            </a:r>
          </a:p>
          <a:p>
            <a:pPr>
              <a:spcBef>
                <a:spcPct val="0"/>
              </a:spcBef>
            </a:pPr>
            <a:endParaRPr lang="cs-CZ" u="none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cs-CZ" u="none" dirty="0">
              <a:solidFill>
                <a:schemeClr val="tx1"/>
              </a:solidFill>
            </a:endParaRPr>
          </a:p>
        </p:txBody>
      </p:sp>
      <p:sp>
        <p:nvSpPr>
          <p:cNvPr id="174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EFD5DE7-8FB6-421C-805B-29DE6A8919E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0503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Představitelem</a:t>
            </a:r>
            <a:r>
              <a:rPr lang="cs-CZ" baseline="0" dirty="0"/>
              <a:t> kognitivní vědy u nás je už mnoho let Ivan M. Havel (sám matematik, teoretik vědy a zároveň filosof, zakladatel Centra teoretických studií Akademie věd). Ten kognitivní vědu mnohostranně vykládá (na </a:t>
            </a:r>
            <a:r>
              <a:rPr lang="cs-CZ" baseline="0" dirty="0" err="1"/>
              <a:t>Moodlu</a:t>
            </a:r>
            <a:r>
              <a:rPr lang="cs-CZ" baseline="0" dirty="0"/>
              <a:t> je jeho podstatná stať, viz </a:t>
            </a:r>
            <a:r>
              <a:rPr lang="cs-CZ" baseline="0" dirty="0" err="1"/>
              <a:t>slide</a:t>
            </a:r>
            <a:r>
              <a:rPr lang="cs-CZ" baseline="0" dirty="0"/>
              <a:t> 3, k níž se zde v závěru vrátíme). V časopisu Vesmír zveřejnil článek s tímto schématem (viz výše), kde ukazuje propojení věd zkoumajících z různých aspektů lidskou mysl. Mluví o jejich transdisciplinárním přístupu.</a:t>
            </a:r>
          </a:p>
          <a:p>
            <a:endParaRPr lang="cs-CZ" baseline="0" dirty="0"/>
          </a:p>
          <a:p>
            <a:r>
              <a:rPr lang="cs-CZ" dirty="0"/>
              <a:t>https://</a:t>
            </a:r>
            <a:r>
              <a:rPr lang="cs-CZ" dirty="0" err="1"/>
              <a:t>www.youtube.com</a:t>
            </a:r>
            <a:r>
              <a:rPr lang="cs-CZ" dirty="0"/>
              <a:t>/</a:t>
            </a:r>
            <a:r>
              <a:rPr lang="cs-CZ" dirty="0" err="1"/>
              <a:t>watch?v</a:t>
            </a:r>
            <a:r>
              <a:rPr lang="cs-CZ" dirty="0"/>
              <a:t>=hA8zlH5J_Ew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A5FF88-7864-41A7-9C21-37D179011EAB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1443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Tady vidíme různá</a:t>
            </a:r>
            <a:r>
              <a:rPr lang="cs-CZ" baseline="0" dirty="0"/>
              <a:t> schémata kognitivních věd – všechna, jak vidíme, nezahrnují úplně stejné disciplíny. Postupně se do schématu dostává stále víc věd </a:t>
            </a:r>
            <a:r>
              <a:rPr lang="cs-CZ" baseline="0" dirty="0" smtClean="0"/>
              <a:t>humanitních a společenských</a:t>
            </a:r>
            <a:endParaRPr lang="cs-CZ" baseline="0" dirty="0"/>
          </a:p>
          <a:p>
            <a:endParaRPr lang="cs-CZ" baseline="0" dirty="0"/>
          </a:p>
          <a:p>
            <a:r>
              <a:rPr lang="cs-CZ" dirty="0"/>
              <a:t>https://</a:t>
            </a:r>
            <a:r>
              <a:rPr lang="cs-CZ" dirty="0" err="1"/>
              <a:t>www.youtube.com</a:t>
            </a:r>
            <a:r>
              <a:rPr lang="cs-CZ" dirty="0"/>
              <a:t>/</a:t>
            </a:r>
            <a:r>
              <a:rPr lang="cs-CZ" dirty="0" err="1"/>
              <a:t>watch?v</a:t>
            </a:r>
            <a:r>
              <a:rPr lang="cs-CZ" dirty="0"/>
              <a:t>=Fv36Z2POSVw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A5FF88-7864-41A7-9C21-37D179011EAB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60723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Druhé</a:t>
            </a:r>
            <a:r>
              <a:rPr lang="cs-CZ" baseline="0" dirty="0"/>
              <a:t> pojetí (ne už v rámci konceptu kognitivní vědy) chápe kognitivní lingvistiku jako mezioborovou disciplínu: podobně jako psycholingvistika zkoumá společná témata psychologie a lingvistiky (osvojování jazyka, řečové patologie, bilingvismus apod.) nebo neurolingvistika zkoumá ukotvení jazykových kompetencí v mozku a </a:t>
            </a:r>
            <a:r>
              <a:rPr lang="cs-CZ" baseline="0" dirty="0" err="1"/>
              <a:t>neuronálních</a:t>
            </a:r>
            <a:r>
              <a:rPr lang="cs-CZ" baseline="0" dirty="0"/>
              <a:t> sítích. Tento přístup ke kognitivní lingvistice ji vlastně moc neodlišuje od psycholingvistiky a / nebo neurolingvistiky. Reprezentantem takového přístupu je německá lingvistka Monika Schwarzová – překlad její knihy – i když se jmenuje Úvod do </a:t>
            </a:r>
            <a:r>
              <a:rPr lang="cs-CZ" baseline="0" dirty="0" smtClean="0"/>
              <a:t>kognitivní </a:t>
            </a:r>
            <a:r>
              <a:rPr lang="cs-CZ" baseline="0" dirty="0"/>
              <a:t>lingvistiky – však nebude naší výchozí literaturou. Jde spíš o úvod do psycholingvistiky, jak ji chápeme v naší české tradici (řeší se tam podobná témata jako v knize Ivy Nebeské Úvod do psycholingvistiky). Na </a:t>
            </a:r>
            <a:r>
              <a:rPr lang="cs-CZ" baseline="0" dirty="0" err="1"/>
              <a:t>slidu</a:t>
            </a:r>
            <a:r>
              <a:rPr lang="cs-CZ" baseline="0" dirty="0"/>
              <a:t> je obrázek mozku – v tomto kurzu se však nebudeme zabývat mozkem, ale myslí (viz dále). </a:t>
            </a:r>
          </a:p>
          <a:p>
            <a:endParaRPr lang="cs-CZ" baseline="0" dirty="0"/>
          </a:p>
          <a:p>
            <a:r>
              <a:rPr lang="cs-CZ" dirty="0"/>
              <a:t>https://</a:t>
            </a:r>
            <a:r>
              <a:rPr lang="cs-CZ" dirty="0" err="1"/>
              <a:t>www.youtube.com</a:t>
            </a:r>
            <a:r>
              <a:rPr lang="cs-CZ" dirty="0"/>
              <a:t>/</a:t>
            </a:r>
            <a:r>
              <a:rPr lang="cs-CZ" dirty="0" err="1"/>
              <a:t>watch?v</a:t>
            </a:r>
            <a:r>
              <a:rPr lang="cs-CZ" dirty="0"/>
              <a:t>=DAsvMV0ib9k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A5FF88-7864-41A7-9C21-37D179011EAB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99472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 Oxfordské příručce</a:t>
            </a:r>
            <a:r>
              <a:rPr lang="cs-CZ" baseline="0" dirty="0"/>
              <a:t> kognitivní lingvistiky se rozlišují dvě pojetí kognitivní lingvistiky – v angličtině se to píše buď s velkými, anebo s malými počátečními písmeny. Malá písmena signalizují široké (a řekla bych starší, dnes už moc neuplatňované) pojetí kognitivní lingvistiky jako přístupu, který nějak – vlastně jakkoli - spojuje jazyk s myslí, příp. mozkem (jak jsme o tom mluvili např. u Moniky Schwarzové). Moderní pojetí – které zastává i tato kniha – je mnohem konkrétnější. Jde o přístup k jazyku, který vychází z určitých konkrétních děl, témat, od určitých autorů – jak je to uvedeno na </a:t>
            </a:r>
            <a:r>
              <a:rPr lang="cs-CZ" baseline="0" dirty="0" err="1"/>
              <a:t>slidu</a:t>
            </a:r>
            <a:r>
              <a:rPr lang="cs-CZ" baseline="0" dirty="0"/>
              <a:t>. To je tedy ta </a:t>
            </a:r>
            <a:r>
              <a:rPr lang="cs-CZ" baseline="0" dirty="0" err="1"/>
              <a:t>Cognitive</a:t>
            </a:r>
            <a:r>
              <a:rPr lang="cs-CZ" baseline="0" dirty="0"/>
              <a:t> </a:t>
            </a:r>
            <a:r>
              <a:rPr lang="cs-CZ" baseline="0" dirty="0" err="1"/>
              <a:t>Linguistics</a:t>
            </a:r>
            <a:r>
              <a:rPr lang="cs-CZ" baseline="0" dirty="0"/>
              <a:t> (s velkými počátečními písmeny)  jako pojmenování konkrétní disciplíny, která vzniká asi od 80. let a jejíž základní myšlenky byly formulován např. u </a:t>
            </a:r>
            <a:r>
              <a:rPr lang="cs-CZ" baseline="0" dirty="0" err="1"/>
              <a:t>Lakoffa</a:t>
            </a:r>
            <a:r>
              <a:rPr lang="cs-CZ" baseline="0" dirty="0"/>
              <a:t> a </a:t>
            </a:r>
            <a:r>
              <a:rPr lang="cs-CZ" baseline="0" dirty="0" err="1"/>
              <a:t>Johsona</a:t>
            </a:r>
            <a:r>
              <a:rPr lang="cs-CZ" baseline="0" dirty="0"/>
              <a:t> atd. (viz předchozí prezentace).</a:t>
            </a:r>
          </a:p>
          <a:p>
            <a:endParaRPr lang="cs-CZ" baseline="0" dirty="0"/>
          </a:p>
          <a:p>
            <a:r>
              <a:rPr lang="cs-CZ" dirty="0"/>
              <a:t>https://</a:t>
            </a:r>
            <a:r>
              <a:rPr lang="cs-CZ" dirty="0" err="1"/>
              <a:t>www.youtube.com</a:t>
            </a:r>
            <a:r>
              <a:rPr lang="cs-CZ" dirty="0"/>
              <a:t>/</a:t>
            </a:r>
            <a:r>
              <a:rPr lang="cs-CZ" dirty="0" err="1"/>
              <a:t>watch?v</a:t>
            </a:r>
            <a:r>
              <a:rPr lang="cs-CZ" dirty="0"/>
              <a:t>=9cRIEA_1a8U&amp;t=1s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A5FF88-7864-41A7-9C21-37D179011EAB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7964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cs-CZ" dirty="0"/>
              <a:t>S</a:t>
            </a:r>
            <a:r>
              <a:rPr lang="cs-CZ" baseline="0" dirty="0"/>
              <a:t> tím souvisí i možné metodologické přístupy – v kognitivních vědách vůbec, a také ve výzkumech jazyka. I. M. Havel rozlišuje tři. Ten první se uplatňuje třeba v biologii, v lékařských vědách, ale i např. v neurolingvistice (experimentální práce v laboratoři, přístroje zobrazující mozek při nějakých kognitivních aktivitách – např. sledování toho, která centra se např. aktivizují při čtení, popisu obrázku apod.).  - Druhý přístup se zaměřuje na konstruování modelů myslí, neuronů apod. V rámci jednoho takového modelu bývá lidská mysl přirovnávána k počítači.  Třetí přístup je nejbližší humanitním vědám – je to přístup fenomenologický, zkušenostní. Podle něho je mysl vždy větší a mnohem složitější než počítač – a hlavně – patří člověku, který je tělesný a umí myslet obrazně (metaforicky).  Má – tělesně a smyslově ukotvené „já“. Viz dále ---</a:t>
            </a:r>
          </a:p>
          <a:p>
            <a:pPr algn="l"/>
            <a:endParaRPr lang="cs-CZ" baseline="0" dirty="0"/>
          </a:p>
          <a:p>
            <a:pPr algn="l"/>
            <a:r>
              <a:rPr lang="cs-CZ" baseline="0" dirty="0"/>
              <a:t>https://</a:t>
            </a:r>
            <a:r>
              <a:rPr lang="cs-CZ" baseline="0" dirty="0" err="1"/>
              <a:t>www.youtube.com</a:t>
            </a:r>
            <a:r>
              <a:rPr lang="cs-CZ" baseline="0" dirty="0"/>
              <a:t>/</a:t>
            </a:r>
            <a:r>
              <a:rPr lang="cs-CZ" baseline="0" dirty="0" err="1"/>
              <a:t>watch?v</a:t>
            </a:r>
            <a:r>
              <a:rPr lang="cs-CZ" baseline="0" dirty="0"/>
              <a:t>=4P2fXbzlyts</a:t>
            </a:r>
          </a:p>
          <a:p>
            <a:pPr algn="l"/>
            <a:endParaRPr lang="cs-CZ" baseline="0" dirty="0"/>
          </a:p>
          <a:p>
            <a:pPr algn="l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A5FF88-7864-41A7-9C21-37D179011EAB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83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 jiné (popularizační)</a:t>
            </a:r>
            <a:r>
              <a:rPr lang="cs-CZ" baseline="0" dirty="0"/>
              <a:t> knihy I. M. Havla pochází tato úvaha – o prožitku vázaném na žlutou barvu. (Na dalším </a:t>
            </a:r>
            <a:r>
              <a:rPr lang="cs-CZ" baseline="0" dirty="0" err="1"/>
              <a:t>slidu</a:t>
            </a:r>
            <a:r>
              <a:rPr lang="cs-CZ" baseline="0" dirty="0"/>
              <a:t> uvidíme, jak moc je ten prožitek vázán na význam slova „</a:t>
            </a:r>
            <a:r>
              <a:rPr lang="cs-CZ" baseline="0" dirty="0" err="1"/>
              <a:t>žlutý“,na</a:t>
            </a:r>
            <a:r>
              <a:rPr lang="cs-CZ" baseline="0" dirty="0"/>
              <a:t> jeho konotace.)</a:t>
            </a:r>
          </a:p>
          <a:p>
            <a:r>
              <a:rPr lang="cs-CZ" baseline="0" dirty="0"/>
              <a:t>Tady se ukazuje, že musíme rozlišovat zkoumání mozku a zkoumání mysli. Píše o tom Anna </a:t>
            </a:r>
            <a:r>
              <a:rPr lang="cs-CZ" baseline="0" dirty="0" err="1"/>
              <a:t>Wierzbicka</a:t>
            </a:r>
            <a:r>
              <a:rPr lang="cs-CZ" baseline="0" dirty="0"/>
              <a:t>: lingvista humanitního založení nemůže zkoumat mozek (to má přenechat přírodovědcům, případně – ano - </a:t>
            </a:r>
            <a:r>
              <a:rPr lang="cs-CZ" baseline="0" dirty="0" err="1"/>
              <a:t>neurolingvistům</a:t>
            </a:r>
            <a:r>
              <a:rPr lang="cs-CZ" baseline="0" dirty="0"/>
              <a:t>). Ale na základě jazyka se otevírá mysl (a také kultura jako mysl kolektivní, sdílená, mysl určité komunity). V tomto zkoumání se uplatňuje introspekce, je založeno na zkušenosti.</a:t>
            </a:r>
          </a:p>
          <a:p>
            <a:endParaRPr lang="cs-CZ" baseline="0" dirty="0"/>
          </a:p>
          <a:p>
            <a:r>
              <a:rPr lang="cs-CZ" dirty="0"/>
              <a:t>https://</a:t>
            </a:r>
            <a:r>
              <a:rPr lang="cs-CZ" dirty="0" err="1"/>
              <a:t>www.youtube.com</a:t>
            </a:r>
            <a:r>
              <a:rPr lang="cs-CZ" dirty="0"/>
              <a:t>/</a:t>
            </a:r>
            <a:r>
              <a:rPr lang="cs-CZ" dirty="0" err="1"/>
              <a:t>watch?v</a:t>
            </a:r>
            <a:r>
              <a:rPr lang="cs-CZ" dirty="0"/>
              <a:t>=8B3SmSE_zbM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A5FF88-7864-41A7-9C21-37D179011EAB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0761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2FA992-FFB2-4474-ABF2-7CE6BF7ED25C}" type="datetimeFigureOut">
              <a:rPr lang="cs-CZ" smtClean="0"/>
              <a:pPr>
                <a:defRPr/>
              </a:pPr>
              <a:t>26.02.2025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868604-0720-4073-B702-3987E241E0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142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A586EC-8B67-47D2-839C-472F898C0045}" type="datetimeFigureOut">
              <a:rPr lang="cs-CZ" smtClean="0"/>
              <a:pPr>
                <a:defRPr/>
              </a:pPr>
              <a:t>26.02.2025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4F8A0F-198A-4CEC-88BB-5DAB665893C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030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BDFA60-CC70-4BB8-98C6-2086793BB29D}" type="datetimeFigureOut">
              <a:rPr lang="cs-CZ" smtClean="0"/>
              <a:pPr>
                <a:defRPr/>
              </a:pPr>
              <a:t>26.02.2025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773DD9-E0F7-4574-B28F-888C0E4FA8C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807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96DFF08F-DC6B-4601-B491-B0F83F6DD2D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2/26/2025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339954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2850B23E-A2D6-463C-B87F-4AAA51ACDD78}" type="datetimeFigureOut">
              <a:rPr lang="cs-CZ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26.02.2025</a:t>
            </a:fld>
            <a:endParaRPr lang="cs-CZ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A338384-2DB8-4252-A5ED-E845A91E0B63}" type="slidenum">
              <a:rPr lang="cs-CZ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700958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96DFF08F-DC6B-4601-B491-B0F83F6DD2D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2/26/2025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63584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96DFF08F-DC6B-4601-B491-B0F83F6DD2D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2/26/2025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019985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96DFF08F-DC6B-4601-B491-B0F83F6DD2D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2/26/2025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604978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96DFF08F-DC6B-4601-B491-B0F83F6DD2D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2/26/2025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419620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96DFF08F-DC6B-4601-B491-B0F83F6DD2D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2/26/2025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227599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96DFF08F-DC6B-4601-B491-B0F83F6DD2D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2/26/2025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83353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CC8D62-54D4-4490-9C03-3F691C7539C9}" type="datetimeFigureOut">
              <a:rPr lang="cs-CZ" smtClean="0"/>
              <a:pPr>
                <a:defRPr/>
              </a:pPr>
              <a:t>26.02.2025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2B546F-7EA7-4C48-95AF-23A6669E0A5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7345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96DFF08F-DC6B-4601-B491-B0F83F6DD2D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2/26/2025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2341448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96DFF08F-DC6B-4601-B491-B0F83F6DD2D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2/26/2025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693547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96DFF08F-DC6B-4601-B491-B0F83F6DD2D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2/26/2025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2555198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50B23E-A2D6-463C-B87F-4AAA51ACDD78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26.02.2025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338384-2DB8-4252-A5ED-E845A91E0B6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32985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50B23E-A2D6-463C-B87F-4AAA51ACDD78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26.02.2025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338384-2DB8-4252-A5ED-E845A91E0B6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3131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50B23E-A2D6-463C-B87F-4AAA51ACDD78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26.02.2025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338384-2DB8-4252-A5ED-E845A91E0B6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7149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50B23E-A2D6-463C-B87F-4AAA51ACDD78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26.02.2025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338384-2DB8-4252-A5ED-E845A91E0B6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82096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50B23E-A2D6-463C-B87F-4AAA51ACDD78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26.02.2025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338384-2DB8-4252-A5ED-E845A91E0B6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84726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50B23E-A2D6-463C-B87F-4AAA51ACDD78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26.02.2025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338384-2DB8-4252-A5ED-E845A91E0B6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737017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50B23E-A2D6-463C-B87F-4AAA51ACDD78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26.02.2025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338384-2DB8-4252-A5ED-E845A91E0B6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6732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B2CED0-FFF0-41C8-A5D2-BB8FE2EE0887}" type="datetimeFigureOut">
              <a:rPr lang="cs-CZ" smtClean="0"/>
              <a:pPr>
                <a:defRPr/>
              </a:pPr>
              <a:t>26.02.2025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21274B-E311-48B5-A32B-9502B6EBF79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31988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50B23E-A2D6-463C-B87F-4AAA51ACDD78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26.02.2025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338384-2DB8-4252-A5ED-E845A91E0B6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2119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50B23E-A2D6-463C-B87F-4AAA51ACDD78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26.02.2025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338384-2DB8-4252-A5ED-E845A91E0B6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99851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50B23E-A2D6-463C-B87F-4AAA51ACDD78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26.02.2025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338384-2DB8-4252-A5ED-E845A91E0B6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44012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50B23E-A2D6-463C-B87F-4AAA51ACDD78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26.02.2025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338384-2DB8-4252-A5ED-E845A91E0B6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2148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F86531-3513-4558-B64F-352D22EE863C}" type="datetimeFigureOut">
              <a:rPr lang="cs-CZ" smtClean="0"/>
              <a:pPr>
                <a:defRPr/>
              </a:pPr>
              <a:t>26.02.2025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590F7-7567-46F9-8016-64477C13976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639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6ED550-1290-4327-99C6-A4163C156A33}" type="datetimeFigureOut">
              <a:rPr lang="cs-CZ" smtClean="0"/>
              <a:pPr>
                <a:defRPr/>
              </a:pPr>
              <a:t>26.02.2025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D56400-0D66-4F62-9FFE-DA4164064BE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668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BE5156-D1CB-46F8-B1AE-628DB47F9CF6}" type="datetimeFigureOut">
              <a:rPr lang="cs-CZ" smtClean="0"/>
              <a:pPr>
                <a:defRPr/>
              </a:pPr>
              <a:t>26.02.2025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C5FD1D-05B5-4A75-85B8-08861FC1696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404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63211F-9D45-4923-9430-457562B71EB2}" type="datetimeFigureOut">
              <a:rPr lang="cs-CZ" smtClean="0"/>
              <a:pPr>
                <a:defRPr/>
              </a:pPr>
              <a:t>26.02.2025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D0958C-4D9A-4D94-8271-AB62DF0FDB2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6412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71F6B6-DA4F-4AD2-B2BA-2F941A06850A}" type="datetimeFigureOut">
              <a:rPr lang="cs-CZ" smtClean="0"/>
              <a:pPr>
                <a:defRPr/>
              </a:pPr>
              <a:t>26.02.2025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870D84-986B-44AF-81C9-D847FEB0B61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780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BF6623-048F-4ABA-A3A0-2B3F581A9F96}" type="datetimeFigureOut">
              <a:rPr lang="cs-CZ" smtClean="0"/>
              <a:pPr>
                <a:defRPr/>
              </a:pPr>
              <a:t>26.02.2025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AB317-EB09-4A53-B35E-13A940BADA3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42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DBE5156-D1CB-46F8-B1AE-628DB47F9CF6}" type="datetimeFigureOut">
              <a:rPr lang="cs-CZ" smtClean="0"/>
              <a:pPr>
                <a:defRPr/>
              </a:pPr>
              <a:t>26.02.2025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CC5FD1D-05B5-4A75-85B8-08861FC1696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7768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2850B23E-A2D6-463C-B87F-4AAA51ACDD78}" type="datetimeFigureOut">
              <a:rPr lang="cs-CZ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26.02.2025</a:t>
            </a:fld>
            <a:endParaRPr lang="cs-CZ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A338384-2DB8-4252-A5ED-E845A91E0B63}" type="slidenum">
              <a:rPr lang="cs-CZ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08473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50B23E-A2D6-463C-B87F-4AAA51ACDD78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26.02.2025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338384-2DB8-4252-A5ED-E845A91E0B6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6283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8.png"/><Relationship Id="rId5" Type="http://schemas.openxmlformats.org/officeDocument/2006/relationships/image" Target="../media/image17.jpeg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250384" cy="936104"/>
          </a:xfrm>
        </p:spPr>
        <p:txBody>
          <a:bodyPr/>
          <a:lstStyle/>
          <a:p>
            <a:r>
              <a:rPr lang="cs-CZ" b="1" dirty="0"/>
              <a:t>K pojetí kognitivní lingvistiky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4437112"/>
            <a:ext cx="8352928" cy="216024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200" b="1" dirty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600" dirty="0" err="1">
                <a:solidFill>
                  <a:schemeClr val="tx1"/>
                </a:solidFill>
              </a:rPr>
              <a:t>Geeraerts</a:t>
            </a:r>
            <a:r>
              <a:rPr lang="cs-CZ" sz="2600" dirty="0">
                <a:solidFill>
                  <a:schemeClr val="tx1"/>
                </a:solidFill>
              </a:rPr>
              <a:t>, </a:t>
            </a:r>
            <a:r>
              <a:rPr lang="cs-CZ" sz="2600" dirty="0" err="1">
                <a:solidFill>
                  <a:schemeClr val="tx1"/>
                </a:solidFill>
              </a:rPr>
              <a:t>Dirk</a:t>
            </a:r>
            <a:r>
              <a:rPr lang="cs-CZ" sz="2600" dirty="0">
                <a:solidFill>
                  <a:schemeClr val="tx1"/>
                </a:solidFill>
              </a:rPr>
              <a:t>  – </a:t>
            </a:r>
            <a:r>
              <a:rPr lang="cs-CZ" sz="2600" dirty="0" err="1">
                <a:solidFill>
                  <a:schemeClr val="tx1"/>
                </a:solidFill>
              </a:rPr>
              <a:t>Cuykens</a:t>
            </a:r>
            <a:r>
              <a:rPr lang="cs-CZ" sz="2600" dirty="0">
                <a:solidFill>
                  <a:schemeClr val="tx1"/>
                </a:solidFill>
              </a:rPr>
              <a:t>, Hubert (</a:t>
            </a:r>
            <a:r>
              <a:rPr lang="cs-CZ" sz="2600" dirty="0" err="1">
                <a:solidFill>
                  <a:schemeClr val="tx1"/>
                </a:solidFill>
              </a:rPr>
              <a:t>eds</a:t>
            </a:r>
            <a:r>
              <a:rPr lang="cs-CZ" sz="2600" dirty="0">
                <a:solidFill>
                  <a:schemeClr val="tx1"/>
                </a:solidFill>
              </a:rPr>
              <a:t>.), </a:t>
            </a:r>
            <a:r>
              <a:rPr lang="cs-CZ" sz="2600" i="1" dirty="0" err="1">
                <a:solidFill>
                  <a:schemeClr val="tx1"/>
                </a:solidFill>
              </a:rPr>
              <a:t>The</a:t>
            </a:r>
            <a:r>
              <a:rPr lang="cs-CZ" sz="2600" i="1" dirty="0">
                <a:solidFill>
                  <a:schemeClr val="tx1"/>
                </a:solidFill>
              </a:rPr>
              <a:t> Oxford  Handbook </a:t>
            </a:r>
            <a:r>
              <a:rPr lang="cs-CZ" sz="2600" i="1" dirty="0" err="1">
                <a:solidFill>
                  <a:schemeClr val="tx1"/>
                </a:solidFill>
              </a:rPr>
              <a:t>of</a:t>
            </a:r>
            <a:r>
              <a:rPr lang="cs-CZ" sz="2600" i="1" dirty="0">
                <a:solidFill>
                  <a:schemeClr val="tx1"/>
                </a:solidFill>
              </a:rPr>
              <a:t> </a:t>
            </a:r>
            <a:r>
              <a:rPr lang="cs-CZ" sz="2600" i="1" dirty="0" err="1">
                <a:solidFill>
                  <a:schemeClr val="tx1"/>
                </a:solidFill>
              </a:rPr>
              <a:t>Cognitive</a:t>
            </a:r>
            <a:r>
              <a:rPr lang="cs-CZ" sz="2600" i="1" dirty="0">
                <a:solidFill>
                  <a:schemeClr val="tx1"/>
                </a:solidFill>
              </a:rPr>
              <a:t> </a:t>
            </a:r>
            <a:r>
              <a:rPr lang="cs-CZ" sz="2600" i="1" dirty="0" err="1">
                <a:solidFill>
                  <a:schemeClr val="tx1"/>
                </a:solidFill>
              </a:rPr>
              <a:t>Linguistics</a:t>
            </a:r>
            <a:r>
              <a:rPr lang="cs-CZ" sz="2600" i="1" dirty="0">
                <a:solidFill>
                  <a:schemeClr val="tx1"/>
                </a:solidFill>
              </a:rPr>
              <a:t>.</a:t>
            </a:r>
            <a:r>
              <a:rPr lang="cs-CZ" sz="2600" dirty="0">
                <a:solidFill>
                  <a:schemeClr val="tx1"/>
                </a:solidFill>
              </a:rPr>
              <a:t> Oxford University </a:t>
            </a:r>
            <a:r>
              <a:rPr lang="cs-CZ" sz="2600" dirty="0" err="1">
                <a:solidFill>
                  <a:schemeClr val="tx1"/>
                </a:solidFill>
              </a:rPr>
              <a:t>Press</a:t>
            </a:r>
            <a:r>
              <a:rPr lang="cs-CZ" sz="2600" dirty="0">
                <a:solidFill>
                  <a:schemeClr val="tx1"/>
                </a:solidFill>
              </a:rPr>
              <a:t> , Oxford – New York 2007.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cs-CZ" sz="2600" dirty="0">
                <a:solidFill>
                  <a:schemeClr val="tx1"/>
                </a:solidFill>
              </a:rPr>
              <a:t>René </a:t>
            </a:r>
            <a:r>
              <a:rPr lang="cs-CZ" sz="2600" dirty="0" err="1">
                <a:solidFill>
                  <a:schemeClr val="tx1"/>
                </a:solidFill>
              </a:rPr>
              <a:t>Dirven</a:t>
            </a:r>
            <a:r>
              <a:rPr lang="cs-CZ" sz="2600" dirty="0">
                <a:solidFill>
                  <a:schemeClr val="tx1"/>
                </a:solidFill>
              </a:rPr>
              <a:t>, </a:t>
            </a:r>
            <a:r>
              <a:rPr lang="cs-CZ" sz="2600" dirty="0" err="1">
                <a:solidFill>
                  <a:schemeClr val="tx1"/>
                </a:solidFill>
              </a:rPr>
              <a:t>Marjolijn</a:t>
            </a:r>
            <a:r>
              <a:rPr lang="cs-CZ" sz="2600" dirty="0">
                <a:solidFill>
                  <a:schemeClr val="tx1"/>
                </a:solidFill>
              </a:rPr>
              <a:t> </a:t>
            </a:r>
            <a:r>
              <a:rPr lang="cs-CZ" sz="2600" dirty="0" err="1">
                <a:solidFill>
                  <a:schemeClr val="tx1"/>
                </a:solidFill>
              </a:rPr>
              <a:t>Verspoor</a:t>
            </a:r>
            <a:r>
              <a:rPr lang="cs-CZ" sz="2600" dirty="0">
                <a:solidFill>
                  <a:schemeClr val="tx1"/>
                </a:solidFill>
              </a:rPr>
              <a:t> (</a:t>
            </a:r>
            <a:r>
              <a:rPr lang="cs-CZ" sz="2600" dirty="0" err="1">
                <a:solidFill>
                  <a:schemeClr val="tx1"/>
                </a:solidFill>
              </a:rPr>
              <a:t>eds</a:t>
            </a:r>
            <a:r>
              <a:rPr lang="cs-CZ" sz="2600" dirty="0">
                <a:solidFill>
                  <a:schemeClr val="tx1"/>
                </a:solidFill>
              </a:rPr>
              <a:t>.): </a:t>
            </a:r>
            <a:r>
              <a:rPr lang="en-US" sz="2600" i="1" dirty="0">
                <a:solidFill>
                  <a:schemeClr val="tx1"/>
                </a:solidFill>
              </a:rPr>
              <a:t>Cognitive exploration of language and linguistics</a:t>
            </a:r>
            <a:r>
              <a:rPr lang="cs-CZ" sz="2600" i="1" dirty="0">
                <a:solidFill>
                  <a:schemeClr val="tx1"/>
                </a:solidFill>
              </a:rPr>
              <a:t>.</a:t>
            </a:r>
            <a:r>
              <a:rPr lang="cs-CZ" sz="2600" dirty="0">
                <a:solidFill>
                  <a:schemeClr val="tx1"/>
                </a:solidFill>
              </a:rPr>
              <a:t> </a:t>
            </a:r>
            <a:r>
              <a:rPr lang="en-US" sz="2600" dirty="0">
                <a:solidFill>
                  <a:schemeClr val="tx1"/>
                </a:solidFill>
              </a:rPr>
              <a:t>Amsterdam </a:t>
            </a:r>
            <a:r>
              <a:rPr lang="cs-CZ" sz="2600" dirty="0">
                <a:solidFill>
                  <a:schemeClr val="tx1"/>
                </a:solidFill>
              </a:rPr>
              <a:t>–</a:t>
            </a:r>
            <a:r>
              <a:rPr lang="en-US" sz="2600" dirty="0">
                <a:solidFill>
                  <a:schemeClr val="tx1"/>
                </a:solidFill>
              </a:rPr>
              <a:t> Philadelphia: J. Benjamins Pub. Co., 2004.</a:t>
            </a:r>
            <a:endParaRPr lang="cs-CZ" sz="2600" dirty="0">
              <a:solidFill>
                <a:schemeClr val="tx1"/>
              </a:solidFill>
            </a:endParaRPr>
          </a:p>
        </p:txBody>
      </p:sp>
      <p:pic>
        <p:nvPicPr>
          <p:cNvPr id="14339" name="Obrázek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03648" y="1268760"/>
            <a:ext cx="2093397" cy="304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7B97BC87-72E3-4EB8-8524-61C43F86F7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0072" y="1268760"/>
            <a:ext cx="2322258" cy="309634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936" cy="1173979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cs-CZ" sz="4000" dirty="0"/>
              <a:t>Žlutá II </a:t>
            </a:r>
            <a:r>
              <a:rPr lang="cs-CZ" sz="3600" dirty="0"/>
              <a:t>... „můj prožitek žlutosti“ – asociace / konotace; stopy vlastní zkušenosti</a:t>
            </a:r>
          </a:p>
        </p:txBody>
      </p:sp>
      <p:pic>
        <p:nvPicPr>
          <p:cNvPr id="22530" name="Zástupný symbol pro obsah 3"/>
          <p:cNvPicPr>
            <a:picLocks noGrp="1" noChangeAspect="1"/>
          </p:cNvPicPr>
          <p:nvPr>
            <p:ph sz="half" idx="1"/>
          </p:nvPr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200000"/>
                    </a14:imgEffect>
                  </a14:imgLayer>
                </a14:imgProps>
              </a:ext>
            </a:extLst>
          </a:blip>
          <a:srcRect l="461" t="8537" r="40791" b="-18433"/>
          <a:stretch/>
        </p:blipFill>
        <p:spPr>
          <a:xfrm>
            <a:off x="467544" y="1484784"/>
            <a:ext cx="3672408" cy="6300000"/>
          </a:xfrm>
        </p:spPr>
      </p:pic>
      <p:pic>
        <p:nvPicPr>
          <p:cNvPr id="22531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5"/>
          <a:stretch>
            <a:fillRect/>
          </a:stretch>
        </p:blipFill>
        <p:spPr>
          <a:xfrm>
            <a:off x="4932040" y="3933056"/>
            <a:ext cx="3810000" cy="2733675"/>
          </a:xfr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04048" y="1700808"/>
            <a:ext cx="2693882" cy="1800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latin typeface="+mn-lt"/>
                <a:ea typeface="+mn-ea"/>
                <a:cs typeface="+mn-cs"/>
              </a:rPr>
              <a:t>Orientace na význam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472608"/>
          </a:xfrm>
        </p:spPr>
        <p:txBody>
          <a:bodyPr rtlCol="0">
            <a:normAutofit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dirty="0"/>
              <a:t>Význam se chápe jako založený </a:t>
            </a:r>
            <a:endParaRPr lang="cs-CZ" sz="3200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3200" dirty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dirty="0"/>
              <a:t>● </a:t>
            </a:r>
            <a:r>
              <a:rPr lang="cs-CZ" sz="3200" b="1" dirty="0"/>
              <a:t>antropocentricky</a:t>
            </a:r>
            <a:r>
              <a:rPr lang="cs-CZ" sz="3200" dirty="0"/>
              <a:t> a ego-centricky (má východisko v perspektivě subjektu, v jeho rozumění)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dirty="0"/>
              <a:t>● </a:t>
            </a:r>
            <a:r>
              <a:rPr lang="cs-CZ" sz="3200" b="1" dirty="0"/>
              <a:t>zkušenostně</a:t>
            </a:r>
            <a:r>
              <a:rPr lang="cs-CZ" sz="3200" dirty="0"/>
              <a:t> (závisí na zkušenosti vlastní tělesnosti v prostoru + modelovaný kulturně)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dirty="0"/>
              <a:t>● </a:t>
            </a:r>
            <a:r>
              <a:rPr lang="cs-CZ" sz="3200" b="1" dirty="0"/>
              <a:t>imaginativně</a:t>
            </a:r>
            <a:r>
              <a:rPr lang="cs-CZ" sz="3200" dirty="0"/>
              <a:t> (metaforicky a metonymicky, příběhově)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3200" dirty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dirty="0"/>
              <a:t>(X strukturní pojetí – význam jako místo ve struktuře, ve vztazích paradigmatických a syntagmatických)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3200" dirty="0"/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60649"/>
            <a:ext cx="8335838" cy="936104"/>
          </a:xfrm>
        </p:spPr>
        <p:txBody>
          <a:bodyPr>
            <a:normAutofit fontScale="90000"/>
          </a:bodyPr>
          <a:lstStyle/>
          <a:p>
            <a:pPr algn="ctr">
              <a:spcBef>
                <a:spcPct val="20000"/>
              </a:spcBef>
            </a:pPr>
            <a:r>
              <a:rPr lang="cs-CZ" sz="3600" b="1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Kognitivní lingvistika jako přístup k </a:t>
            </a:r>
            <a:r>
              <a:rPr lang="cs-CZ" sz="3600" b="1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jazyku</a:t>
            </a:r>
            <a:br>
              <a:rPr lang="cs-CZ" sz="3600" b="1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</a:br>
            <a:r>
              <a:rPr lang="cs-CZ" sz="3600" b="1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Přístupy k jazyku:</a:t>
            </a:r>
            <a:endParaRPr lang="cs-CZ" sz="3600" b="1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484784"/>
            <a:ext cx="7687766" cy="4908203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286000" y="1486930"/>
            <a:ext cx="4572000" cy="388414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</a:pPr>
            <a:r>
              <a:rPr lang="hy-AM" sz="2800" dirty="0">
                <a:solidFill>
                  <a:prstClr val="black"/>
                </a:solidFill>
                <a:latin typeface="Calibri"/>
              </a:rPr>
              <a:t>֍</a:t>
            </a:r>
            <a:r>
              <a:rPr lang="cs-CZ" sz="2800" dirty="0">
                <a:solidFill>
                  <a:prstClr val="black"/>
                </a:solidFill>
                <a:latin typeface="Calibri"/>
              </a:rPr>
              <a:t>  </a:t>
            </a:r>
            <a:r>
              <a:rPr lang="cs-CZ" sz="2800" b="1" dirty="0">
                <a:solidFill>
                  <a:prstClr val="black"/>
                </a:solidFill>
                <a:latin typeface="Calibri"/>
              </a:rPr>
              <a:t>strukturní / strukturně-funkční</a:t>
            </a:r>
          </a:p>
          <a:p>
            <a:pPr marL="342900" lvl="0" indent="-34290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cs-CZ" sz="2800" dirty="0">
              <a:solidFill>
                <a:prstClr val="black"/>
              </a:solidFill>
              <a:latin typeface="Calibri"/>
            </a:endParaRPr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</a:pPr>
            <a:r>
              <a:rPr lang="hy-AM" sz="2800" b="1" dirty="0">
                <a:solidFill>
                  <a:srgbClr val="FF0000"/>
                </a:solidFill>
                <a:latin typeface="Calibri"/>
              </a:rPr>
              <a:t>֍</a:t>
            </a:r>
            <a:r>
              <a:rPr lang="cs-CZ" sz="2800" b="1" dirty="0">
                <a:solidFill>
                  <a:srgbClr val="FF0000"/>
                </a:solidFill>
                <a:latin typeface="Calibri"/>
              </a:rPr>
              <a:t> kognitivní (kognitivní a kulturní lingvistika)</a:t>
            </a:r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</a:pPr>
            <a:endParaRPr lang="cs-CZ" sz="2800" b="1" dirty="0">
              <a:solidFill>
                <a:prstClr val="black"/>
              </a:solidFill>
              <a:latin typeface="Calibri"/>
            </a:endParaRPr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</a:pPr>
            <a:r>
              <a:rPr lang="hy-AM" sz="2800" b="1" dirty="0">
                <a:solidFill>
                  <a:prstClr val="black"/>
                </a:solidFill>
                <a:latin typeface="Calibri"/>
              </a:rPr>
              <a:t>֍</a:t>
            </a:r>
            <a:r>
              <a:rPr lang="cs-CZ" sz="2800" b="1" dirty="0">
                <a:solidFill>
                  <a:prstClr val="black"/>
                </a:solidFill>
                <a:latin typeface="Calibri"/>
              </a:rPr>
              <a:t> komunikační (</a:t>
            </a:r>
            <a:r>
              <a:rPr lang="cs-CZ" sz="2800" b="1" dirty="0" err="1">
                <a:solidFill>
                  <a:prstClr val="black"/>
                </a:solidFill>
                <a:latin typeface="Calibri"/>
              </a:rPr>
              <a:t>pragmalingvistika</a:t>
            </a:r>
            <a:r>
              <a:rPr lang="cs-CZ" sz="2800" b="1" dirty="0">
                <a:solidFill>
                  <a:prstClr val="black"/>
                </a:solidFill>
                <a:latin typeface="Calibri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8926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475821" cy="2152051"/>
          </a:xfrm>
        </p:spPr>
        <p:txBody>
          <a:bodyPr>
            <a:normAutofit/>
          </a:bodyPr>
          <a:lstStyle/>
          <a:p>
            <a:pPr algn="ctr"/>
            <a:r>
              <a:rPr lang="cs-CZ" sz="2700" b="1" dirty="0">
                <a:solidFill>
                  <a:schemeClr val="accent2">
                    <a:lumMod val="50000"/>
                  </a:schemeClr>
                </a:solidFill>
              </a:rPr>
              <a:t>Tři dimenze znaku (podle Ch. Morrise)</a:t>
            </a:r>
            <a:br>
              <a:rPr lang="cs-CZ" sz="27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2100" dirty="0"/>
              <a:t/>
            </a:r>
            <a:br>
              <a:rPr lang="cs-CZ" sz="2100" dirty="0"/>
            </a:br>
            <a:r>
              <a:rPr lang="cs-CZ" sz="2100" dirty="0"/>
              <a:t>                   </a:t>
            </a:r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cs-CZ" sz="2100" b="1" dirty="0"/>
              <a:t>syntaktika</a:t>
            </a:r>
            <a:r>
              <a:rPr lang="cs-CZ" sz="2100" dirty="0"/>
              <a:t> – vztahy znaků mezi sebou (jak se spolu spojují)</a:t>
            </a:r>
            <a:br>
              <a:rPr lang="cs-CZ" sz="2100" dirty="0"/>
            </a:br>
            <a:r>
              <a:rPr lang="cs-CZ" sz="2100" dirty="0"/>
              <a:t> </a:t>
            </a:r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cs-CZ" sz="2100" b="1" dirty="0"/>
              <a:t>sémantika</a:t>
            </a:r>
            <a:r>
              <a:rPr lang="cs-CZ" sz="2100" dirty="0"/>
              <a:t> – vztahy znaků k označovaným objektům (co znaky znamenají, k čemu poukazují)</a:t>
            </a:r>
            <a:br>
              <a:rPr lang="cs-CZ" sz="2100" dirty="0"/>
            </a:br>
            <a:r>
              <a:rPr lang="cs-CZ" sz="2100" dirty="0"/>
              <a:t> </a:t>
            </a:r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</a:t>
            </a:r>
            <a:r>
              <a:rPr lang="cs-CZ" sz="2100" dirty="0"/>
              <a:t> </a:t>
            </a:r>
            <a:r>
              <a:rPr lang="cs-CZ" sz="2100" b="1" dirty="0"/>
              <a:t>pragmatika</a:t>
            </a:r>
            <a:r>
              <a:rPr lang="cs-CZ" sz="2100" dirty="0"/>
              <a:t> – vztahy znaků k uživatelům (jak fungují v komunikační situaci)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243649" y="3049817"/>
            <a:ext cx="2502801" cy="249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123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90">
          <a:fgClr>
            <a:schemeClr val="accent3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4982"/>
          </a:xfrm>
        </p:spPr>
        <p:txBody>
          <a:bodyPr>
            <a:normAutofit fontScale="90000"/>
          </a:bodyPr>
          <a:lstStyle/>
          <a:p>
            <a:r>
              <a:rPr lang="cs-CZ" dirty="0"/>
              <a:t>Dobrý den!</a:t>
            </a:r>
            <a:br>
              <a:rPr lang="cs-CZ" dirty="0"/>
            </a:br>
            <a:r>
              <a:rPr lang="cs-CZ" sz="2700" dirty="0"/>
              <a:t>Co zajímá na tomto vyjádření různé jazykovědné přístupy (a disciplíny</a:t>
            </a:r>
            <a:r>
              <a:rPr lang="cs-CZ" sz="2700" dirty="0" smtClean="0"/>
              <a:t>)? (Mísení atd.)</a:t>
            </a:r>
            <a:r>
              <a:rPr lang="cs-CZ" sz="2700" dirty="0"/>
              <a:t/>
            </a:r>
            <a:br>
              <a:rPr lang="cs-CZ" sz="2700" dirty="0"/>
            </a:br>
            <a:endParaRPr lang="cs-CZ" sz="27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 perspektivě přístupu strukturního?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v perspektivě přístupu kognitivně-kulturního?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 perspektivě přístupu komunikačního (</a:t>
            </a:r>
            <a:r>
              <a:rPr lang="cs-CZ" dirty="0" err="1"/>
              <a:t>pragmalingvistického</a:t>
            </a:r>
            <a:r>
              <a:rPr lang="cs-CZ" dirty="0"/>
              <a:t>)?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1772816"/>
            <a:ext cx="999831" cy="524301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616" y="4941168"/>
            <a:ext cx="999831" cy="524301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616" y="3356992"/>
            <a:ext cx="999831" cy="5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7889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Díky za pozornost!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484784"/>
            <a:ext cx="4525963" cy="4525963"/>
          </a:xfrm>
        </p:spPr>
      </p:pic>
    </p:spTree>
    <p:extLst>
      <p:ext uri="{BB962C8B-B14F-4D97-AF65-F5344CB8AC3E}">
        <p14:creationId xmlns:p14="http://schemas.microsoft.com/office/powerpoint/2010/main" val="1550480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pPr algn="ctr"/>
            <a:r>
              <a:rPr lang="cs-CZ" b="1" dirty="0"/>
              <a:t>Kognitivní lingvistika … trojí pojetí: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435280" cy="5602635"/>
          </a:xfrm>
        </p:spPr>
        <p:txBody>
          <a:bodyPr rtlCol="0">
            <a:normAutofit fontScale="92500" lnSpcReduction="2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400" dirty="0"/>
              <a:t>Lze se setkat nejčastěji s těmito: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sz="24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400" dirty="0"/>
              <a:t>A/ … jedna z kognitivních věd – tedy těch, které se zabývají myslí (podobně jako kognitivní psychologie nebo informatika)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400" dirty="0"/>
              <a:t>B/ … mezioborová disciplína (podobně jako neurolingvistika, psycholingvistika nebo sociolingvistika)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400" b="1" dirty="0"/>
              <a:t>C/ … přístup k jazyku (</a:t>
            </a:r>
            <a:r>
              <a:rPr lang="cs-CZ" sz="2400" b="1" dirty="0">
                <a:solidFill>
                  <a:srgbClr val="FF0000"/>
                </a:solidFill>
              </a:rPr>
              <a:t>podobně jako přístup strukturní nebo komunikační</a:t>
            </a:r>
            <a:r>
              <a:rPr lang="cs-CZ" sz="2400" b="1" dirty="0"/>
              <a:t>)</a:t>
            </a:r>
            <a:endParaRPr lang="cs-CZ" sz="2800" b="1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sz="20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sz="20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sz="20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sz="20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sz="20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sz="20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000" dirty="0"/>
              <a:t>Podrobněji: kapitola Kognitivní lingvistika tady a teď.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000" dirty="0"/>
              <a:t>In: Vaňková, I. – Nebeská, I. – </a:t>
            </a:r>
            <a:r>
              <a:rPr lang="cs-CZ" sz="2000" dirty="0" err="1"/>
              <a:t>Saicová</a:t>
            </a:r>
            <a:r>
              <a:rPr lang="cs-CZ" sz="2000" dirty="0"/>
              <a:t> Římalová, L. – </a:t>
            </a:r>
            <a:r>
              <a:rPr lang="cs-CZ" sz="2000" dirty="0" err="1"/>
              <a:t>Šlédrová</a:t>
            </a:r>
            <a:r>
              <a:rPr lang="cs-CZ" sz="2000" dirty="0"/>
              <a:t>, J.: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000" i="1" dirty="0"/>
              <a:t>Co na srdci, to na jazyku. Kapitoly z kognitivní lingvistiky. </a:t>
            </a:r>
            <a:r>
              <a:rPr lang="cs-CZ" sz="2000" dirty="0"/>
              <a:t>Praha: Karolinum, 2005, s. 17 – 36. (Dostupné na </a:t>
            </a:r>
            <a:r>
              <a:rPr lang="cs-CZ" sz="2000" dirty="0" err="1"/>
              <a:t>Moodlu</a:t>
            </a:r>
            <a:r>
              <a:rPr lang="cs-CZ" sz="2000" dirty="0"/>
              <a:t>.)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0272" y="3132025"/>
            <a:ext cx="1666528" cy="233314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>
          <a:xfrm>
            <a:off x="323527" y="219621"/>
            <a:ext cx="8321285" cy="977131"/>
          </a:xfrm>
        </p:spPr>
        <p:txBody>
          <a:bodyPr/>
          <a:lstStyle/>
          <a:p>
            <a:pPr algn="ctr"/>
            <a:r>
              <a:rPr lang="cs-CZ" sz="3200" dirty="0"/>
              <a:t>Ad A/ Kognitivní lingvistika jako jedna </a:t>
            </a:r>
            <a:br>
              <a:rPr lang="cs-CZ" sz="3200" dirty="0"/>
            </a:br>
            <a:r>
              <a:rPr lang="cs-CZ" sz="3200" dirty="0"/>
              <a:t>z kognitivních věd / jako součást kognitivní vědy</a:t>
            </a:r>
          </a:p>
        </p:txBody>
      </p:sp>
      <p:sp>
        <p:nvSpPr>
          <p:cNvPr id="16386" name="Zástupný symbol pro text 7"/>
          <p:cNvSpPr>
            <a:spLocks noGrp="1"/>
          </p:cNvSpPr>
          <p:nvPr>
            <p:ph type="body" idx="1"/>
          </p:nvPr>
        </p:nvSpPr>
        <p:spPr>
          <a:xfrm>
            <a:off x="395536" y="1196753"/>
            <a:ext cx="4065545" cy="1872208"/>
          </a:xfrm>
        </p:spPr>
        <p:txBody>
          <a:bodyPr>
            <a:normAutofit/>
          </a:bodyPr>
          <a:lstStyle/>
          <a:p>
            <a:r>
              <a:rPr lang="cs-CZ" sz="1800" b="0" dirty="0"/>
              <a:t>Ivan M. Havel: Kognitivní věda a problém vztahu mezi myslí a tělem. </a:t>
            </a:r>
          </a:p>
          <a:p>
            <a:r>
              <a:rPr lang="cs-CZ" sz="1800" b="0" dirty="0"/>
              <a:t>In: David Krámský (</a:t>
            </a:r>
            <a:r>
              <a:rPr lang="cs-CZ" sz="1800" b="0" dirty="0" err="1"/>
              <a:t>ed</a:t>
            </a:r>
            <a:r>
              <a:rPr lang="cs-CZ" sz="1800" b="0" dirty="0"/>
              <a:t>.): </a:t>
            </a:r>
            <a:r>
              <a:rPr lang="cs-CZ" sz="1800" b="0" i="1" dirty="0"/>
              <a:t>Kognitivní věda dnes a zítra. </a:t>
            </a:r>
            <a:r>
              <a:rPr lang="cs-CZ" sz="1800" b="0" dirty="0"/>
              <a:t>Liberec 2009, s. 13 – 26.</a:t>
            </a:r>
          </a:p>
          <a:p>
            <a:r>
              <a:rPr lang="cs-CZ" sz="1800" b="0" dirty="0"/>
              <a:t>(Několik statí z knihy v </a:t>
            </a:r>
            <a:r>
              <a:rPr lang="cs-CZ" sz="1800" b="0" dirty="0" err="1"/>
              <a:t>pdf</a:t>
            </a:r>
            <a:r>
              <a:rPr lang="cs-CZ" sz="1800" b="0" dirty="0"/>
              <a:t> na </a:t>
            </a:r>
            <a:r>
              <a:rPr lang="cs-CZ" sz="1800" b="0" dirty="0" err="1"/>
              <a:t>Moodlu</a:t>
            </a:r>
            <a:r>
              <a:rPr lang="cs-CZ" sz="1800" b="0" dirty="0"/>
              <a:t> –  též o kognitivní a kulturní lingvistice)</a:t>
            </a:r>
          </a:p>
        </p:txBody>
      </p:sp>
      <p:pic>
        <p:nvPicPr>
          <p:cNvPr id="16387" name="Zástupný symbol pro obsah 6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043608" y="3212976"/>
            <a:ext cx="2288278" cy="3303938"/>
          </a:xfrm>
        </p:spPr>
      </p:pic>
      <p:sp>
        <p:nvSpPr>
          <p:cNvPr id="9" name="Zástupný symbol pro text 8"/>
          <p:cNvSpPr>
            <a:spLocks noGrp="1"/>
          </p:cNvSpPr>
          <p:nvPr>
            <p:ph type="body" sz="quarter" idx="3"/>
          </p:nvPr>
        </p:nvSpPr>
        <p:spPr>
          <a:xfrm>
            <a:off x="4860032" y="1268760"/>
            <a:ext cx="3897759" cy="576064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0" dirty="0"/>
              <a:t>Paul </a:t>
            </a:r>
            <a:r>
              <a:rPr lang="cs-CZ" b="0" dirty="0" err="1"/>
              <a:t>Thagard</a:t>
            </a:r>
            <a:r>
              <a:rPr lang="cs-CZ" b="0" dirty="0"/>
              <a:t>: </a:t>
            </a:r>
            <a:r>
              <a:rPr lang="cs-CZ" b="0" i="1" dirty="0"/>
              <a:t>Úvod do kognitivní vědy.</a:t>
            </a:r>
            <a:r>
              <a:rPr lang="cs-CZ" b="0" dirty="0"/>
              <a:t> Praha 2001.</a:t>
            </a:r>
          </a:p>
        </p:txBody>
      </p:sp>
      <p:pic>
        <p:nvPicPr>
          <p:cNvPr id="16389" name="Zástupný symbol pro obsah 10"/>
          <p:cNvPicPr>
            <a:picLocks noGrp="1" noChangeAspect="1"/>
          </p:cNvPicPr>
          <p:nvPr>
            <p:ph sz="quarter" idx="4"/>
          </p:nvPr>
        </p:nvPicPr>
        <p:blipFill>
          <a:blip r:embed="rId4"/>
          <a:stretch>
            <a:fillRect/>
          </a:stretch>
        </p:blipFill>
        <p:spPr>
          <a:xfrm>
            <a:off x="5724128" y="2924944"/>
            <a:ext cx="2351809" cy="3578840"/>
          </a:xfrm>
        </p:spPr>
      </p:pic>
      <p:sp>
        <p:nvSpPr>
          <p:cNvPr id="16390" name="AutoShape 2" descr="data:image/jpeg;base64,/9j/4AAQSkZJRgABAQAAAQABAAD/2wCEAAkGBhQSERUUExQVFRUVFxYXFhUYFxgXFhgXGBgXFxYYHBYXHCYeFx8jGhcUHy8gIycpLCwsFyAxNTAqNSYrLCkBCQoKDgwOGg8PGjAkHyQsKSkuLCwsLCwsKi8pLCwsLCwsLCkpLCosKSwqLCosKSwsLCksKSkpLCwsKSwsKS8pKf/AABEIAOMA3gMBIgACEQEDEQH/xAAbAAACAwEBAQAAAAAAAAAAAAAABQMEBgIBB//EAEUQAAIABAMEBwQHBAoCAwAAAAECAAMRIQQSMQUTQVEGIjJhcYGRQlKhsRQjYsHR4fAHM3KSFSQ0U2OCorLC8RZzVHTS/8QAGgEAAgMBAQAAAAAAAAAAAAAAAAMBAgQFBv/EAC8RAAICAQIEAwcEAwAAAAAAAAABAhEDITEEEkFRYYHwEyJxkbHR4TKhwfEUQnL/2gAMAwEAAhEDEQA/APqcEEEYTWEEEEABBBBAAR4TSPYixUgOpU8R6cj6xDutCVV6khiObiFUFmIAFyYz74p6kMbg0PkAK+dK+cLtuOfo82/sn7oUstxtGtcJ3ZrP6RTnHv0zMjMlyoa3eBUDztGcknqr4D5CLWBxWRweBs3hwPkfhWLKRM+GSi3ErYLpHjA0kT8KVWYqM5ly5rZC6zzlOUtQhpckGum9vSK0rpXjiErgzVmbMN1PAtKR8gY9lhMYys7DI1CwIAvs6QUhtrsYKfcx8npHj2BIwoosuY5JlzULkdhVR2DqSbUIY9WtgRDjo/tWdNE4z5e6yOwUZJiVQFgGq9mqADVbXhxSFm2cTog43bw4DzN/LviHJVsXxwcpJEZ2wak0twHdE8vbCnUQmghVs6TwQfQ0eGxqTCQrAlaZhxFRUV8onjOdEh9Zij/iSx6Sx+MaOLxdqzn5IqMqQQQQRYoEEEEABBBBAAQQQQAEEEEABBBFDau0jJMk5GZXmhJhVXcopSY2fKgJ7SoulOtAQX4IxS9MsbxwLKMiNnyzSoJGHz1QDOcm9mGguRLIFw1JR0sxhpTBMBlUkss0XeSZiigUmodHRrGlUtVqRblZHMjYQRj5HSjGEI30UZWVCRknBqnECS1BcUCVm/w30vEmy+luJdsOs3BzEM1iJ1EmESQVXdEtTK2ZmqfdFjdTEcrDmRY2sKTmPA5a/wAop8QYW7ZH9Xm/wNDrbcvrj7S/In8RCbGismYOORx/pMYn7smu+vn1+/zOzhd44snw56i/wr8hEkJ8XtRpOFlzFVWqJYOYlQAQL2Bry4a+RklY1/pOUkmXMlh5YyUykUzBm1qb2P3WclasHNJ0bLZeIzSxXVeqfLQ+lPjFyEWyJ1JlODCnmLj/AJesPYZF6HNzQ5ZtHMxwoJOgBJ8BGamzSzFjqTX8vSg8obbZn0UL7xv4D86fGE0VkzTw0KXMEeNpFTCbTWZMmIoNJeWr2ykngDzHL8qssGlZiD7Qr4C5+AitGlyVNon6LJ/aTzxMwfyhVh7CPodfDZ/7yZNf1c/hDafi0TtMF8Tf01MXx/pRzMv62TRBJxqOzorqzS6B1BBKlhUVHCohBtnpG0xhhsEQ09xVpnsSE4u1u1yXvHdVpsHYUvCysiVJJzTJjXeY51ZjzPLhDXGlqKIts9Ifo82TL3UyaZ2fsewqGWGYg8BvAakgAA30qmlftHRpYmbiZQrMY0dCFEvKHzNYCm8kXFRSZWtFJjX0gC/r5xCoimZSZ+0KWGy7lybdYOjSqkKf3wOSlWFWrYAtSlo7HT6Vu2bJRgZYytMloDnUtmzk0CChAfRiVp2hGkSapNAQaWNOHCn5RIVHKDTsGvcyB/aVJ631czqgMFJUPTLmOZPYpYCpvWumr/YG2RipCTlXKHr1cwYihIuQBe2kMMsAEDroSrPYIIIgkoYuY0t95UlDQOPd5MPvi8DAygihuDqIoYVt0+6bsn923/A+HCEX7OWuz/Z/Z/X4ja54+K/dfdfQYQQQQ8UEEEEACzbkvqqeRp5EfiBCKelj9oFT5igjUY+TmlsONKjxFx8RGbIqPH9CM+aLa03OjwkvdoU4XD77AhLVaWVFdMwJy1pqKgVHEVhViJpfDSJwHXw7UYiquoqEshDliQFFCa1vWxjQ7Lk5EK8A7U8D1h8yPKKeH2IRMxNcglzwAMvauDmqKZdSSDQn77YppxTL5oNy09dUNcLiwyrMTSzDyNaeNqERq1aoqNDceHCPn/RnGFpRRiueWzKVBZsoBsC7do/9XpU7TAYikgN7gI/lrQelIutG0Zs/vRjIW7TnZph5Dqjy1+JMLsbihKls5uFFT+uX6vpE/jrx8eMJ+kDZzKkCv1rgtQA0RLmp9i+UhqezS0VWrNX6IUj3o3giksuxbPOOdgSaCpNKA3WoIqCTfvrD2U+SXOmf3cpz5kGnyPrECIAAAKAAAAaACwHpFfbuNy4VpS9qaQGPIMQAviQK91e+xrK2ik6jFR7tIs7O2lu8LJly9RLXM3IkVIHM1Ovz4Its7VZWEqV158y4rcKOMxzyHx+fe1dpCQqqozTH6spPeOlTyUcTCmbhHlASgwbEYqu8mHgONBSmULmFPA8hHZxYo4o0jizm5tyYx6GThLdsisaOuecTeczfvKjUUrYeB41P0mMNsfZqy8ktK0LjiTcsCxubcT+qxpNpbaC1VKFuJ1C/ifl8IzZ4OU0luWhLRtlzGY9JQ6xudFGp8vvhBjdqPMtXKvujj4nj8u6KWIxAFXduZZmPLUk+EeS5oYAgghqEEaEG4pDsfDxjq9WUlkb2L+zsZkPdGklTMwqIx1Y0WxEbJmbQ9kd3Pz+VOcL4mCXvFsTewygggjEPCCCCAAiHFYUTFKnyPEHgRE0EQ0pKmSm07RTwWKNTLftr6MvBh98XIq43CZwCpo63Vu/ke4x7gsZnBqKOtmXkfwhUG4vkl5Pv+f7GSSkuaPn4fgswQQQ4UEZvGSMjsvCtR4G4+8eUaSFe25Fg/Kx8Dp8fnFZLQfw8+WfxM/Jn/Wuh7mHgR+IYeUWiYWbROSdKfg1ZZ/3L8axZxkywHA38h+ZHpGOD5ZOL+PzOtV1R6MSorRTc1JAAqTqeBPjDDD4oGQ4B1dfiKn/YfWElYEnlTUeY5j8bmkM9oE8FrQaQl2X9biZ07VVAlSzU0OXNmIB7yb/aNOZv4t3aWd0VDEdUtUrw5X0rfhY0OkR7Jw26lKhNSBViTUljcktQZvGg0iI540KlBuS7blqfMoO82Hjz8tYRbdx6yjLLk0UlyOJIsoHMljDVplSWJoq1APC3aP65Qg2dKGLxBxJ/dyzlkg8SNXI8Tbx7o62DF7i8a+W5y8+a8j7JP5vQmwcoyw2KxP7xhZa2lp7Mta8Tx/7rJ0ewtmnsKPONSOsCo5ENcGoNtBS3Enyeq4pwMzASH+tlsvUeorrWh0sbihNrgxPisXmsOz8/yjelzM5zZblYnM3VqAvtDiTa3Ia3jufOCKWawUfkBbvIFucV98smUXc0AoTapuQAKeYHnChZe+cT8QoWWFG7l1ub1qR7QINdARQilGNYdJ6AeTi+KCzZn1eHUg5DQmYKGvGnIDgQxpUdt1hgHlqAuVaC1KCnIcuF/v05OEzuGJqijqqLDSlCP1rw4s8HgzMbKvmeAH60H5xVtRTbBK9ES7M2fvWv2F7Xf9nz493iI04EZva+2TKK4PBqHxLCt7pJU6zZp58QONR3As9g7HGGlZM7zGLF5jsSS7tdmoeyCeA+JvHOyyc/efkjVGPKhlBBBCS4QR5BWAD2CPIIAPYp4zCEkPLs6+jD3T+MXI8ik4KSploycXaIcJixMWosRZgdQeRieKWLwpDbyX2+I4OOR7+RibCYsTFqLUsQdQeRikJu+WW/19dS0oquaO30J44mqCCDoQQfCOiYp4ifC+J4iOGNsMcHJmV27hTu3X2k6ynmVuD5j5xQxM0zZQKNlLI2VvdJpQ+R+UaHHyy9xqPiOX4fnGcfBjIyEVSpp/A+o8jXyEcfDxkc0lJdGduGsaKP0fEitJss8swNtAOHif8Auo4EvEOcyzpR1pQVWhBpWmprTy56mRejMkaAgAUADEAXVq861UX7zzMXMFgVlDKgoNbkngBx7gI6byLpv8ERHFK6e3/TLmBJyAMQWFiRYVoDYcrxLNcgW10HidIiw+reXyiPbOKEiTvWv7q8zSijzJHlHPWuaMe7JzS9nBsTbfxZb+robABpxGuU9lAebH4ecS4nFbmXLw0qm9cUpcZa3J0oLZxWtRSwOkRbLwTCpIzupMybcAvOOiAm3VFtaVrBs6Q7EzZtc7WANKqvu2AvrU07hqa+mxScp6bLT7s87lqMFHzf8evEuSpSy5ayk7Ci5pTMeJpyr+jEU7Hy5RBc+CjU6n7ifAHkaV9o7ZSVUdp+CLdjemnKsUMNiHQmZNoZtSFUdZVHVuBcC4B8aHULl6nMlGkYh7hi4DTcRbeDLuKAinJveIFRW9b81VbeHwpYh5nCmRdAvl+fjyCtMbMOUuQWXSwi0u2GGoB+EUapWyVJMfYXCtMbKvmToBzP6vEmP2qyt9DwIDT9Zs03SQDYs54vyTw8IWYfpEcURhcEdzX99iHIzDmsqh67kaG1OFNRrtjbElYWUJcpaDVibs7cWZuJP/VIw5clvX5fc1wikiPYOwEwqFVJZ3OabNa7zH4sx9aDh41JZwQRlbb1YwIIIIAIsT2YVFz7zfzN+MNMT2YRbRSYUIkkCZVCC2lA6lwbHVAwtz4axg4hvmSTFTbIJnSRFOVZkx291Mzn8I8G2cU3YlEd81kH+kAn4wqnSdo9lPo8vqk5gKAuQ1BShJ4E24W73GzRiKvvxLpVcmTMeHXzVA40p5xVycFad+b/AAJ999T1cVjTrMkJ4IWPxNI5K4vjivSUg+cXM4vcW1vprry0PpAXArUi2vd48or/AJGQK8X82V1XEf8Ay2/zYdCP9JrHsnD4reBxMkTDocoKMR3rcH4GLDmgqbDmbD4x4wqNIHxHMqkhkJcjtX83/JFiOlGRis2U6U1YDOo8aXX0MdJjlmjMjBhzB/VIixEutDmNRoa1+JvTuhZPwC1zCsqZ/eJof4l0McbjMkc/uttPv+PtfwOlibWsNfB6Pyez+D+Y5hZtjAlxRDRmNRXTMKH40oYMFtQ5hLm0DnssOw/geB7ouE5nFPZqT4mwjkxhk4fJb7X4Pt5Wb8WRT1X9fEz2EmlqgjKymjA8Dy/A8YuPKt4fGLuP2UJhDqSkwWDjlyYaMO4xVlb+WbyJUz7SME+DC3lHTXH86tVfa6/d6etuo/2jLOC2cQKvxNcv4+VLRnuk2Iadi5clL7kbxuQmN2Cf4RQ+Jh4fpUy1EkKdTXO/lSwih0Nwy7qfMN95OmVLXJVDlFTx9o+cV4fM8cpcVkabjSSXRy0322utzNluVR9erPFliUgRdefHvaF+Jn8Bp84YY6gVmFb6XNq2H4wmj3XCySx2lr4nnczblqyOZJBIagzKDlJGlaVFeFaCDDYehzG7HU/dEhMUMVtYKcq9ZuVQFH8TaCHqdMUotl6fPVASxAA1P3DmYohHn61SVy0d/H3RFaXiJeYNNfeONFVSUXwFKHxi/wD0qOEucf8AIfvMEptk6R2LcuWFACigGgEbPot0iLkSZpq3sMdWp7JPOnHj464E7UHGXOH+T849lbdRWBzMjAggsrChFxw5wmUeZExnys+ywQu2Vt6TiFUy5stiQCVDqWBIuMta2hjGU2J2EEEEBJDiezCPaGBWchlvXK2WtDQ9Vg1K8qgA91YeYnswrMc/iXUk0JmIG6FyCQc07qghfrNK5ri1a9dqHUVtSPW6GyadqcKqEJ3l8oXLTSmkPY8ZqXhHtp9xYj/8OkUIrNowcEZ9c+fNw167dbW+tKgzSthSZazVzTCJqhGzPmNFXIKWsacYszsUTpYfGIYVLiZbWVbFc7ozJZh15xWhBUvqS2atTXzt1tTU3i3szZqSGLJvDVFSjPmGVdPZF+81NzFmAQrJxORxpshSZI+J7vjHgnCIWjkX0v4fq0cLJrI0xkywMMrVGlQSCNQflxBiPZOIPWlPTeS9SLB1OjD747lSyL1v3afnFXakzKZc7QyzRu+Wxo3oSDFoJ5bxPrt4Pp5Pb9zcs7UVJvbdd191uOIIRbY6Vrh56ymRmzJnzAjKB9Z1dO0d2Qo9omlopyeniHJVAMzUJ3qlADuOywH1jfXpVRSmVr2uqHAcROKlGOj8V9za80E6bNSDGUwWMXCmdhZpCZnmPIdrK6PcrmNgwNRfnHGG/aEswkLIfMASQzBdEnzNaXBWTUH7Y5GO5nS1JmWXMw2beGSFUsrqXnKjy1utuozGv2DG7h+Fz4W4ZIWnT3Vqno9/ivFPpuKllhLVM52pj5e7rvE1B7S/jGcn7dQA5QXpxAovqYvbP2vgZxAGFSSCrF2ZVJUCU0wEeWUgitajSKcnClyHmLQWMtCKAA3DEcyKGPYYeK3jKLVd66/C+3c5GTGlTTsqqk6fcnIh5akfM/ARbw2x5a+zmPNr/DSOsZs1JpBatQCLGliCD84hGwpVT2jalzWnhXz9SNLQPM5daKco1lrQWFPAUjqt6ceXH9XHrCkdHJd7vU5r5rioI5XIrqb2HKJD0fk8m4+1cVoDfXh92lo2Q2EsYg8uFj48vlBWv69YWzOj0ogjrC1K17gNKU4C2ndYUbdGui6vPAXNQgZyWJogNT4Ek0Hj4xZtIErdI2WE6IYWdh5W9kSy2RSWAyvcV7SUPHnHI6JTZP8AZMZOl00lzaT5XhRrr5GNKoppHsZuZmvkQu2M2JysMUJQYGitKLZWWmpDXU14QxggipZaEc2XmFK0ik2zW4MvoR95hjBC54oz3QNJiw7Pf7P8x/8AzFDGSHrloLd/H0jRQh2zLFJwY5QUarDUApQnyv6Rkz4IRjoLnFJFP6K3Iev5QfRG7vU/hCHdJXKu0mBuCcy3akuVc5qZqqtrGpNKCsEtZRysNoMuVhMUMQlusCCpI6p3lNAe/QDP/jR7/sxNI0AwTcwPU/hHQwX2j5AffWE6mWJCyxjwDLZy0zMmYgEllN7UzL32GsVtobPRAom46cQQSK9eom/Ughr0FXHGlATwJFf8eL0v9mSkh62FXx8T92kegRS2KylHyzWm/WMSzKVIzUalDwvWveYtGevP0v8AKPPcTBxyNGqOxJFfaErNKcHirfI0jv6SO/0McT8SuRr+y2tuB5wrHammu4Sppkuy3DyZbEAkovw/MRV29ipklEMmSswl8mXKTlZ1YI1tFz5Qx5MTE2xyEwsssQAEBJNgBrcmPMH0gkTXyJNUtwFxXwqBm8olwms05xg5Ri33rrvWx1MfvYo29aRlz0mxS5zuQx3sxVUyJtlUTcigp75RQCbDeXqI0myMVNmPNE2UiCWwVSAasaZs17UCNLW1esHvSkNYIjPxcMiqONLxLQxuL1lZn9uyROnyMNQZTWdNFNUSyr4FreUW9vYaUy1dgjDsnj4ZRcj5Qoxe091jsQaVbdSUSugBqzH1pCydOLEsxJJ1Jjr4ODyS9m+blUUn4ty1f1S8jFkzRXMqtt/TT8lXEYrL7J8eEQDaR90esX4jODQ6geVvlHoYOOzRzpX0I5e1BxU+RrFmVi1bQ35GxiMbOTkfUxKmFQaKPn846MarQQ9xvsvo/NnmwypxdhQeQ9ry9Y2+zcFKw6ZVIvqxIqx0/wChGT2N0rmSiA9ZiClj2gO48fA/CJtn9AMM5SdKnTCBNE0A5WAYFyVykdUVmMSvM98KnfU0Y66Gz3y1AzCp0FRfjbnHm/X3h6jgaH42jKL+zWRmRmmTWMvJk7AosvcBBZb0WQorxzE60p4n7M5AUDeTOy6m0sAq0pZK1ULQlciPm1Lip5RSl3G2zU4fHS3UMjqQwqDXUVpWhvraJlaukZKT+zaQCuZ2YLLMuhWWKik9Qc2XNb6Q5oDQlUPsiNLs7ArJlJKXsy1VRzNBSp7yaknmTEOuhKsswQQRBIRT2jg866VsQQdGU6jv4+pi5BFZRUlTIMv/AEPIN91Lsag5BrUX01qo9I4PR3Dlg25SoGUDLalQ3Z0rUC9KxosRgg19Dz5+I4wj2r0a3pqxmCgygy3pbMGrlprUC9D98YZYskXu6EuDODsaQb7mWa1vkW9aA8O4ekV8Zh5MylZUuZlBUFlDKBpQDQ/nrCub0ZldkPOygk0L9WpINly0oCo8Tc1oIML0dSWylXm9Vg1C9iQoW9qkEC40qSeMZpzitpO/h+RbdF+ThESuVQKmppYVoBpoLAR0REgg3ROgjj8Rjc9SYtkUVdqMRKamrUQd5Y0p84vypYIrUEHQg1B8xCLpHiyXWXL7QIVf/Y9l/lWrQvgsLnnS7avy7jJRbVd9PX1O0lie9D/ZpBCha2mzFsT3gcBxMOMfgJeIlFVoCLowGUow7JHFeEUsNICIqL2UFB958SanzizhJlHHeaHz/OkbuIwT5VlxyacdYr+X4vd/LY62CX+vQRYJztCdknF1WRKXOisUrOLEEkjUALYRemb7A9bM8/C+0G606SPeB9tRy4fGOdlS93tTEr/ey0mD1Gb4sYbTNrr1hQ0oQG9eHKMfESk8vLjjeOk+XtavTs7vX+B6qtdzE43HCZi2mA1WagynuQ0H+m8TQkx+HMkq6dgNWnuk2NO5ocy5gYAjQioj1XIowio7JV8vwcOW7ffU6iRVig+2ZKkhnoQWB6rezXNw0sRXnHszbslQTmJpXRWvQBiASKGxHHiIfixO7YuTGMEL227JHtHjXqtaljW3AginMHkYP6ek3q1KfZbkDwHf42PKNtCRhDDY22Gw8zMLqaZ15j7iOBhLhNpS5hIRqkCpFDpWnh/3FqBq9GSm0z6rh8QrqHU1VgCD3GJIyPQnaN2kn+NP+Q+R9Y10ZZKnRsjLmVhBBBEFgghP0kwuJmIowswS261WJ5qQpuprRqHyhLL2NtPKzPigWog3aNlDfWZpuWYVO7JSiqSrU5jWJS8StmygjETNj7XFxipZaiWNkzIsitsmjsJ4NMtiOYCyS9kbTK5XxAAEuWuZHo5dXQu5rLp10acKc1l6XieXxC/A2cV8dNyoaamw8/yqYy39GbTDTCJ6MpWYssF6FGZ3yTSRLObLLKjJTWhvShdok0YaVvipmpl3hU1UsAUzCoGtQ2gpWF5NItoLFWI29h5Y606WKCtAwY0By6LXiKeMUm6SK37rDzZveECqQHKEhjXip4ekQKqy3KSMASVOTOwVVIFh1yGNKoNaWAOpAN3DLinlzRMKSmYLuivXKEoMwNag0YfPhSOdyRWv1f8AC1M5XmTsa9KJIkCooWcsxIdaL1bXFfGlKCtjbOzUms7viHyS1zmUhXqmXmOe9fGhGqi/COv/ABbPedPnTDmDUzlUBDZhRKkADQD77i3J2XIwwdwoUbtEatxkl5goode0RzNhygco/wCu/gvvqFifZG1ZC4ZtwHKhgEDGrM8xQwGvAllI5o2upq4XDH6Q2a5lCjHnOmirnyTqw5kdbNipooqKxlIeC0qXI95h+tIo7FlESgzdqZWa3jMOb/bkiIYFcnHrv19aWn/14IdgfM+d/BFuCtL8r/fFbbGKMmS0wUqMoUNWhZmAFct6X4RaRSUBZQrFesoNQDS4rQV8aQzJik4nTxNJ67i/bkzdbSwkzg4aUfMkD4ssdCPP2gbOZtxl7f1xX+JEEwfFY7wmIE1FmDRwG/mFaeVaeUc3Dgl7LHJ78tPyk6LTkhFOk0ZkIqLincfyhbhH3EzdMeo15bHh3H9fONLtXBVGccLHw5wnxmDE6WVOo0PI8D4R3sEeZanLyVF10O2D1sqkVOutL98dSA1euqgUtSmt624WhdsvaZXqTbUOXNyI9lj8jDmNySS0MjtOmUkRxpLljXTvufUk/ox2qFuq6LlINbAilrEV7vhFqCJIKgaZwRbeVeXH9VjuTMmEjMoA48/SsWIIkC7sGeVxUo8M1D/movyLR9Lj5psSUWxEoD31PkDmPwBj6XGfJuacOx7BBBCxwQQQQAEEEEABHLKCCDodY6ggAUz8IU5leepHiPv+UQqa6Xh5CvbG0ZMqgZc8xuxLUAzGPDvA74xz4VN3HQVOMVqypiMQqKWYgKNSf1eFUuS2IYTJoyygay5ZsWPB3+4fotMD0fMxhNxIFfYkA1lp3mp67fD7nkvDquigeAFfWCPDOPXUUsbnvt63+xkOk4ZpKylBBxExJIOlmNWPfYG/fEolAG2lbcqCy0HgBFjar58fLHDDSJs4/wAb/Vp8BWIQKRsw4lBUvV/0b4RSQj6SmrYeX781dcvskc3Vq9b2a8e6HZStudvWFmPwcx8TIYAiXLzEtVdT7JRlJNaC4oRWtbXcYZaug5svzEPklRZXbZL0kQDFYA/47j1SMxgJG4nz8LwlPml/+qZ109KkRqOk39owH/2D/sMK+nmG3U7D4saV3E4/Ze8snwbN6iM7guVJFU26Qi2gd1iZc03RxumqCcpJFDUmiLoTzodeHWM2eUOZezxHu/lF/aGF3kt0tUg0J4NSx9eV+UcbNBEsIzKzoAHymtDretxUU1iFKqaFON6MzG0pIRt7SqkZZq814N4iOlDybrWZK1pq6ju94Ruz0Yl4mVmSiPdWFKoxHMcKgg256RkF2bNw004aYpqBnlEdYNLqa3HumojVGaZnnjdeK+gYfEq4zKaj5eI4RLFSfs4FsyHI/vLx/iXQxGMc0u05aD+8W6eY1WGGcvwR7hUMym7BeumXrfKNPsfoaxIafZfcBufEjQdwv4RVyS3Lxi5bHfQvZRqZ7C11Tv4M33esa6OUQAAAUAsANABoI6jM3bs1xjyqggggiCwQQQQAEEEEABEeIxCopZ2CqNSTQesSQtn7BlzJu9mZphFMqMay1pxCad96wFZX0KR2tOxNsKuVOOImC3+RDdj3m0X9l7ESTVhV5jdqa5q7efAdwi+BHsBVQ1uWr9bBBBEWKxAlo7nRFZv5QT90Awy+CbO+Pn+9NSQp+zKyq3qWPpHsebFklNmya9qYd43eZjNM+WWPRDl1HoSbMJbGYhjUBQiAbwsNTfIR1DVW4kX4XrptlJWavdVvQU+ZEZroqc0uZMsQ816UbMMq2Wnlby8hrthS7s3cF+8/8YmexVfpsq9Ir4vZ4/xph9JcM9ubKGJw8yS2kxSAeTaq3kwU+ULts3x+BHL6S3pLAh/CXsvXUo9l66nzfYmKLygHtMQmXMHEOhyn5fGKeLIw+JEyn1c4ZXot861KtapYkEigHM8TDrbmC3GPqOxjFqOQnyx1h/nSh72EVdqYHfSmTiaFTUijC6movStIXsyZa6o0XRvEUdk94VHiv5E+kS9LtkvMlrOk/wBowzb2T9qnblnmHUUpzAjO9G9pFhLmMGBVqNmXKTQ5WNPA/OPoEStNCL6ivZeIkYyQk4IjBxWjKpKnRlNRqDUeUTjY0j+5l/yL+EIcL/UseZWkjGkvL5JiB+8TuDihHfQRq4sVaRncV0Ll5zMwzvhJp1aUeo38Uo9Vh3WiNNp47Dmk+QuJStN7h7P4tJb/AImkaaCLc3cpy9tAgggipcIIIIACCCCAAggggAIIIIACCCCAAhF02nlcFNA7UwLKXxmMF+RMPYz3SkZ5uCk+/iA5H2ZKlz8xFo7lo7lzakgJIRBohRR4KpA+UZ/aeJEuU7E0opoe82X4kRqdqSS0ug1qp+NPvhRN2MXUqyhlIoQRUEcqRaD01LRegk6OLTDS6ihIJNSDWpJzZlZg1da1vXhoNlsmTllLzbrHz0+FIVSNjkZUAoooKCwCjgPIUjQCCbsiWyQgxnW2phx7mHnN/MypGgjPyettWZ/h4VF83mFvkI0EVfQiXQTdLNkHEYZlS01CJslhqJsvrJTxuvnGfkThOky8Qgos0VK+5MFpid1GBp3eEbiMzgsIMPjZsk03OLrOljgs0U3qjlXqt6RRqwT0KuH2ez2pGvTQV1oKxzKkhRYR3EJUQ3Yr6S7F+lYdpYOVxR5TaZJq3Rq8L28CY86Mba+k4dXYUmqTLnJoVmpZxThe47jDWFuD2IsrEzp6MQJ4TPLoMudajec6kW9T4WDoM4IIICAggggAIIIIACCCCAAggggAIIIIACCCCAAhBPUvtOXY5ZOHdq0tmmOE1/hENNrbQEiRMnFSwlozlRqcorQd8Zyf+0ELLz/R3puxN/eKKAzhhyrVHUdZhAZaWvc0iyvoHMka6PKRiR+09CGK4d2oJJChxnJnLLYAIFJNN5QkV074lP7TZN/q3F1uxUKQ1aEMKgioYW4r4GDlZXmRsaQRmNo9OVk5qyXbKxQCWyuzENh1OUcT/WZZHO4i1sPpfKxU1pSC6ypczMGDI2dVZgrClcm8lgmmrd0RysLRxsQ5sfjm93cS/wCVCT8TGhhVsPZrynxLPSs6e0xaGvUooWtrGxtDWCW5eW4Qn6VbMedIJlWnSiJsk/bW+X/MKjzEOIIghaC/YO11xWHlzltnW491hZ18mBEZ+Ydq55tAmTO+7/c13f1uWl9abmmb2q1tWNZIw6oKIqqCSaKABUmpNuJN6xJEp0Q1ZlFmbRyMCt6yyrqcNnCBmEwUY5N6V3ZuMlQ1OERS32rU5ll6JdTKyAgS8wUHr1JM6pa1lyxsIIm/AihZ0c+kfR1+lfvr5/3dO6m66tPjDOCCKkhBBBASEEEEABBBBAAQQQQAEEEEABBBBAB4Y8pBBEMAywFYIIgAIgEewQAewQQRYAggggAIIIIACCCCAAggggAIIIIACCCCA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40110" y="234892"/>
            <a:ext cx="8530108" cy="11430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sz="4000" dirty="0"/>
              <a:t>Schéma kognitivních věd (centrální žlutý kruh) jako průniku různých disciplín</a:t>
            </a:r>
            <a:br>
              <a:rPr lang="cs-CZ" sz="4000" dirty="0"/>
            </a:br>
            <a:r>
              <a:rPr lang="cs-CZ" sz="4000" dirty="0"/>
              <a:t/>
            </a:r>
            <a:br>
              <a:rPr lang="cs-CZ" sz="4000" dirty="0"/>
            </a:br>
            <a:endParaRPr lang="cs-CZ" sz="4000" dirty="0"/>
          </a:p>
        </p:txBody>
      </p:sp>
      <p:pic>
        <p:nvPicPr>
          <p:cNvPr id="18434" name="Zástupný symbol pro obsah 8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647564" y="3334253"/>
            <a:ext cx="3384376" cy="3460600"/>
          </a:xfrm>
        </p:spPr>
      </p:pic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4427984" y="1340768"/>
            <a:ext cx="4464496" cy="5328592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Kognitivní věda (podle Ivana M. Havla) – </a:t>
            </a:r>
            <a:endParaRPr lang="cs-CZ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transdisciplinární </a:t>
            </a:r>
            <a:r>
              <a:rPr lang="cs-CZ" dirty="0"/>
              <a:t>propojení těchto věd: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. neurověda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. psychologie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. biologie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. kybernetika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. informatika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. lingvistika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. filosofie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Zkoumání mysli / mozku / umělé inteligence</a:t>
            </a:r>
            <a:endParaRPr lang="cs-CZ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1196752"/>
            <a:ext cx="3600400" cy="201622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08520" y="476672"/>
            <a:ext cx="9145016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dirty="0"/>
              <a:t>Další schémata struktury kognitivních věd / kognitivní vědy</a:t>
            </a:r>
            <a:r>
              <a:rPr lang="cs-CZ" dirty="0"/>
              <a:t/>
            </a:r>
            <a:br>
              <a:rPr lang="cs-CZ" dirty="0"/>
            </a:br>
            <a:r>
              <a:rPr lang="cs-CZ" sz="2800" dirty="0"/>
              <a:t>(postupně přibývají další složky:  antropologie, sociologie, pedagogika…)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4571578"/>
            <a:ext cx="2533650" cy="1809750"/>
          </a:xfrm>
        </p:spPr>
      </p:pic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286422"/>
            <a:ext cx="3816424" cy="3816424"/>
          </a:xfr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286422"/>
            <a:ext cx="3214287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339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>
          <a:xfrm>
            <a:off x="0" y="188640"/>
            <a:ext cx="8964488" cy="1080120"/>
          </a:xfrm>
        </p:spPr>
        <p:txBody>
          <a:bodyPr/>
          <a:lstStyle/>
          <a:p>
            <a:pPr algn="ctr"/>
            <a:r>
              <a:rPr lang="cs-CZ" sz="3600" dirty="0"/>
              <a:t>Ad B/Kognitivní lingvistika jako mezioborová disciplína 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539552" y="1340768"/>
            <a:ext cx="4824536" cy="158417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800" b="0" dirty="0"/>
              <a:t>Kognitivní lingvistika jako průnik lingvistiky s jinou vědou (podobně jako je např. </a:t>
            </a:r>
            <a:r>
              <a:rPr lang="cs-CZ" sz="1800" dirty="0"/>
              <a:t>psycholingvistika</a:t>
            </a:r>
            <a:r>
              <a:rPr lang="cs-CZ" sz="1800" b="0" dirty="0"/>
              <a:t> nebo </a:t>
            </a:r>
            <a:r>
              <a:rPr lang="cs-CZ" sz="1800" dirty="0"/>
              <a:t>neurolingvistika</a:t>
            </a:r>
            <a:r>
              <a:rPr lang="cs-CZ" sz="1800" b="0" dirty="0"/>
              <a:t>: “Kde je v mozku centrum řeči?“ apod.)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1800" dirty="0"/>
          </a:p>
        </p:txBody>
      </p:sp>
      <p:pic>
        <p:nvPicPr>
          <p:cNvPr id="20485" name="Zástupný symbol pro obsah 7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724128" y="2276872"/>
            <a:ext cx="2689232" cy="4399148"/>
          </a:xfrm>
        </p:spPr>
      </p:pic>
      <p:pic>
        <p:nvPicPr>
          <p:cNvPr id="20486" name="Obrázek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7584" y="2996953"/>
            <a:ext cx="403860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Obrázek 8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40152" y="692696"/>
            <a:ext cx="2286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79512" y="404664"/>
            <a:ext cx="8839913" cy="792088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/>
              <a:t>„</a:t>
            </a:r>
            <a:r>
              <a:rPr lang="cs-CZ" sz="2400" b="1" dirty="0" err="1">
                <a:latin typeface="+mn-lt"/>
              </a:rPr>
              <a:t>Cognitive</a:t>
            </a:r>
            <a:r>
              <a:rPr lang="cs-CZ" sz="2400" b="1" dirty="0">
                <a:latin typeface="+mn-lt"/>
              </a:rPr>
              <a:t> </a:t>
            </a:r>
            <a:r>
              <a:rPr lang="cs-CZ" sz="2400" b="1" dirty="0" err="1">
                <a:latin typeface="+mn-lt"/>
              </a:rPr>
              <a:t>Linguistics</a:t>
            </a:r>
            <a:r>
              <a:rPr lang="cs-CZ" sz="2400" b="1" dirty="0">
                <a:latin typeface="+mn-lt"/>
              </a:rPr>
              <a:t>“ vs. „</a:t>
            </a:r>
            <a:r>
              <a:rPr lang="cs-CZ" sz="2400" b="1" dirty="0" err="1">
                <a:latin typeface="+mn-lt"/>
              </a:rPr>
              <a:t>cognitive</a:t>
            </a:r>
            <a:r>
              <a:rPr lang="cs-CZ" sz="2400" b="1" dirty="0">
                <a:latin typeface="+mn-lt"/>
              </a:rPr>
              <a:t> </a:t>
            </a:r>
            <a:r>
              <a:rPr lang="cs-CZ" sz="2400" b="1" dirty="0" err="1">
                <a:latin typeface="+mn-lt"/>
              </a:rPr>
              <a:t>lingustics</a:t>
            </a:r>
            <a:r>
              <a:rPr lang="cs-CZ" sz="2400" b="1" dirty="0">
                <a:latin typeface="+mn-lt"/>
              </a:rPr>
              <a:t>“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79512" y="1340768"/>
            <a:ext cx="8689591" cy="5229200"/>
          </a:xfrm>
        </p:spPr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❶</a:t>
            </a:r>
            <a:r>
              <a:rPr lang="cs-CZ" sz="2400" u="sng" dirty="0"/>
              <a:t>Kognitivní lingvistika (užší pojetí): „naše“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Zavedené označení určitého přístupu (resp. souhrnu přístupů)  k jazyku, který je reprezentován určitými teoriemi, pojmy a tématy (metafora a metonymie, kategorizace…), jmény (</a:t>
            </a:r>
            <a:r>
              <a:rPr lang="cs-CZ" sz="2400" dirty="0" err="1"/>
              <a:t>Lakoff</a:t>
            </a:r>
            <a:r>
              <a:rPr lang="cs-CZ" sz="2400" dirty="0"/>
              <a:t>, Johnson, </a:t>
            </a:r>
            <a:r>
              <a:rPr lang="cs-CZ" sz="2400" dirty="0" err="1"/>
              <a:t>Langacker</a:t>
            </a:r>
            <a:r>
              <a:rPr lang="cs-CZ" sz="2400" dirty="0"/>
              <a:t>…), organizacemi (ICLA, SCLA), časopisy (</a:t>
            </a:r>
            <a:r>
              <a:rPr lang="cs-CZ" sz="2400" dirty="0" err="1"/>
              <a:t>Cognitive</a:t>
            </a:r>
            <a:r>
              <a:rPr lang="cs-CZ" sz="2400" dirty="0"/>
              <a:t> </a:t>
            </a:r>
            <a:r>
              <a:rPr lang="cs-CZ" sz="2400" dirty="0" err="1"/>
              <a:t>Linguistics</a:t>
            </a:r>
            <a:r>
              <a:rPr lang="cs-CZ" sz="2400" dirty="0"/>
              <a:t>) apod.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❷Kognitivní lingvistika (pojetí velmi široké):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400" dirty="0"/>
              <a:t>jakýkoli přístup, který studuje jazyk jako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400" dirty="0"/>
              <a:t>mentální fenomén 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400" dirty="0"/>
              <a:t>(vč. generativní gramatiky N. Chomského –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400" dirty="0"/>
              <a:t>viz „kognitivní obrat“); není patrný rozdíl mezi KL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400" dirty="0"/>
              <a:t>a (např.) psycholingvistikou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1800" b="1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200" dirty="0" err="1"/>
              <a:t>Geeraerts</a:t>
            </a:r>
            <a:r>
              <a:rPr lang="cs-CZ" sz="2200" dirty="0"/>
              <a:t>, </a:t>
            </a:r>
            <a:r>
              <a:rPr lang="cs-CZ" sz="2200" dirty="0" err="1"/>
              <a:t>Dirk</a:t>
            </a:r>
            <a:r>
              <a:rPr lang="cs-CZ" sz="2200" dirty="0"/>
              <a:t>  – </a:t>
            </a:r>
            <a:r>
              <a:rPr lang="cs-CZ" sz="2200" dirty="0" err="1"/>
              <a:t>Cuykens</a:t>
            </a:r>
            <a:r>
              <a:rPr lang="cs-CZ" sz="2200" dirty="0"/>
              <a:t>, Hubert (</a:t>
            </a:r>
            <a:r>
              <a:rPr lang="cs-CZ" sz="2200" dirty="0" err="1"/>
              <a:t>eds</a:t>
            </a:r>
            <a:r>
              <a:rPr lang="cs-CZ" sz="2200" dirty="0"/>
              <a:t>.), </a:t>
            </a:r>
            <a:r>
              <a:rPr lang="cs-CZ" sz="2200" i="1" dirty="0" err="1"/>
              <a:t>The</a:t>
            </a:r>
            <a:r>
              <a:rPr lang="cs-CZ" sz="2200" i="1" dirty="0"/>
              <a:t> Oxford  Handbook </a:t>
            </a:r>
            <a:r>
              <a:rPr lang="cs-CZ" sz="2200" i="1" dirty="0" err="1"/>
              <a:t>of</a:t>
            </a:r>
            <a:r>
              <a:rPr lang="cs-CZ" sz="2200" i="1" dirty="0"/>
              <a:t> </a:t>
            </a:r>
            <a:r>
              <a:rPr lang="cs-CZ" sz="2200" i="1" dirty="0" err="1"/>
              <a:t>Cognitive</a:t>
            </a:r>
            <a:r>
              <a:rPr lang="cs-CZ" sz="2200" i="1" dirty="0"/>
              <a:t> </a:t>
            </a:r>
            <a:r>
              <a:rPr lang="cs-CZ" sz="2200" i="1" dirty="0" err="1"/>
              <a:t>Linguistics</a:t>
            </a:r>
            <a:r>
              <a:rPr lang="cs-CZ" sz="2200" dirty="0"/>
              <a:t>. Oxford University </a:t>
            </a:r>
            <a:r>
              <a:rPr lang="cs-CZ" sz="2200" dirty="0" err="1"/>
              <a:t>Press</a:t>
            </a:r>
            <a:r>
              <a:rPr lang="cs-CZ" sz="2200" dirty="0"/>
              <a:t> , Oxford – New York 2007.</a:t>
            </a:r>
          </a:p>
          <a:p>
            <a:endParaRPr lang="cs-CZ" sz="2400" dirty="0"/>
          </a:p>
          <a:p>
            <a:endParaRPr lang="cs-CZ" dirty="0"/>
          </a:p>
        </p:txBody>
      </p:sp>
      <p:pic>
        <p:nvPicPr>
          <p:cNvPr id="7" name="Obrázek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32240" y="2996952"/>
            <a:ext cx="1872208" cy="2727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20350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dirty="0"/>
              <a:t>Metodologické přístupy v kognitivních vědách</a:t>
            </a:r>
            <a:br>
              <a:rPr lang="cs-CZ" sz="3600" dirty="0"/>
            </a:br>
            <a:r>
              <a:rPr lang="cs-CZ" sz="2700" dirty="0"/>
              <a:t>(podle I. M. Havla)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3528" y="1268760"/>
            <a:ext cx="8352881" cy="5213176"/>
          </a:xfrm>
        </p:spPr>
        <p:txBody>
          <a:bodyPr rtlCol="0"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/>
              <a:t>1</a:t>
            </a:r>
            <a:r>
              <a:rPr lang="cs-CZ" sz="2800" b="1" dirty="0"/>
              <a:t>/ Experimentální (přírodovědný) přístup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dirty="0"/>
              <a:t>laboratorní pokusy, pozorování, měření (biologie, neurověda, neuropsychologie aj.)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dirty="0"/>
          </a:p>
          <a:p>
            <a:pPr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b="1" dirty="0"/>
              <a:t>2/ Konstrukční přístup 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dirty="0"/>
              <a:t>konstrukce modelů, simulace procesů v mozku (kybernetika, umělá         inteligence, modelování neuronových sítí a neuronů); model lidské mysli –„počítačová metafora“ 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dirty="0"/>
          </a:p>
          <a:p>
            <a:pPr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b="1" dirty="0">
                <a:solidFill>
                  <a:srgbClr val="FF0000"/>
                </a:solidFill>
              </a:rPr>
              <a:t>3/ Fenomenologický (zkušenostní) přístup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dirty="0">
                <a:solidFill>
                  <a:srgbClr val="FF0000"/>
                </a:solidFill>
              </a:rPr>
              <a:t>„Mysl je vždy větší než počítač“ (G. </a:t>
            </a:r>
            <a:r>
              <a:rPr lang="cs-CZ" sz="2800" dirty="0" err="1">
                <a:solidFill>
                  <a:srgbClr val="FF0000"/>
                </a:solidFill>
              </a:rPr>
              <a:t>Lakoff</a:t>
            </a:r>
            <a:r>
              <a:rPr lang="cs-CZ" sz="2800" dirty="0">
                <a:solidFill>
                  <a:srgbClr val="FF0000"/>
                </a:solidFill>
              </a:rPr>
              <a:t>) </a:t>
            </a:r>
            <a:r>
              <a:rPr lang="cs-CZ" sz="2800" dirty="0">
                <a:solidFill>
                  <a:srgbClr val="FF0000"/>
                </a:solidFill>
                <a:latin typeface="Calibri" panose="020F0502020204030204" pitchFamily="34" charset="0"/>
              </a:rPr>
              <a:t>→ lidská zkušenost, introspekce; antropocentrismus: „Jak poznávám?“ Přístup nejbližší humanitním vědám a fenomenologické filosofii. Existenciální otázky.</a:t>
            </a:r>
            <a:endParaRPr lang="cs-CZ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dirty="0"/>
              <a:t>Žlutá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348880"/>
            <a:ext cx="8496944" cy="4104456"/>
          </a:xfrm>
          <a:solidFill>
            <a:srgbClr val="FFFF00"/>
          </a:solidFill>
        </p:spPr>
        <p:txBody>
          <a:bodyPr rtlCol="0"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i="1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i="1" dirty="0"/>
              <a:t>… Jak a proč dochází k tomu, že např. při světle určité vlnové délky je činnost zrakové části mého mozku doprovázena mým (a právě mým) prožitkem žlutosti – mozek by přece mohl řídit mé chování (včetně zvolání „Ó, jak krásná žluť!“) i bez tohoto prožitku, podobně jako je (asi) řízeno chování včel a automatů…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(I. M. Havel, Otevřené oči a zvednuté obočí. Praha 1998, s. 86)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i="1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● MOZEK ≠ MYSL; zkoumání mozku ≠ zkoumání mysli (je třeba rozlišovat)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● jazykověda: vztah </a:t>
            </a:r>
            <a:r>
              <a:rPr lang="cs-CZ" b="1" dirty="0"/>
              <a:t>jazyka a </a:t>
            </a:r>
            <a:r>
              <a:rPr lang="cs-CZ" b="1" u="sng" dirty="0"/>
              <a:t>mysli</a:t>
            </a:r>
            <a:r>
              <a:rPr lang="cs-CZ" b="1" dirty="0"/>
              <a:t> </a:t>
            </a:r>
            <a:r>
              <a:rPr lang="cs-CZ" dirty="0"/>
              <a:t>(A. </a:t>
            </a:r>
            <a:r>
              <a:rPr lang="cs-CZ" dirty="0" err="1"/>
              <a:t>Wierzbicka</a:t>
            </a:r>
            <a:r>
              <a:rPr lang="cs-CZ" dirty="0"/>
              <a:t>)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● jazykověda jako humanitní disciplína; filologie (X neurověda, neurolingvistika)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● fenomenologické založení jazykovědy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8" y="198784"/>
            <a:ext cx="2638425" cy="173355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592" y="188640"/>
            <a:ext cx="2619375" cy="17430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2639</TotalTime>
  <Words>2569</Words>
  <Application>Microsoft Office PowerPoint</Application>
  <PresentationFormat>Předvádění na obrazovce (4:3)</PresentationFormat>
  <Paragraphs>171</Paragraphs>
  <Slides>15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Motiv Office</vt:lpstr>
      <vt:lpstr>1_Motiv Office</vt:lpstr>
      <vt:lpstr>Motiv systému Office</vt:lpstr>
      <vt:lpstr>K pojetí kognitivní lingvistiky</vt:lpstr>
      <vt:lpstr>Kognitivní lingvistika … trojí pojetí:</vt:lpstr>
      <vt:lpstr>Ad A/ Kognitivní lingvistika jako jedna  z kognitivních věd / jako součást kognitivní vědy</vt:lpstr>
      <vt:lpstr>  Schéma kognitivních věd (centrální žlutý kruh) jako průniku různých disciplín  </vt:lpstr>
      <vt:lpstr>Další schémata struktury kognitivních věd / kognitivní vědy (postupně přibývají další složky:  antropologie, sociologie, pedagogika…)</vt:lpstr>
      <vt:lpstr>Ad B/Kognitivní lingvistika jako mezioborová disciplína </vt:lpstr>
      <vt:lpstr>„Cognitive Linguistics“ vs. „cognitive lingustics“</vt:lpstr>
      <vt:lpstr>Metodologické přístupy v kognitivních vědách (podle I. M. Havla)</vt:lpstr>
      <vt:lpstr>Žlutá</vt:lpstr>
      <vt:lpstr>Žlutá II ... „můj prožitek žlutosti“ – asociace / konotace; stopy vlastní zkušenosti</vt:lpstr>
      <vt:lpstr>Orientace na význam</vt:lpstr>
      <vt:lpstr>Kognitivní lingvistika jako přístup k jazyku Přístupy k jazyku:</vt:lpstr>
      <vt:lpstr>Tři dimenze znaku (podle Ch. Morrise)                     ● syntaktika – vztahy znaků mezi sebou (jak se spolu spojují)  ● sémantika – vztahy znaků k označovaným objektům (co znaky znamenají, k čemu poukazují)  ● pragmatika – vztahy znaků k uživatelům (jak fungují v komunikační situaci)</vt:lpstr>
      <vt:lpstr>Dobrý den! Co zajímá na tomto vyjádření různé jazykovědné přístupy (a disciplíny)? (Mísení atd.) </vt:lpstr>
      <vt:lpstr>Díky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Kognitivní lingvistika</dc:title>
  <dc:creator>Irena</dc:creator>
  <cp:lastModifiedBy>FFUK</cp:lastModifiedBy>
  <cp:revision>80</cp:revision>
  <dcterms:created xsi:type="dcterms:W3CDTF">2013-02-23T23:30:42Z</dcterms:created>
  <dcterms:modified xsi:type="dcterms:W3CDTF">2025-02-26T01:38:55Z</dcterms:modified>
</cp:coreProperties>
</file>