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7" r:id="rId6"/>
    <p:sldId id="260" r:id="rId7"/>
    <p:sldId id="265" r:id="rId8"/>
    <p:sldId id="261" r:id="rId9"/>
    <p:sldId id="266" r:id="rId10"/>
    <p:sldId id="264" r:id="rId11"/>
    <p:sldId id="258" r:id="rId12"/>
    <p:sldId id="259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576" y="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22E81-7642-4154-A681-10F22A9A7435}" type="datetimeFigureOut">
              <a:rPr lang="cs-CZ" smtClean="0"/>
              <a:t>26. 11. 2020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B47C9-01A0-40DC-A729-F3C208E64C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9162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22E81-7642-4154-A681-10F22A9A7435}" type="datetimeFigureOut">
              <a:rPr lang="cs-CZ" smtClean="0"/>
              <a:t>26. 11. 2020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B47C9-01A0-40DC-A729-F3C208E64C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8886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22E81-7642-4154-A681-10F22A9A7435}" type="datetimeFigureOut">
              <a:rPr lang="cs-CZ" smtClean="0"/>
              <a:t>26. 11. 2020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B47C9-01A0-40DC-A729-F3C208E64C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025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22E81-7642-4154-A681-10F22A9A7435}" type="datetimeFigureOut">
              <a:rPr lang="cs-CZ" smtClean="0"/>
              <a:t>26. 11. 2020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B47C9-01A0-40DC-A729-F3C208E64C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9917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22E81-7642-4154-A681-10F22A9A7435}" type="datetimeFigureOut">
              <a:rPr lang="cs-CZ" smtClean="0"/>
              <a:t>26. 11. 2020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B47C9-01A0-40DC-A729-F3C208E64C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3858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22E81-7642-4154-A681-10F22A9A7435}" type="datetimeFigureOut">
              <a:rPr lang="cs-CZ" smtClean="0"/>
              <a:t>26. 11. 2020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B47C9-01A0-40DC-A729-F3C208E64C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7819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22E81-7642-4154-A681-10F22A9A7435}" type="datetimeFigureOut">
              <a:rPr lang="cs-CZ" smtClean="0"/>
              <a:t>26. 11. 2020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B47C9-01A0-40DC-A729-F3C208E64C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1455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22E81-7642-4154-A681-10F22A9A7435}" type="datetimeFigureOut">
              <a:rPr lang="cs-CZ" smtClean="0"/>
              <a:t>26. 11. 2020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B47C9-01A0-40DC-A729-F3C208E64C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3216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22E81-7642-4154-A681-10F22A9A7435}" type="datetimeFigureOut">
              <a:rPr lang="cs-CZ" smtClean="0"/>
              <a:t>26. 11. 2020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B47C9-01A0-40DC-A729-F3C208E64C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9021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22E81-7642-4154-A681-10F22A9A7435}" type="datetimeFigureOut">
              <a:rPr lang="cs-CZ" smtClean="0"/>
              <a:t>26. 11. 2020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B47C9-01A0-40DC-A729-F3C208E64C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8861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22E81-7642-4154-A681-10F22A9A7435}" type="datetimeFigureOut">
              <a:rPr lang="cs-CZ" smtClean="0"/>
              <a:t>26. 11. 2020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B47C9-01A0-40DC-A729-F3C208E64C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3885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22E81-7642-4154-A681-10F22A9A7435}" type="datetimeFigureOut">
              <a:rPr lang="cs-CZ" smtClean="0"/>
              <a:t>26. 11. 2020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B47C9-01A0-40DC-A729-F3C208E64C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5166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ielitoimistonsanakirja.fi/#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rpus.cz/slovo-v-kostce/search/cs/cik%C3%A1n" TargetMode="External"/><Relationship Id="rId2" Type="http://schemas.openxmlformats.org/officeDocument/2006/relationships/hyperlink" Target="https://www.korpus.cz/slovo-v-kostce/search/cs/rom?lemma=&amp;po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orpus.cz/slovo-v-kostce/search/cs/cizinec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rpus.cz/slovo-v-kostce/search/cs/imigrant" TargetMode="External"/><Relationship Id="rId2" Type="http://schemas.openxmlformats.org/officeDocument/2006/relationships/hyperlink" Target="https://www.korpus.cz/slovo-v-kostce/search/cs/migrant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B0F0"/>
                </a:solidFill>
              </a:rPr>
              <a:t>Diskurzní analýza </a:t>
            </a:r>
            <a:br>
              <a:rPr lang="cs-CZ" dirty="0" smtClean="0">
                <a:solidFill>
                  <a:srgbClr val="00B0F0"/>
                </a:solidFill>
              </a:rPr>
            </a:br>
            <a:r>
              <a:rPr lang="cs-CZ" dirty="0" smtClean="0">
                <a:solidFill>
                  <a:srgbClr val="00B0F0"/>
                </a:solidFill>
              </a:rPr>
              <a:t>cvičení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8523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2799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Úkol </a:t>
            </a:r>
            <a:r>
              <a:rPr lang="cs-CZ" dirty="0" smtClean="0"/>
              <a:t>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764704"/>
            <a:ext cx="8496944" cy="5976664"/>
          </a:xfrm>
        </p:spPr>
        <p:txBody>
          <a:bodyPr>
            <a:normAutofit fontScale="55000" lnSpcReduction="20000"/>
          </a:bodyPr>
          <a:lstStyle/>
          <a:p>
            <a:r>
              <a:rPr lang="cs-CZ" dirty="0">
                <a:hlinkClick r:id="rId2"/>
              </a:rPr>
              <a:t>https://www.kielitoimistonsanakirja.fi</a:t>
            </a:r>
            <a:r>
              <a:rPr lang="cs-CZ" dirty="0" smtClean="0">
                <a:hlinkClick r:id="rId2"/>
              </a:rPr>
              <a:t>/#/</a:t>
            </a:r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r>
              <a:rPr lang="cs-CZ" b="1" i="1" dirty="0" err="1"/>
              <a:t>ulkomaalainen</a:t>
            </a:r>
            <a:r>
              <a:rPr lang="cs-CZ" b="1" i="1" dirty="0"/>
              <a:t> </a:t>
            </a:r>
          </a:p>
          <a:p>
            <a:pPr marL="0" indent="0">
              <a:buNone/>
            </a:pPr>
            <a:r>
              <a:rPr lang="fi-FI" b="1" dirty="0"/>
              <a:t>1.</a:t>
            </a:r>
            <a:r>
              <a:rPr lang="cs-CZ" b="1" dirty="0"/>
              <a:t> </a:t>
            </a:r>
            <a:r>
              <a:rPr lang="fi-FI" b="1" i="1" dirty="0"/>
              <a:t>subst. </a:t>
            </a:r>
            <a:r>
              <a:rPr lang="fi-FI" dirty="0"/>
              <a:t>vieraan valtion kansalainen, vierasmaalainen.</a:t>
            </a:r>
            <a:r>
              <a:rPr lang="cs-CZ" dirty="0"/>
              <a:t> </a:t>
            </a:r>
            <a:r>
              <a:rPr lang="fi-FI" i="1" dirty="0"/>
              <a:t>Maassamme vierailevat ulkomaalaiset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b="1" dirty="0"/>
              <a:t>2.</a:t>
            </a:r>
            <a:r>
              <a:rPr lang="cs-CZ" b="1" dirty="0"/>
              <a:t> </a:t>
            </a:r>
            <a:r>
              <a:rPr lang="fi-FI" b="1" i="1" dirty="0"/>
              <a:t>adj. </a:t>
            </a:r>
            <a:r>
              <a:rPr lang="fi-FI" dirty="0"/>
              <a:t>ulkomainen.</a:t>
            </a:r>
            <a:r>
              <a:rPr lang="cs-CZ" dirty="0"/>
              <a:t> </a:t>
            </a:r>
            <a:r>
              <a:rPr lang="fi-FI" i="1" dirty="0"/>
              <a:t>Ulkomaalaiset opiskelijat.</a:t>
            </a:r>
            <a:r>
              <a:rPr lang="cs-CZ" i="1" dirty="0"/>
              <a:t> </a:t>
            </a:r>
            <a:r>
              <a:rPr lang="fi-FI" i="1" dirty="0"/>
              <a:t>Ulkomaalainen ystäväni</a:t>
            </a:r>
            <a:r>
              <a:rPr lang="fi-FI" dirty="0"/>
              <a:t>.</a:t>
            </a:r>
          </a:p>
          <a:p>
            <a:pPr marL="0" indent="0">
              <a:buNone/>
            </a:pPr>
            <a:endParaRPr lang="cs-CZ" b="1" i="1" dirty="0" smtClean="0"/>
          </a:p>
          <a:p>
            <a:pPr marL="0" indent="0">
              <a:buNone/>
            </a:pPr>
            <a:r>
              <a:rPr lang="cs-CZ" b="1" i="1" dirty="0" err="1" smtClean="0"/>
              <a:t>p</a:t>
            </a:r>
            <a:r>
              <a:rPr lang="cs-CZ" b="1" i="1" dirty="0" err="1" smtClean="0"/>
              <a:t>akolainen</a:t>
            </a:r>
            <a:r>
              <a:rPr lang="cs-CZ" i="1" dirty="0" smtClean="0"/>
              <a:t> </a:t>
            </a:r>
            <a:r>
              <a:rPr lang="fi-FI" dirty="0" smtClean="0"/>
              <a:t>henkilö </a:t>
            </a:r>
            <a:r>
              <a:rPr lang="fi-FI" dirty="0"/>
              <a:t>joka on paennut kotimaastaan sodan tms. vuoksi, vars. pelätessään joutuvansa vainotuksi syntyperänsä, uskontonsa, mielipiteidensä tms. tähden, maanpakolainen.</a:t>
            </a:r>
          </a:p>
          <a:p>
            <a:pPr marL="0" indent="0">
              <a:buNone/>
            </a:pPr>
            <a:r>
              <a:rPr lang="fi-FI" i="1" dirty="0"/>
              <a:t>Poliittinen pakolainen.</a:t>
            </a:r>
          </a:p>
          <a:p>
            <a:pPr marL="0" indent="0">
              <a:buNone/>
            </a:pPr>
            <a:r>
              <a:rPr lang="fi-FI" i="1" dirty="0" smtClean="0"/>
              <a:t>Vietnamilaispakolainen</a:t>
            </a:r>
            <a:r>
              <a:rPr lang="fi-FI" i="1" dirty="0"/>
              <a:t>.</a:t>
            </a:r>
          </a:p>
          <a:p>
            <a:pPr marL="0" indent="0">
              <a:buNone/>
            </a:pPr>
            <a:r>
              <a:rPr lang="fi-FI" i="1" dirty="0"/>
              <a:t>Sotapakolainen.</a:t>
            </a:r>
          </a:p>
          <a:p>
            <a:pPr marL="0" indent="0">
              <a:buNone/>
            </a:pPr>
            <a:r>
              <a:rPr lang="fi-FI" i="1" dirty="0"/>
              <a:t>Pakolaisille myönnettävä turvapaikkaoikeus.</a:t>
            </a:r>
          </a:p>
          <a:p>
            <a:pPr marL="0" indent="0">
              <a:buNone/>
            </a:pPr>
            <a:endParaRPr lang="cs-CZ" i="1" dirty="0" smtClean="0"/>
          </a:p>
          <a:p>
            <a:pPr marL="0" indent="0">
              <a:buNone/>
            </a:pPr>
            <a:r>
              <a:rPr lang="cs-CZ" b="1" i="1" dirty="0" err="1"/>
              <a:t>m</a:t>
            </a:r>
            <a:r>
              <a:rPr lang="cs-CZ" b="1" i="1" dirty="0" err="1" smtClean="0"/>
              <a:t>aahanmuuttaja</a:t>
            </a:r>
            <a:r>
              <a:rPr lang="cs-CZ" i="1" dirty="0" smtClean="0"/>
              <a:t> </a:t>
            </a:r>
            <a:r>
              <a:rPr lang="fi-FI" dirty="0"/>
              <a:t>maahan muuttava t. muuttanut henkilö.</a:t>
            </a:r>
            <a:endParaRPr lang="cs-CZ" i="1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i="1" dirty="0" smtClean="0"/>
              <a:t>mamu</a:t>
            </a:r>
            <a:r>
              <a:rPr lang="cs-CZ" dirty="0" smtClean="0"/>
              <a:t> </a:t>
            </a:r>
            <a:r>
              <a:rPr lang="fi-FI" b="1" i="1" dirty="0"/>
              <a:t>lyh., us. ark.</a:t>
            </a:r>
            <a:r>
              <a:rPr lang="fi-FI" dirty="0"/>
              <a:t> yhdyssanojen alkuosana: maahanmuuttaja- </a:t>
            </a:r>
            <a:r>
              <a:rPr lang="fi-FI" i="1" dirty="0"/>
              <a:t>(mamu-opetus</a:t>
            </a:r>
            <a:r>
              <a:rPr lang="fi-FI" i="1" dirty="0" smtClean="0"/>
              <a:t>)</a:t>
            </a:r>
            <a:r>
              <a:rPr lang="fi-FI" dirty="0" smtClean="0"/>
              <a:t>.</a:t>
            </a:r>
            <a:r>
              <a:rPr lang="cs-CZ" dirty="0" smtClean="0"/>
              <a:t> </a:t>
            </a:r>
            <a:r>
              <a:rPr lang="fi-FI" b="1" i="1" dirty="0" smtClean="0"/>
              <a:t>Ark.</a:t>
            </a:r>
            <a:r>
              <a:rPr lang="cs-CZ" b="1" dirty="0"/>
              <a:t> </a:t>
            </a:r>
            <a:r>
              <a:rPr lang="cs-CZ" dirty="0"/>
              <a:t>m</a:t>
            </a:r>
            <a:r>
              <a:rPr lang="fi-FI" dirty="0" smtClean="0"/>
              <a:t>aahanmuuttajasta</a:t>
            </a:r>
            <a:r>
              <a:rPr lang="cs-CZ" dirty="0"/>
              <a:t>.</a:t>
            </a:r>
            <a:endParaRPr lang="fi-FI" dirty="0"/>
          </a:p>
          <a:p>
            <a:pPr marL="0" indent="0">
              <a:buNone/>
            </a:pPr>
            <a:endParaRPr lang="cs-CZ" b="1" i="1" dirty="0" smtClean="0"/>
          </a:p>
          <a:p>
            <a:pPr marL="0" indent="0">
              <a:buNone/>
            </a:pPr>
            <a:r>
              <a:rPr lang="cs-CZ" b="1" i="1" dirty="0" err="1" smtClean="0"/>
              <a:t>t</a:t>
            </a:r>
            <a:r>
              <a:rPr lang="cs-CZ" b="1" i="1" dirty="0" err="1" smtClean="0"/>
              <a:t>urvapaikanhakija</a:t>
            </a:r>
            <a:r>
              <a:rPr lang="cs-CZ" dirty="0" smtClean="0"/>
              <a:t> </a:t>
            </a:r>
            <a:r>
              <a:rPr lang="fi-FI" dirty="0"/>
              <a:t>(myös ←→</a:t>
            </a:r>
            <a:r>
              <a:rPr lang="fi-FI" dirty="0" smtClean="0"/>
              <a:t>)</a:t>
            </a:r>
            <a:r>
              <a:rPr lang="cs-CZ" dirty="0" smtClean="0"/>
              <a:t> </a:t>
            </a:r>
            <a:r>
              <a:rPr lang="fi-FI" dirty="0" smtClean="0"/>
              <a:t>turvapaikkaoikeuden </a:t>
            </a:r>
            <a:r>
              <a:rPr lang="fi-FI" dirty="0"/>
              <a:t>hakija.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920413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INTERCORP?</a:t>
            </a:r>
          </a:p>
          <a:p>
            <a:r>
              <a:rPr lang="cs-CZ" dirty="0" smtClean="0"/>
              <a:t>ARANEUM?</a:t>
            </a:r>
          </a:p>
          <a:p>
            <a:endParaRPr lang="cs-CZ" dirty="0" smtClean="0"/>
          </a:p>
          <a:p>
            <a:endParaRPr lang="fi-FI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6210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dirty="0" smtClean="0"/>
              <a:t>Úkol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5328592"/>
          </a:xfrm>
        </p:spPr>
        <p:txBody>
          <a:bodyPr>
            <a:normAutofit fontScale="62500" lnSpcReduction="20000"/>
          </a:bodyPr>
          <a:lstStyle/>
          <a:p>
            <a:r>
              <a:rPr lang="cs-CZ" sz="3800" dirty="0" smtClean="0"/>
              <a:t>Rom vs. cikán</a:t>
            </a:r>
          </a:p>
          <a:p>
            <a:pPr marL="0" indent="0">
              <a:buNone/>
            </a:pPr>
            <a:endParaRPr lang="cs-CZ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rgbClr val="00B0F0"/>
                </a:solidFill>
              </a:rPr>
              <a:t>SSČ</a:t>
            </a:r>
          </a:p>
          <a:p>
            <a:pPr marL="0" indent="0">
              <a:buNone/>
            </a:pPr>
            <a:r>
              <a:rPr lang="cs-CZ" b="1" dirty="0" smtClean="0"/>
              <a:t>Rom</a:t>
            </a:r>
            <a:r>
              <a:rPr lang="cs-CZ" b="1" dirty="0"/>
              <a:t>, </a:t>
            </a:r>
            <a:r>
              <a:rPr lang="cs-CZ" dirty="0"/>
              <a:t>-a m &lt;f&gt; </a:t>
            </a:r>
            <a:r>
              <a:rPr lang="cs-CZ" i="1" dirty="0"/>
              <a:t>Cikán;</a:t>
            </a:r>
            <a:r>
              <a:rPr lang="cs-CZ" dirty="0"/>
              <a:t/>
            </a:r>
            <a:br>
              <a:rPr lang="cs-CZ" dirty="0"/>
            </a:br>
            <a:r>
              <a:rPr lang="cs-CZ" b="1" dirty="0"/>
              <a:t>romský </a:t>
            </a:r>
            <a:r>
              <a:rPr lang="cs-CZ" dirty="0"/>
              <a:t>příd.: romský jazyk </a:t>
            </a:r>
            <a:r>
              <a:rPr lang="cs-CZ" i="1" dirty="0" smtClean="0"/>
              <a:t>cikánský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b="1" dirty="0"/>
              <a:t>cikán, </a:t>
            </a:r>
            <a:r>
              <a:rPr lang="cs-CZ" dirty="0"/>
              <a:t>-a </a:t>
            </a:r>
            <a:r>
              <a:rPr lang="cs-CZ" dirty="0" smtClean="0"/>
              <a:t>m, v etnickém smyslu </a:t>
            </a:r>
            <a:r>
              <a:rPr lang="cs-CZ" dirty="0"/>
              <a:t>Cikán, Rom </a:t>
            </a:r>
            <a:r>
              <a:rPr lang="cs-CZ" i="1" dirty="0"/>
              <a:t>příslušník </a:t>
            </a:r>
            <a:r>
              <a:rPr lang="cs-CZ" i="1" dirty="0" err="1"/>
              <a:t>společ</a:t>
            </a:r>
            <a:r>
              <a:rPr lang="cs-CZ" i="1" dirty="0"/>
              <a:t>. skupiny </a:t>
            </a:r>
            <a:r>
              <a:rPr lang="cs-CZ" i="1" dirty="0" err="1"/>
              <a:t>ind</a:t>
            </a:r>
            <a:r>
              <a:rPr lang="cs-CZ" i="1" dirty="0"/>
              <a:t>. původu, žijící ještě někde potulně: </a:t>
            </a:r>
            <a:r>
              <a:rPr lang="cs-CZ" dirty="0" smtClean="0"/>
              <a:t>přen. </a:t>
            </a:r>
            <a:r>
              <a:rPr lang="cs-CZ" dirty="0" err="1" smtClean="0"/>
              <a:t>expr</a:t>
            </a:r>
            <a:r>
              <a:rPr lang="cs-CZ" dirty="0" smtClean="0"/>
              <a:t>. </a:t>
            </a:r>
            <a:r>
              <a:rPr lang="cs-CZ" dirty="0"/>
              <a:t>to je starý cikán </a:t>
            </a:r>
            <a:r>
              <a:rPr lang="cs-CZ" i="1" dirty="0"/>
              <a:t>lhář</a:t>
            </a:r>
            <a:br>
              <a:rPr lang="cs-CZ" i="1" dirty="0"/>
            </a:br>
            <a:r>
              <a:rPr lang="cs-CZ" i="1" dirty="0"/>
              <a:t>♦ </a:t>
            </a:r>
            <a:r>
              <a:rPr lang="cs-CZ" dirty="0"/>
              <a:t>černý, snědý jako cikán;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/>
              <a:t>cikánka, </a:t>
            </a:r>
            <a:r>
              <a:rPr lang="cs-CZ" dirty="0"/>
              <a:t>-y </a:t>
            </a:r>
            <a:r>
              <a:rPr lang="cs-CZ" dirty="0" smtClean="0"/>
              <a:t>ž;</a:t>
            </a:r>
            <a:br>
              <a:rPr lang="cs-CZ" dirty="0" smtClean="0"/>
            </a:br>
            <a:r>
              <a:rPr lang="cs-CZ" b="1" dirty="0"/>
              <a:t>cikánský </a:t>
            </a:r>
            <a:r>
              <a:rPr lang="cs-CZ" dirty="0" smtClean="0"/>
              <a:t>příd.: </a:t>
            </a:r>
            <a:r>
              <a:rPr lang="cs-CZ" dirty="0"/>
              <a:t>cikánský jazyk, tábor, primáš; cikánská hudba, kapela; </a:t>
            </a:r>
            <a:r>
              <a:rPr lang="cs-CZ" dirty="0" smtClean="0"/>
              <a:t>přen. </a:t>
            </a:r>
            <a:r>
              <a:rPr lang="cs-CZ" dirty="0"/>
              <a:t>cikánský život </a:t>
            </a:r>
            <a:r>
              <a:rPr lang="cs-CZ" i="1" dirty="0"/>
              <a:t>potulný; </a:t>
            </a:r>
            <a:r>
              <a:rPr lang="cs-CZ" dirty="0"/>
              <a:t>cikánská krev </a:t>
            </a:r>
            <a:r>
              <a:rPr lang="cs-CZ" i="1" dirty="0"/>
              <a:t>neklidná, </a:t>
            </a:r>
            <a:r>
              <a:rPr lang="cs-CZ" i="1" dirty="0" smtClean="0"/>
              <a:t>prudká povaha</a:t>
            </a:r>
            <a:r>
              <a:rPr lang="cs-CZ" i="1" dirty="0"/>
              <a:t>; </a:t>
            </a:r>
            <a:r>
              <a:rPr lang="cs-CZ" dirty="0"/>
              <a:t>cikánská pečínka </a:t>
            </a:r>
            <a:r>
              <a:rPr lang="cs-CZ" i="1" dirty="0"/>
              <a:t>s černě vyuzeným povrchem;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/>
              <a:t>cikánsky </a:t>
            </a:r>
            <a:r>
              <a:rPr lang="cs-CZ" dirty="0" smtClean="0"/>
              <a:t>přísl.: </a:t>
            </a:r>
            <a:r>
              <a:rPr lang="cs-CZ" dirty="0"/>
              <a:t>žít cikánsky </a:t>
            </a:r>
            <a:r>
              <a:rPr lang="cs-CZ" i="1" dirty="0"/>
              <a:t>neklidně, potulně, nepořádně;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/>
              <a:t>cikáně, </a:t>
            </a:r>
            <a:r>
              <a:rPr lang="cs-CZ" dirty="0"/>
              <a:t>-</a:t>
            </a:r>
            <a:r>
              <a:rPr lang="cs-CZ" dirty="0" err="1"/>
              <a:t>te</a:t>
            </a:r>
            <a:r>
              <a:rPr lang="cs-CZ" dirty="0"/>
              <a:t> </a:t>
            </a:r>
            <a:r>
              <a:rPr lang="cs-CZ" dirty="0" smtClean="0"/>
              <a:t>s </a:t>
            </a:r>
            <a:r>
              <a:rPr lang="cs-CZ" i="1" dirty="0"/>
              <a:t>cikánské dítě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(Příručka: </a:t>
            </a:r>
            <a:r>
              <a:rPr lang="cs-CZ" dirty="0"/>
              <a:t>poznámky k heslu: </a:t>
            </a:r>
            <a:r>
              <a:rPr lang="cs-CZ" dirty="0" smtClean="0"/>
              <a:t>Objevuje se též psaní s velkým písmenem: </a:t>
            </a:r>
            <a:r>
              <a:rPr lang="cs-CZ" i="1" dirty="0" smtClean="0"/>
              <a:t>Cikán</a:t>
            </a:r>
            <a:r>
              <a:rPr lang="cs-CZ" dirty="0" smtClean="0"/>
              <a:t>. Dříve se totiž výraz </a:t>
            </a:r>
            <a:r>
              <a:rPr lang="cs-CZ" i="1" dirty="0" smtClean="0"/>
              <a:t>Cikán</a:t>
            </a:r>
            <a:r>
              <a:rPr lang="cs-CZ" dirty="0" smtClean="0"/>
              <a:t> užíval jako název pro označení příslušníka národa (viz slovníky). Již delší dobu se však oficiálně používá výraz </a:t>
            </a:r>
            <a:r>
              <a:rPr lang="cs-CZ" i="1" dirty="0" smtClean="0"/>
              <a:t>Rom</a:t>
            </a:r>
            <a:r>
              <a:rPr lang="cs-CZ" dirty="0" smtClean="0"/>
              <a:t>.)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641979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Slovo v kostce – </a:t>
            </a:r>
            <a:r>
              <a:rPr lang="cs-CZ" i="1" dirty="0" smtClean="0"/>
              <a:t>Rom </a:t>
            </a:r>
          </a:p>
          <a:p>
            <a:pPr marL="0" indent="0">
              <a:buNone/>
            </a:pPr>
            <a:r>
              <a:rPr lang="cs-CZ" dirty="0" smtClean="0">
                <a:hlinkClick r:id="rId2"/>
              </a:rPr>
              <a:t>https://www.korpus.cz/slovo-v-kostce/search/cs/rom?lemma=&amp;pos</a:t>
            </a:r>
            <a:r>
              <a:rPr lang="cs-CZ" dirty="0" smtClean="0"/>
              <a:t>=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Slovo v kostce – </a:t>
            </a:r>
            <a:r>
              <a:rPr lang="cs-CZ" i="1" dirty="0" smtClean="0"/>
              <a:t>cikán</a:t>
            </a:r>
          </a:p>
          <a:p>
            <a:pPr marL="0" indent="0">
              <a:buNone/>
            </a:pPr>
            <a:r>
              <a:rPr lang="cs-CZ" dirty="0" smtClean="0">
                <a:hlinkClick r:id="rId3"/>
              </a:rPr>
              <a:t>https://www.korpus.cz/slovo-v-kostce/search/cs/cik%C3%A1n</a:t>
            </a:r>
            <a:r>
              <a:rPr lang="cs-CZ" dirty="0" smtClean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4383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340" y="116632"/>
            <a:ext cx="8229600" cy="102636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Rom/cikán – kolokace -3/+3 (syn v8)</a:t>
            </a:r>
            <a:br>
              <a:rPr lang="cs-CZ" dirty="0" smtClean="0"/>
            </a:br>
            <a:r>
              <a:rPr lang="cs-CZ" dirty="0" smtClean="0"/>
              <a:t>170 000/ 25 000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" t="22805" r="62166" b="4952"/>
          <a:stretch/>
        </p:blipFill>
        <p:spPr bwMode="auto">
          <a:xfrm>
            <a:off x="155638" y="1268121"/>
            <a:ext cx="4272346" cy="5041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" t="13352" r="58732" b="6344"/>
          <a:stretch/>
        </p:blipFill>
        <p:spPr bwMode="auto">
          <a:xfrm>
            <a:off x="4654140" y="1340768"/>
            <a:ext cx="4388752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2238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Cikán/</a:t>
            </a:r>
            <a:r>
              <a:rPr lang="cs-CZ" dirty="0" err="1" smtClean="0"/>
              <a:t>rom</a:t>
            </a:r>
            <a:r>
              <a:rPr lang="cs-CZ" dirty="0" smtClean="0"/>
              <a:t> –vývoj (</a:t>
            </a:r>
            <a:r>
              <a:rPr lang="cs-CZ" dirty="0" err="1" smtClean="0"/>
              <a:t>SyD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3" t="20506" r="44181" b="13924"/>
          <a:stretch/>
        </p:blipFill>
        <p:spPr bwMode="auto">
          <a:xfrm>
            <a:off x="4427984" y="2370355"/>
            <a:ext cx="4566601" cy="341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5" t="19223" r="43185" b="15057"/>
          <a:stretch/>
        </p:blipFill>
        <p:spPr bwMode="auto">
          <a:xfrm>
            <a:off x="29313" y="2204864"/>
            <a:ext cx="4513469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430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424936" cy="52565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rgbClr val="00B0F0"/>
                </a:solidFill>
              </a:rPr>
              <a:t>SSČ</a:t>
            </a:r>
            <a:endParaRPr lang="cs-CZ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/>
              <a:t>cizinec, </a:t>
            </a:r>
            <a:r>
              <a:rPr lang="cs-CZ" dirty="0"/>
              <a:t>-</a:t>
            </a:r>
            <a:r>
              <a:rPr lang="cs-CZ" dirty="0" err="1"/>
              <a:t>nce</a:t>
            </a:r>
            <a:r>
              <a:rPr lang="cs-CZ" dirty="0"/>
              <a:t> </a:t>
            </a:r>
            <a:r>
              <a:rPr lang="cs-CZ" dirty="0" smtClean="0"/>
              <a:t>m</a:t>
            </a:r>
            <a:br>
              <a:rPr lang="cs-CZ" dirty="0" smtClean="0"/>
            </a:br>
            <a:r>
              <a:rPr lang="cs-CZ" b="1" dirty="0"/>
              <a:t>1. </a:t>
            </a:r>
            <a:r>
              <a:rPr lang="cs-CZ" i="1" dirty="0"/>
              <a:t>příslušník cizího státu, národa, jazyka, cizozemec: </a:t>
            </a:r>
            <a:r>
              <a:rPr lang="cs-CZ" dirty="0"/>
              <a:t>přijíždí k nám mnoho cizinců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/>
              <a:t>2. </a:t>
            </a:r>
            <a:r>
              <a:rPr lang="cs-CZ" i="1" dirty="0"/>
              <a:t>neznámý, cizí člověk: </a:t>
            </a:r>
            <a:r>
              <a:rPr lang="cs-CZ" dirty="0"/>
              <a:t>ptal se po něm nějaký cizinec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/>
              <a:t>3. </a:t>
            </a:r>
            <a:r>
              <a:rPr lang="cs-CZ" i="1" dirty="0"/>
              <a:t>člověk citově cizí: </a:t>
            </a:r>
            <a:r>
              <a:rPr lang="cs-CZ" dirty="0"/>
              <a:t>být cizincem ve vlastní rodině;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/>
              <a:t>cizinka, </a:t>
            </a:r>
            <a:r>
              <a:rPr lang="cs-CZ" dirty="0"/>
              <a:t>-y </a:t>
            </a:r>
            <a:r>
              <a:rPr lang="cs-CZ" dirty="0" smtClean="0"/>
              <a:t>ž;</a:t>
            </a:r>
            <a:br>
              <a:rPr lang="cs-CZ" dirty="0" smtClean="0"/>
            </a:br>
            <a:r>
              <a:rPr lang="cs-CZ" b="1" dirty="0"/>
              <a:t>cizinecký </a:t>
            </a:r>
            <a:r>
              <a:rPr lang="cs-CZ" dirty="0" smtClean="0"/>
              <a:t>příd.: </a:t>
            </a:r>
            <a:r>
              <a:rPr lang="cs-CZ" dirty="0"/>
              <a:t>cizinecký ruch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Slovo v kostce – </a:t>
            </a:r>
            <a:r>
              <a:rPr lang="cs-CZ" i="1" dirty="0" smtClean="0"/>
              <a:t>cizinec</a:t>
            </a:r>
          </a:p>
          <a:p>
            <a:pPr marL="0" indent="0">
              <a:buNone/>
            </a:pPr>
            <a:r>
              <a:rPr lang="cs-CZ" dirty="0" smtClean="0">
                <a:hlinkClick r:id="rId2"/>
              </a:rPr>
              <a:t>https://www.korpus.cz/slovo-v-kostce/search/cs/cizinec</a:t>
            </a:r>
            <a:r>
              <a:rPr lang="cs-CZ" dirty="0" smtClean="0"/>
              <a:t>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7376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Cizinec – kolokace -3/+3 (syn v8)</a:t>
            </a:r>
            <a:br>
              <a:rPr lang="cs-CZ" dirty="0" smtClean="0"/>
            </a:br>
            <a:r>
              <a:rPr lang="cs-CZ" dirty="0" smtClean="0"/>
              <a:t>304 000 výskytů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" t="16377" r="61359" b="4646"/>
          <a:stretch/>
        </p:blipFill>
        <p:spPr bwMode="auto">
          <a:xfrm>
            <a:off x="323528" y="1286384"/>
            <a:ext cx="4176464" cy="5230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6510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cs-CZ" dirty="0"/>
              <a:t>Migrant vs. </a:t>
            </a:r>
            <a:r>
              <a:rPr lang="cs-CZ" dirty="0" smtClean="0"/>
              <a:t>imigrant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rgbClr val="00B0F0"/>
                </a:solidFill>
              </a:rPr>
              <a:t>ASCS</a:t>
            </a:r>
            <a:endParaRPr lang="cs-CZ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/>
              <a:t>migrant</a:t>
            </a:r>
            <a:r>
              <a:rPr lang="cs-CZ" dirty="0"/>
              <a:t>, -a m &lt;l&gt; </a:t>
            </a:r>
            <a:r>
              <a:rPr lang="cs-CZ" i="1" dirty="0"/>
              <a:t>kdo migruje, stěhuje se, popř. prchá z určitých důvodů z jiné země</a:t>
            </a:r>
            <a:r>
              <a:rPr lang="cs-CZ" dirty="0"/>
              <a:t>: ilegální migranti; ekonomičtí migranti;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/>
              <a:t>migrantský</a:t>
            </a:r>
            <a:r>
              <a:rPr lang="cs-CZ" dirty="0"/>
              <a:t> příd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SSČ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imigrant, </a:t>
            </a:r>
            <a:r>
              <a:rPr lang="cs-CZ" dirty="0"/>
              <a:t>-a m (1. mn. -i) &lt;l&gt; </a:t>
            </a:r>
            <a:r>
              <a:rPr lang="cs-CZ" i="1" dirty="0"/>
              <a:t>přistěhovalec (× emigrant): </a:t>
            </a:r>
            <a:r>
              <a:rPr lang="cs-CZ" dirty="0"/>
              <a:t>izraelští </a:t>
            </a:r>
            <a:r>
              <a:rPr lang="cs-CZ" dirty="0" smtClean="0"/>
              <a:t>imigranti</a:t>
            </a:r>
          </a:p>
          <a:p>
            <a:pPr marL="0" indent="0">
              <a:buNone/>
            </a:pPr>
            <a:r>
              <a:rPr lang="cs-CZ" b="1" dirty="0"/>
              <a:t>ASCS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imigrant</a:t>
            </a:r>
            <a:r>
              <a:rPr lang="cs-CZ" dirty="0"/>
              <a:t>, -a m (</a:t>
            </a:r>
            <a:r>
              <a:rPr lang="cs-CZ" b="1" dirty="0"/>
              <a:t>imigrantka</a:t>
            </a:r>
            <a:r>
              <a:rPr lang="cs-CZ" dirty="0"/>
              <a:t>, -y ž) &lt;l&gt; </a:t>
            </a:r>
            <a:r>
              <a:rPr lang="cs-CZ" i="1" dirty="0"/>
              <a:t>přistěhovalec</a:t>
            </a:r>
            <a:r>
              <a:rPr lang="cs-CZ" dirty="0"/>
              <a:t> (op. emigrant)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Slovo v kostce – </a:t>
            </a:r>
            <a:r>
              <a:rPr lang="cs-CZ" i="1" dirty="0" smtClean="0"/>
              <a:t>migrant</a:t>
            </a:r>
          </a:p>
          <a:p>
            <a:pPr marL="0" indent="0">
              <a:buNone/>
            </a:pPr>
            <a:r>
              <a:rPr lang="cs-CZ" dirty="0" smtClean="0">
                <a:hlinkClick r:id="rId2"/>
              </a:rPr>
              <a:t>https://www.korpus.cz/slovo-v-kostce/search/cs/migrant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 smtClean="0"/>
              <a:t>Slovo v kostce – </a:t>
            </a:r>
            <a:r>
              <a:rPr lang="cs-CZ" i="1" dirty="0" smtClean="0"/>
              <a:t>imigrant</a:t>
            </a:r>
          </a:p>
          <a:p>
            <a:pPr marL="0" indent="0">
              <a:buNone/>
            </a:pPr>
            <a:r>
              <a:rPr lang="cs-CZ" dirty="0" smtClean="0">
                <a:hlinkClick r:id="rId3"/>
              </a:rPr>
              <a:t>https://www.korpus.cz/slovo-v-kostce/search/cs/imigrant</a:t>
            </a:r>
            <a:r>
              <a:rPr lang="cs-CZ" dirty="0" smtClean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4802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Migrant/imigrant</a:t>
            </a:r>
            <a:br>
              <a:rPr lang="cs-CZ" dirty="0" smtClean="0"/>
            </a:br>
            <a:r>
              <a:rPr lang="cs-CZ" dirty="0" smtClean="0"/>
              <a:t>39 000/26 000 výskytů 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" t="15765" r="60154" b="5870"/>
          <a:stretch/>
        </p:blipFill>
        <p:spPr bwMode="auto">
          <a:xfrm>
            <a:off x="224218" y="1340768"/>
            <a:ext cx="4312041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" t="16865" r="60064" b="4563"/>
          <a:stretch/>
        </p:blipFill>
        <p:spPr bwMode="auto">
          <a:xfrm>
            <a:off x="4705934" y="1350346"/>
            <a:ext cx="4438065" cy="539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641981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86</Words>
  <Application>Microsoft Office PowerPoint</Application>
  <PresentationFormat>Předvádění na obrazovce (4:3)</PresentationFormat>
  <Paragraphs>59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systému Office</vt:lpstr>
      <vt:lpstr>Diskurzní analýza  cvičení</vt:lpstr>
      <vt:lpstr>Úkol 1</vt:lpstr>
      <vt:lpstr>Prezentace aplikace PowerPoint</vt:lpstr>
      <vt:lpstr>Rom/cikán – kolokace -3/+3 (syn v8) 170 000/ 25 000</vt:lpstr>
      <vt:lpstr>Cikán/rom –vývoj (SyD)</vt:lpstr>
      <vt:lpstr>Úkol 2</vt:lpstr>
      <vt:lpstr>Cizinec – kolokace -3/+3 (syn v8) 304 000 výskytů</vt:lpstr>
      <vt:lpstr>Migrant vs. imigrant</vt:lpstr>
      <vt:lpstr>Migrant/imigrant 39 000/26 000 výskytů </vt:lpstr>
      <vt:lpstr>Prezentace aplikace PowerPoint</vt:lpstr>
      <vt:lpstr>Úkol 3</vt:lpstr>
      <vt:lpstr>Prezentace aplikace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Diskurzní analýza  cvičení</dc:title>
  <dc:creator>HP</dc:creator>
  <cp:lastModifiedBy>HP</cp:lastModifiedBy>
  <cp:revision>11</cp:revision>
  <dcterms:created xsi:type="dcterms:W3CDTF">2020-11-18T20:06:56Z</dcterms:created>
  <dcterms:modified xsi:type="dcterms:W3CDTF">2020-11-26T14:43:10Z</dcterms:modified>
</cp:coreProperties>
</file>