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3" r:id="rId3"/>
    <p:sldId id="258" r:id="rId4"/>
    <p:sldId id="259" r:id="rId5"/>
    <p:sldId id="260" r:id="rId6"/>
    <p:sldId id="261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2D40"/>
    <a:srgbClr val="D22C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774" autoAdjust="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7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EF687-8659-44A5-B987-DB47E3AA8D81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BC47E-BD00-42F4-B95C-2B987241CB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4909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133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 - základní sou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0551C6D1-EC0E-4BE1-8EEE-AD0BFE03FC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23" y="435829"/>
            <a:ext cx="6408162" cy="1981120"/>
          </a:xfrm>
          <a:prstGeom prst="rect">
            <a:avLst/>
          </a:prstGeom>
        </p:spPr>
      </p:pic>
      <p:sp>
        <p:nvSpPr>
          <p:cNvPr id="9" name="Nadpis 8">
            <a:extLst>
              <a:ext uri="{FF2B5EF4-FFF2-40B4-BE49-F238E27FC236}">
                <a16:creationId xmlns:a16="http://schemas.microsoft.com/office/drawing/2014/main" id="{9C465973-12C9-4E7E-B3E7-339819B8DE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54807" y="3468467"/>
            <a:ext cx="6232376" cy="1518962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6" name="Zástupný symbol pro text 14">
            <a:extLst>
              <a:ext uri="{FF2B5EF4-FFF2-40B4-BE49-F238E27FC236}">
                <a16:creationId xmlns:a16="http://schemas.microsoft.com/office/drawing/2014/main" id="{6D621A1B-64B8-4E2C-9F7C-619F6D16DF8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54807" y="4987429"/>
            <a:ext cx="6218237" cy="974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podnadpis.</a:t>
            </a:r>
          </a:p>
        </p:txBody>
      </p:sp>
      <p:sp>
        <p:nvSpPr>
          <p:cNvPr id="7" name="Zástupný symbol pro text 14">
            <a:extLst>
              <a:ext uri="{FF2B5EF4-FFF2-40B4-BE49-F238E27FC236}">
                <a16:creationId xmlns:a16="http://schemas.microsoft.com/office/drawing/2014/main" id="{3CBD455F-1540-428D-A023-C87A83F6C53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54806" y="2805732"/>
            <a:ext cx="6218237" cy="5214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název základní součásti.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8894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55FAB65-B0A7-4575-8846-11158687D38E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2881948" y="30924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vložíte obrázek.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224AE90-7605-4DC5-9CC0-F95158D6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Zástupný symbol pro text 4">
            <a:extLst>
              <a:ext uri="{FF2B5EF4-FFF2-40B4-BE49-F238E27FC236}">
                <a16:creationId xmlns:a16="http://schemas.microsoft.com/office/drawing/2014/main" id="{276D1917-8BCB-4A56-9BA7-03075193B53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81948" y="5298620"/>
            <a:ext cx="6172200" cy="5687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rgbClr val="D22C40"/>
              </a:buClr>
              <a:buFont typeface="Wingdings" panose="05000000000000000000" pitchFamily="2" charset="2"/>
              <a:buNone/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</p:spTree>
    <p:extLst>
      <p:ext uri="{BB962C8B-B14F-4D97-AF65-F5344CB8AC3E}">
        <p14:creationId xmlns:p14="http://schemas.microsoft.com/office/powerpoint/2010/main" val="2618544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 -  bez základní sou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0551C6D1-EC0E-4BE1-8EEE-AD0BFE03FC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23" y="450943"/>
            <a:ext cx="6408162" cy="1981120"/>
          </a:xfrm>
          <a:prstGeom prst="rect">
            <a:avLst/>
          </a:prstGeom>
        </p:spPr>
      </p:pic>
      <p:sp>
        <p:nvSpPr>
          <p:cNvPr id="10" name="Nadpis 9">
            <a:extLst>
              <a:ext uri="{FF2B5EF4-FFF2-40B4-BE49-F238E27FC236}">
                <a16:creationId xmlns:a16="http://schemas.microsoft.com/office/drawing/2014/main" id="{1FAEE400-C3C4-4524-978A-6626FFC80C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30487" y="2962276"/>
            <a:ext cx="6218789" cy="778452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15" name="Zástupný symbol pro text 14">
            <a:extLst>
              <a:ext uri="{FF2B5EF4-FFF2-40B4-BE49-F238E27FC236}">
                <a16:creationId xmlns:a16="http://schemas.microsoft.com/office/drawing/2014/main" id="{6D164CCE-6D73-466D-BEB5-04B11A83900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30487" y="3906326"/>
            <a:ext cx="6218237" cy="974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podnadpis.</a:t>
            </a:r>
          </a:p>
        </p:txBody>
      </p:sp>
    </p:spTree>
    <p:extLst>
      <p:ext uri="{BB962C8B-B14F-4D97-AF65-F5344CB8AC3E}">
        <p14:creationId xmlns:p14="http://schemas.microsoft.com/office/powerpoint/2010/main" val="3586122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1DF5AC-44B8-4E3E-8B0A-4EDD76AF99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4D34E2D-EE31-4DC0-9247-4DBF2ED796C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>
            <a:noFill/>
          </a:ln>
        </p:spPr>
        <p:txBody>
          <a:bodyPr/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cs-CZ" dirty="0"/>
              <a:t>Kliknutím vložíte text.</a:t>
            </a:r>
          </a:p>
          <a:p>
            <a:pPr lvl="1"/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4A8E963-122F-4D71-8C04-B01D8F9A5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C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63CC5780-97A7-4892-810D-637664206204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0834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1DF5AC-44B8-4E3E-8B0A-4EDD76AF99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4A8E963-122F-4D71-8C04-B01D8F9A5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C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63CC5780-97A7-4892-810D-637664206204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36F267A-BE8F-4FE3-A8F2-A3A14D7F58D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836738"/>
            <a:ext cx="10515600" cy="43053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22C4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</p:spTree>
    <p:extLst>
      <p:ext uri="{BB962C8B-B14F-4D97-AF65-F5344CB8AC3E}">
        <p14:creationId xmlns:p14="http://schemas.microsoft.com/office/powerpoint/2010/main" val="637241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602828-E203-4BCF-A5B0-CB2FC2EC16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5DBEC2-CBC0-4C1C-88E7-DC2EDCA58E0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F575050-708C-4714-B50C-D679D7CC414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2EA612F-A0C2-4C25-85F3-1AD024CA6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1F61B0A8-8F34-4579-959E-67B3416A9699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909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E9FBEE-EED9-440B-B6A2-0370D421D2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14935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BC1BE52-8A40-4C07-BD57-49A31749FCC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C8B1659-79F4-4765-8610-2F273D4750E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71A42BE-7C37-4E5F-A5C7-DE3988B8FE8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3252F095-D907-45FC-9209-CE575CF9B532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3AF3188-F662-42FA-942C-C3BA18BE5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80D3BDEC-7BDF-49D8-818D-67B015274AAF}"/>
              </a:ext>
            </a:extLst>
          </p:cNvPr>
          <p:cNvCxnSpPr/>
          <p:nvPr userDrawn="1"/>
        </p:nvCxnSpPr>
        <p:spPr>
          <a:xfrm>
            <a:off x="838200" y="160686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079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1B72C8-7D3F-4C74-90F8-8DA326D5DF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C5A6722-54AF-4AAD-A2E6-780E1205B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19713418-A7EB-478E-BEED-F2EBCA77CFFE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8502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4147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356F0D-8BFD-494A-8220-002D1C5E33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0BA097-ED2B-4036-B097-8C187A6622E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067300" y="457200"/>
            <a:ext cx="6172200" cy="5411788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D22D40"/>
              </a:buClr>
              <a:buFont typeface="Wingdings" panose="05000000000000000000" pitchFamily="2" charset="2"/>
              <a:buChar char="§"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C587ECA-5355-4449-8467-B73118C0A2B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7051C28-CB18-4E15-84A8-0937D20E8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0867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2214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>
            <a:extLst>
              <a:ext uri="{FF2B5EF4-FFF2-40B4-BE49-F238E27FC236}">
                <a16:creationId xmlns:a16="http://schemas.microsoft.com/office/drawing/2014/main" id="{644E5260-5AD8-478A-B5F5-E1D82BA04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>
                <a:latin typeface="Cambria" panose="02040503050406030204" pitchFamily="18" charset="0"/>
                <a:ea typeface="Cambria" panose="02040503050406030204" pitchFamily="18" charset="0"/>
              </a:rPr>
              <a:t>Bohemistická propedeutika 2</a:t>
            </a:r>
          </a:p>
        </p:txBody>
      </p:sp>
      <p:sp>
        <p:nvSpPr>
          <p:cNvPr id="10" name="Zástupný symbol pro text 9">
            <a:extLst>
              <a:ext uri="{FF2B5EF4-FFF2-40B4-BE49-F238E27FC236}">
                <a16:creationId xmlns:a16="http://schemas.microsoft.com/office/drawing/2014/main" id="{7E45BA4A-0F70-4A6D-AA8A-41F5B14EAA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cs-CZ" sz="2800" dirty="0">
                <a:latin typeface="Cambria" panose="02040503050406030204" pitchFamily="18" charset="0"/>
                <a:ea typeface="Cambria" panose="02040503050406030204" pitchFamily="18" charset="0"/>
              </a:rPr>
              <a:t>18. 3. 2021</a:t>
            </a:r>
          </a:p>
        </p:txBody>
      </p:sp>
      <p:sp>
        <p:nvSpPr>
          <p:cNvPr id="11" name="Zástupný symbol pro text 10">
            <a:extLst>
              <a:ext uri="{FF2B5EF4-FFF2-40B4-BE49-F238E27FC236}">
                <a16:creationId xmlns:a16="http://schemas.microsoft.com/office/drawing/2014/main" id="{52237480-7ADF-4500-9A0D-E7A710267A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/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ÚJKN</a:t>
            </a:r>
          </a:p>
        </p:txBody>
      </p:sp>
    </p:spTree>
    <p:extLst>
      <p:ext uri="{BB962C8B-B14F-4D97-AF65-F5344CB8AC3E}">
        <p14:creationId xmlns:p14="http://schemas.microsoft.com/office/powerpoint/2010/main" val="3588086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D636C9-4686-4204-B04B-B5881FE3C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000" dirty="0">
                <a:latin typeface="Cambria" panose="02040503050406030204" pitchFamily="18" charset="0"/>
                <a:ea typeface="Cambria" panose="02040503050406030204" pitchFamily="18" charset="0"/>
              </a:rPr>
              <a:t>Lexikologie: základní pojmy a koncepty II</a:t>
            </a:r>
            <a:endParaRPr lang="cs-CZ" sz="4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A4EAE3-DF2B-4F6B-ACF1-158CC4E59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Vilém Mathesius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it-IT" sz="2400" dirty="0">
                <a:latin typeface="Cambria" panose="02040503050406030204" pitchFamily="18" charset="0"/>
                <a:ea typeface="Cambria" panose="02040503050406030204" pitchFamily="18" charset="0"/>
              </a:rPr>
              <a:t>1882–1945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zakladatel české anglistiky a spoluzakladatel Pražského lingvistického kroužku (PLK)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zavedl dichotomii slov na </a:t>
            </a:r>
            <a:r>
              <a:rPr lang="cs-CZ" sz="2400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popisná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(jejich význam je odvoditelný z formy) × </a:t>
            </a:r>
            <a:r>
              <a:rPr lang="cs-CZ" sz="24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značková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(význam není z formy odvoditelný)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popisné slovo </a:t>
            </a:r>
            <a:r>
              <a:rPr lang="cs-CZ" sz="2400" i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malíř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(= ten, kdo maluje)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značkové slovo </a:t>
            </a:r>
            <a:r>
              <a:rPr lang="cs-CZ" sz="2400" i="1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pes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(arbitrární)</a:t>
            </a:r>
          </a:p>
          <a:p>
            <a:r>
              <a:rPr lang="cs-CZ" sz="24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nočník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× </a:t>
            </a:r>
            <a:r>
              <a:rPr lang="cs-CZ" sz="24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večerník</a:t>
            </a:r>
          </a:p>
        </p:txBody>
      </p:sp>
    </p:spTree>
    <p:extLst>
      <p:ext uri="{BB962C8B-B14F-4D97-AF65-F5344CB8AC3E}">
        <p14:creationId xmlns:p14="http://schemas.microsoft.com/office/powerpoint/2010/main" val="3527998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1E7C9939-01F4-434F-8B54-C98F9F746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forma (jazykový výraz) a obsah (lexikální význam)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A4E776F-1A9C-4FDA-9944-0C2BA9B02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synchronní lexikologii lze chápat v rámci dvou přístupů, sémaziologického a onomaziologického, které se metodologicky liší: </a:t>
            </a:r>
          </a:p>
          <a:p>
            <a:r>
              <a:rPr lang="cs-CZ" sz="24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sémaziologie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postupuje </a:t>
            </a:r>
            <a:r>
              <a:rPr lang="cs-CZ" sz="2400" u="sng" dirty="0">
                <a:latin typeface="Cambria" panose="02040503050406030204" pitchFamily="18" charset="0"/>
                <a:ea typeface="Cambria" panose="02040503050406030204" pitchFamily="18" charset="0"/>
              </a:rPr>
              <a:t>od formy k obsahu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– zabývá se významem jednotek slovní zásoby a významovými vztahy mezi nimi (např. synonymie, antonymie aj.)</a:t>
            </a:r>
          </a:p>
          <a:p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cs-CZ" sz="2400" b="1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onomaziologie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naopak postupuje </a:t>
            </a:r>
            <a:r>
              <a:rPr lang="cs-CZ" sz="2400" u="sng" dirty="0">
                <a:latin typeface="Cambria" panose="02040503050406030204" pitchFamily="18" charset="0"/>
                <a:ea typeface="Cambria" panose="02040503050406030204" pitchFamily="18" charset="0"/>
              </a:rPr>
              <a:t>od obsahu k formě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– sleduje problematiku pojmenovacího aktu, zkoumá, na základě jakých motivací, jakými postupy a za využití jakých prostředků jsou v daném jazyce vyjadřovány určité obsahy (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NESČ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souvislost se slovotvorbou</a:t>
            </a:r>
            <a:endParaRPr lang="cs-CZ" sz="2400" u="sng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206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EF85D4-0361-44DF-BE70-F22696F09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47E496-69D0-4976-8AA2-B7E1B2073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onomaziologie je teorií pojmenování </a:t>
            </a:r>
          </a:p>
          <a:p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pojmenování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= přiřazení jazykové formy k určitému obsahu → slova, kolokace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primárně u </a:t>
            </a:r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autosémantik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Jaký je rozdíl mezi autosémantiky a synsémantiky?</a:t>
            </a:r>
          </a:p>
        </p:txBody>
      </p:sp>
    </p:spTree>
    <p:extLst>
      <p:ext uri="{BB962C8B-B14F-4D97-AF65-F5344CB8AC3E}">
        <p14:creationId xmlns:p14="http://schemas.microsoft.com/office/powerpoint/2010/main" val="37977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D74A42-749D-4E03-89D8-968FB140D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CE00D4-E79B-4AF9-A13C-5D6423016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autosémantika = slova </a:t>
            </a:r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plnovýznamová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hovoříme o autosémantických slovních druzích:</a:t>
            </a:r>
          </a:p>
          <a:p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substantiva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(pojmenování substancí), </a:t>
            </a:r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adjektiva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(pojmenování statických příznaků substancí), </a:t>
            </a:r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verba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(pojmenování dynamických příznaků substancí) a </a:t>
            </a:r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adverbia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(pojmenování okolností)</a:t>
            </a:r>
          </a:p>
        </p:txBody>
      </p:sp>
    </p:spTree>
    <p:extLst>
      <p:ext uri="{BB962C8B-B14F-4D97-AF65-F5344CB8AC3E}">
        <p14:creationId xmlns:p14="http://schemas.microsoft.com/office/powerpoint/2010/main" val="2657269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5B7CF1-0BBD-4EB2-9655-D2EB153F3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7CCAAB-AEEC-46DF-8179-39FE6B13B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synsémantika = </a:t>
            </a:r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neplnovýznamová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slova, slova gramatická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gramatická funkce – typicky prepozice a konjunkce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významově závislá – jejich význam se plně rozvíjí až ve spojení s autosémantiky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kam řadit zájmena? → pojetí se liší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proces </a:t>
            </a:r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gramatikalizace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en-US" sz="2400" i="1" dirty="0">
                <a:latin typeface="Cambria" panose="02040503050406030204" pitchFamily="18" charset="0"/>
                <a:ea typeface="Cambria" panose="02040503050406030204" pitchFamily="18" charset="0"/>
              </a:rPr>
              <a:t>from a lexical to a grammatical or from a less grammatical to a more grammatical status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(Kuryłowicz, 1965)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v češtině například přerod ukazovacího zájmena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ten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v člen: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No a co ta středa, počítáš s tím kinem? </a:t>
            </a:r>
          </a:p>
          <a:p>
            <a:pPr marL="0" indent="0">
              <a:buNone/>
            </a:pPr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69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9AB6DF-9A5A-4BBF-A601-F2DEF5943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8C14CE-BE97-44E5-81AF-F6D494B2D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lexikalizace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= proces vzniku jednotky slovní zásoby se </a:t>
            </a:r>
            <a:r>
              <a:rPr lang="cs-CZ" sz="2400" u="sng" dirty="0">
                <a:latin typeface="Cambria" panose="02040503050406030204" pitchFamily="18" charset="0"/>
                <a:ea typeface="Cambria" panose="02040503050406030204" pitchFamily="18" charset="0"/>
              </a:rPr>
              <a:t>samostatným významem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srov. sloveso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muset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a jeho nověji ustálený význam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nemít někoho/něco rád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v prefigované formě: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makové buchty </a:t>
            </a:r>
            <a:r>
              <a:rPr lang="cs-CZ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nemusím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tu jeho novou holku moc </a:t>
            </a:r>
            <a:r>
              <a:rPr lang="cs-CZ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nemusím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*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tvarohové buchty musím</a:t>
            </a:r>
            <a:r>
              <a:rPr lang="cs-CZ" sz="240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cs-CZ" sz="2400" u="sng">
                <a:latin typeface="Cambria" panose="02040503050406030204" pitchFamily="18" charset="0"/>
                <a:ea typeface="Cambria" panose="02040503050406030204" pitchFamily="18" charset="0"/>
              </a:rPr>
              <a:t>ale lze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tvarohové buchty, ty já </a:t>
            </a:r>
            <a:r>
              <a:rPr lang="cs-CZ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můžu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r>
              <a:rPr lang="sv-SE" sz="2400" dirty="0">
                <a:latin typeface="Cambria" panose="02040503050406030204" pitchFamily="18" charset="0"/>
                <a:ea typeface="Cambria" panose="02040503050406030204" pitchFamily="18" charset="0"/>
              </a:rPr>
              <a:t>HANSEN –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v-SE" sz="2400" dirty="0">
                <a:latin typeface="Cambria" panose="02040503050406030204" pitchFamily="18" charset="0"/>
                <a:ea typeface="Cambria" panose="02040503050406030204" pitchFamily="18" charset="0"/>
              </a:rPr>
              <a:t>NEKULA –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v-SE" sz="2400" dirty="0">
                <a:latin typeface="Cambria" panose="02040503050406030204" pitchFamily="18" charset="0"/>
                <a:ea typeface="Cambria" panose="02040503050406030204" pitchFamily="18" charset="0"/>
              </a:rPr>
              <a:t>BANÁŠOVÁ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: Nová konstrukce „Karla Gotta nemusím“ v češtině a slovenštině: případ lexikalizace, pragmatikalizace nebo začínající degramatikalizace? In </a:t>
            </a:r>
            <a:r>
              <a:rPr lang="it-IT" sz="2400" i="1" dirty="0">
                <a:latin typeface="Cambria" panose="02040503050406030204" pitchFamily="18" charset="0"/>
                <a:ea typeface="Cambria" panose="02040503050406030204" pitchFamily="18" charset="0"/>
              </a:rPr>
              <a:t>Slovo a slovesnost</a:t>
            </a:r>
            <a:r>
              <a:rPr lang="it-IT" sz="2400" dirty="0">
                <a:latin typeface="Cambria" panose="02040503050406030204" pitchFamily="18" charset="0"/>
                <a:ea typeface="Cambria" panose="02040503050406030204" pitchFamily="18" charset="0"/>
              </a:rPr>
              <a:t>, 72, 2011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9146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D2EEF4-1581-4A1B-9A9D-417F58E4A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Onomaziologická teorie slovotvorby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A587C2-CEDB-478B-BFF2-BF156C767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Miloš Dokulil (1912–2002)</a:t>
            </a:r>
          </a:p>
          <a:p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propojení lexikologie a slovotvorby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struktura slova zahrnuje </a:t>
            </a:r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pojmovou bázi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(obecnou významovou třídu – slovní druh utvořeného slova) a </a:t>
            </a:r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pojmový příznak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(ten definuje rysy, jimiž se utvořené slovo odlišuje od prvků obecně vymezené významové třídy) (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NESČ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kombinatorika bází a příznaků umožňuje abstrahovat typologii 3 významových změn: </a:t>
            </a:r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mutace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transpozice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a </a:t>
            </a:r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modifikace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(= onomaziologické kategorie)</a:t>
            </a:r>
          </a:p>
          <a:p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04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5DBBFB-9D79-49A1-8128-C22783EE0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A) mutace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F68CCC-A553-4AC6-8DFF-47F623938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pojmová třída substancí (lidí, zvířat, neživých věcí) vchází do vztahu k onomaziologickým příznakům vlastností, jiných substancí či dějů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→ </a:t>
            </a:r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jména nositelů vlastnosti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, např. opil</a:t>
            </a:r>
            <a:r>
              <a:rPr lang="cs-CZ" sz="2400" dirty="0">
                <a:highlight>
                  <a:srgbClr val="00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ec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(kdo je opilý), smrteln</a:t>
            </a:r>
            <a:r>
              <a:rPr lang="cs-CZ" sz="2400" dirty="0">
                <a:highlight>
                  <a:srgbClr val="FF00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ík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(kdo je smrtelný), mlad</a:t>
            </a:r>
            <a:r>
              <a:rPr lang="cs-CZ" sz="2400" dirty="0">
                <a:highlight>
                  <a:srgbClr val="FF00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ík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(kdo je mladý), slep</a:t>
            </a:r>
            <a:r>
              <a:rPr lang="cs-CZ" sz="2400" dirty="0">
                <a:highlight>
                  <a:srgbClr val="00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ec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(kdo je slepý) apod.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→ </a:t>
            </a:r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jména konatelská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, např. soch</a:t>
            </a:r>
            <a:r>
              <a:rPr lang="cs-CZ" sz="2400" dirty="0">
                <a:highlight>
                  <a:srgbClr val="00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ař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, včel</a:t>
            </a:r>
            <a:r>
              <a:rPr lang="cs-CZ" sz="2400" dirty="0">
                <a:highlight>
                  <a:srgbClr val="00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ař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, ryb</a:t>
            </a:r>
            <a:r>
              <a:rPr lang="cs-CZ" sz="2400" dirty="0">
                <a:highlight>
                  <a:srgbClr val="00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ář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, cukr</a:t>
            </a:r>
            <a:r>
              <a:rPr lang="cs-CZ" sz="2400" dirty="0">
                <a:highlight>
                  <a:srgbClr val="00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ář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, hodin</a:t>
            </a:r>
            <a:r>
              <a:rPr lang="cs-CZ" sz="2400" dirty="0">
                <a:highlight>
                  <a:srgbClr val="00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ář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, knih</a:t>
            </a:r>
            <a:r>
              <a:rPr lang="cs-CZ" sz="2400" dirty="0">
                <a:highlight>
                  <a:srgbClr val="00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ař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i knihovn</a:t>
            </a:r>
            <a:r>
              <a:rPr lang="cs-CZ" sz="2400" dirty="0">
                <a:highlight>
                  <a:srgbClr val="FF00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ík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 (odvozená od substantiv)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→ </a:t>
            </a:r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jména činitelská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, např. uči</a:t>
            </a:r>
            <a:r>
              <a:rPr lang="cs-CZ" sz="2400" dirty="0"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tel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, podnika</a:t>
            </a:r>
            <a:r>
              <a:rPr lang="cs-CZ" sz="2400" dirty="0"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tel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, překlada</a:t>
            </a:r>
            <a:r>
              <a:rPr lang="cs-CZ" sz="2400" dirty="0"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tel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, pek</a:t>
            </a:r>
            <a:r>
              <a:rPr lang="cs-CZ" sz="2400" dirty="0">
                <a:highlight>
                  <a:srgbClr val="00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ař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(odvozená od sloves)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→ </a:t>
            </a:r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jména míst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, např. řeč</a:t>
            </a:r>
            <a:r>
              <a:rPr lang="cs-CZ" sz="2400" dirty="0">
                <a:highlight>
                  <a:srgbClr val="00808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iště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, ohn</a:t>
            </a:r>
            <a:r>
              <a:rPr lang="cs-CZ" sz="2400" dirty="0">
                <a:highlight>
                  <a:srgbClr val="00808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iště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, jev</a:t>
            </a:r>
            <a:r>
              <a:rPr lang="cs-CZ" sz="2400" dirty="0">
                <a:highlight>
                  <a:srgbClr val="00808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iště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, blázin</a:t>
            </a:r>
            <a:r>
              <a:rPr lang="cs-CZ" sz="2400" dirty="0">
                <a:highlight>
                  <a:srgbClr val="00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ec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, čajov</a:t>
            </a:r>
            <a:r>
              <a:rPr lang="cs-CZ" sz="2400" dirty="0">
                <a:highlight>
                  <a:srgbClr val="FF00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na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, prádel</a:t>
            </a:r>
            <a:r>
              <a:rPr lang="cs-CZ" sz="2400" dirty="0">
                <a:highlight>
                  <a:srgbClr val="FF00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na</a:t>
            </a:r>
          </a:p>
          <a:p>
            <a:pPr marL="0" indent="0">
              <a:buNone/>
            </a:pPr>
            <a:r>
              <a:rPr lang="cs-CZ" sz="2000">
                <a:latin typeface="Cambria" panose="02040503050406030204" pitchFamily="18" charset="0"/>
                <a:ea typeface="Cambria" panose="02040503050406030204" pitchFamily="18" charset="0"/>
              </a:rPr>
              <a:t>pozn.: barevně zvýrazněny </a:t>
            </a:r>
            <a:r>
              <a:rPr lang="cs-CZ" sz="2000" dirty="0">
                <a:latin typeface="Cambria" panose="02040503050406030204" pitchFamily="18" charset="0"/>
                <a:ea typeface="Cambria" panose="02040503050406030204" pitchFamily="18" charset="0"/>
              </a:rPr>
              <a:t>jsou nejproduktivnější sufixy dané podskupiny</a:t>
            </a:r>
          </a:p>
          <a:p>
            <a:pPr marL="0" indent="0">
              <a:buNone/>
            </a:pPr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74312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D5752A5C-7494-4EDD-8151-DB9189CA592B}" vid="{5F1878C6-A779-4D69-8E32-E97DF00B1F4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ff_uk_sablona_CZ</Template>
  <TotalTime>359</TotalTime>
  <Words>595</Words>
  <Application>Microsoft Office PowerPoint</Application>
  <PresentationFormat>Širokoúhlá obrazovka</PresentationFormat>
  <Paragraphs>45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</vt:lpstr>
      <vt:lpstr>Wingdings</vt:lpstr>
      <vt:lpstr>Motiv Office</vt:lpstr>
      <vt:lpstr>Bohemistická propedeutika 2</vt:lpstr>
      <vt:lpstr>Lexikologie: základní pojmy a koncepty II</vt:lpstr>
      <vt:lpstr>forma (jazykový výraz) a obsah (lexikální význam)</vt:lpstr>
      <vt:lpstr>Prezentace aplikace PowerPoint</vt:lpstr>
      <vt:lpstr>Prezentace aplikace PowerPoint</vt:lpstr>
      <vt:lpstr>Prezentace aplikace PowerPoint</vt:lpstr>
      <vt:lpstr>Prezentace aplikace PowerPoint</vt:lpstr>
      <vt:lpstr>Onomaziologická teorie slovotvorby</vt:lpstr>
      <vt:lpstr>A) mutace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Bohemistická propedeutika 2</dc:title>
  <dc:creator>Ondřej Vinš</dc:creator>
  <cp:lastModifiedBy>Vinš, Ondřej</cp:lastModifiedBy>
  <cp:revision>15</cp:revision>
  <dcterms:created xsi:type="dcterms:W3CDTF">2021-03-17T09:32:17Z</dcterms:created>
  <dcterms:modified xsi:type="dcterms:W3CDTF">2021-03-18T16:31:44Z</dcterms:modified>
</cp:coreProperties>
</file>