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3" r:id="rId3"/>
    <p:sldId id="258" r:id="rId4"/>
    <p:sldId id="259" r:id="rId5"/>
    <p:sldId id="260" r:id="rId6"/>
    <p:sldId id="261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774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0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18.03.2021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>
                <a:latin typeface="Cambria" panose="02040503050406030204" pitchFamily="18" charset="0"/>
                <a:ea typeface="Cambria" panose="02040503050406030204" pitchFamily="18" charset="0"/>
              </a:rPr>
              <a:t>Bohemistická propedeutika 2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cs-CZ" sz="2800" dirty="0">
                <a:latin typeface="Cambria" panose="02040503050406030204" pitchFamily="18" charset="0"/>
                <a:ea typeface="Cambria" panose="02040503050406030204" pitchFamily="18" charset="0"/>
              </a:rPr>
              <a:t>18. 3. 2021</a:t>
            </a:r>
          </a:p>
        </p:txBody>
      </p:sp>
      <p:sp>
        <p:nvSpPr>
          <p:cNvPr id="11" name="Zástupný symbol pro text 10">
            <a:extLst>
              <a:ext uri="{FF2B5EF4-FFF2-40B4-BE49-F238E27FC236}">
                <a16:creationId xmlns:a16="http://schemas.microsoft.com/office/drawing/2014/main" id="{52237480-7ADF-4500-9A0D-E7A710267A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ÚJKN</a:t>
            </a:r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D636C9-4686-4204-B04B-B5881FE3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4000" dirty="0">
                <a:latin typeface="Cambria" panose="02040503050406030204" pitchFamily="18" charset="0"/>
                <a:ea typeface="Cambria" panose="02040503050406030204" pitchFamily="18" charset="0"/>
              </a:rPr>
              <a:t>Lexikologie: základní pojmy a koncepty II</a:t>
            </a:r>
            <a:endParaRPr lang="cs-CZ" sz="40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A4EAE3-DF2B-4F6B-ACF1-158CC4E59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Vilém Mathesius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it-IT" sz="2400" dirty="0">
                <a:latin typeface="Cambria" panose="02040503050406030204" pitchFamily="18" charset="0"/>
                <a:ea typeface="Cambria" panose="02040503050406030204" pitchFamily="18" charset="0"/>
              </a:rPr>
              <a:t>1882–1945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zakladatel české anglistiky a spoluzakladatel Pražského lingvistického kroužku (PLK)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zavedl dichotomii slov na </a:t>
            </a:r>
            <a:r>
              <a:rPr lang="cs-CZ" sz="2400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popisná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(jejich význam je odvoditelný z formy) ×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značková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(význam není z formy odvoditelný)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popisné slovo </a:t>
            </a:r>
            <a:r>
              <a:rPr lang="cs-CZ" sz="2400" i="1" dirty="0">
                <a:solidFill>
                  <a:srgbClr val="7030A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malíř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(= ten, kdo maluje)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značkové slovo </a:t>
            </a:r>
            <a:r>
              <a:rPr lang="cs-CZ" sz="2400" i="1" dirty="0">
                <a:solidFill>
                  <a:schemeClr val="accent2">
                    <a:lumMod val="7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pes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(arbitrární)</a:t>
            </a:r>
          </a:p>
          <a:p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nočník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× </a:t>
            </a: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večerník</a:t>
            </a:r>
          </a:p>
        </p:txBody>
      </p:sp>
    </p:spTree>
    <p:extLst>
      <p:ext uri="{BB962C8B-B14F-4D97-AF65-F5344CB8AC3E}">
        <p14:creationId xmlns:p14="http://schemas.microsoft.com/office/powerpoint/2010/main" val="3527998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E7C9939-01F4-434F-8B54-C98F9F74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forma (jazykový výraz) a obsah (lexikální význam)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4E776F-1A9C-4FDA-9944-0C2BA9B0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synchronní lexikologii lze chápat v rámci dvou přístupů, sémaziologického a onomaziologického, které se metodologicky liší: </a:t>
            </a:r>
          </a:p>
          <a:p>
            <a:r>
              <a:rPr lang="cs-CZ" sz="2400" b="1" dirty="0">
                <a:solidFill>
                  <a:srgbClr val="00B05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sémaziologie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postupuje </a:t>
            </a:r>
            <a:r>
              <a:rPr lang="cs-CZ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od formy k obsahu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– zabývá se významem jednotek slovní zásoby a významovými vztahy mezi nimi (např. synonymie, antonymie aj.)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sz="2400" b="1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onomaziologie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naopak postupuje </a:t>
            </a:r>
            <a:r>
              <a:rPr lang="cs-CZ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od obsahu k formě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– sleduje problematiku pojmenovacího aktu, zkoumá, na základě jakých motivací, jakými postupy a za využití jakých prostředků jsou v daném jazyce vyjadřovány určité obsahy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souvislost se slovotvorbou</a:t>
            </a:r>
            <a:endParaRPr lang="cs-CZ" sz="2400" u="sng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120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F85D4-0361-44DF-BE70-F22696F09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C47E496-69D0-4976-8AA2-B7E1B2073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onomaziologie je teorií pojmenování 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pojmenování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přiřazení jazykové formy k určitému obsahu → slova, kolokace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primárně u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autosémantik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Jaký je rozdíl mezi autosémantiky a synsémantiky?</a:t>
            </a:r>
          </a:p>
        </p:txBody>
      </p:sp>
    </p:spTree>
    <p:extLst>
      <p:ext uri="{BB962C8B-B14F-4D97-AF65-F5344CB8AC3E}">
        <p14:creationId xmlns:p14="http://schemas.microsoft.com/office/powerpoint/2010/main" val="37977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74A42-749D-4E03-89D8-968FB140D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CE00D4-E79B-4AF9-A13C-5D6423016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autosémantika = slova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plnovýznamová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hovoříme o autosémantických slovních druzích:</a:t>
            </a:r>
          </a:p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substantiva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(pojmenování substancí),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adjektiva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(pojmenování statických příznaků substancí),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verba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(pojmenování dynamických příznaků substancí) 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adverbia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(pojmenování okolností)</a:t>
            </a:r>
          </a:p>
        </p:txBody>
      </p:sp>
    </p:spTree>
    <p:extLst>
      <p:ext uri="{BB962C8B-B14F-4D97-AF65-F5344CB8AC3E}">
        <p14:creationId xmlns:p14="http://schemas.microsoft.com/office/powerpoint/2010/main" val="26572695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5B7CF1-0BBD-4EB2-9655-D2EB153F3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CCAAB-AEEC-46DF-8179-39FE6B13B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synsémantika =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neplnovýznamová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slova, slova gramatická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gramatická funkce – typicky prepozice a konjunkce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významově závislá – jejich význam se plně rozvíjí až ve spojení s autosémantiky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kam řadit zájmena? → pojetí se liší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proces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gramatikalizace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n-US" sz="2400" i="1" dirty="0">
                <a:latin typeface="Cambria" panose="02040503050406030204" pitchFamily="18" charset="0"/>
                <a:ea typeface="Cambria" panose="02040503050406030204" pitchFamily="18" charset="0"/>
              </a:rPr>
              <a:t>from a lexical to a grammatical or from a less grammatical to a more grammatical status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(Kuryłowicz, 1965)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 češtině například přerod ukazovacího zájmena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ten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v člen: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No a co ta středa, počítáš s tím kinem? 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9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AB6DF-9A5A-4BBF-A601-F2DEF5943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8C14CE-BE97-44E5-81AF-F6D494B2D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lexikalizace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= proces vzniku jednotky slovní zásoby se </a:t>
            </a:r>
            <a:r>
              <a:rPr lang="cs-CZ" sz="2400" u="sng" dirty="0">
                <a:latin typeface="Cambria" panose="02040503050406030204" pitchFamily="18" charset="0"/>
                <a:ea typeface="Cambria" panose="02040503050406030204" pitchFamily="18" charset="0"/>
              </a:rPr>
              <a:t>samostatným významem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srov. sloveso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muset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a jeho nověji ustálený význam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nemít někoho/něco rád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v prefigované formě: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makové buchty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nemusím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tu jeho novou holku moc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nemusím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*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tvarohové buchty musím</a:t>
            </a:r>
            <a:r>
              <a:rPr lang="cs-CZ" sz="240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u="sng">
                <a:latin typeface="Cambria" panose="02040503050406030204" pitchFamily="18" charset="0"/>
                <a:ea typeface="Cambria" panose="02040503050406030204" pitchFamily="18" charset="0"/>
              </a:rPr>
              <a:t>ale lze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tvarohové buchty, ty já </a:t>
            </a:r>
            <a:r>
              <a:rPr lang="cs-CZ" sz="2400" b="1" i="1" dirty="0">
                <a:latin typeface="Cambria" panose="02040503050406030204" pitchFamily="18" charset="0"/>
                <a:ea typeface="Cambria" panose="02040503050406030204" pitchFamily="18" charset="0"/>
              </a:rPr>
              <a:t>můžu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sv-SE" sz="2400" dirty="0">
                <a:latin typeface="Cambria" panose="02040503050406030204" pitchFamily="18" charset="0"/>
                <a:ea typeface="Cambria" panose="02040503050406030204" pitchFamily="18" charset="0"/>
              </a:rPr>
              <a:t>HANSEN –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v-SE" sz="2400" dirty="0">
                <a:latin typeface="Cambria" panose="02040503050406030204" pitchFamily="18" charset="0"/>
                <a:ea typeface="Cambria" panose="02040503050406030204" pitchFamily="18" charset="0"/>
              </a:rPr>
              <a:t>NEKULA –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sv-SE" sz="2400" dirty="0">
                <a:latin typeface="Cambria" panose="02040503050406030204" pitchFamily="18" charset="0"/>
                <a:ea typeface="Cambria" panose="02040503050406030204" pitchFamily="18" charset="0"/>
              </a:rPr>
              <a:t>BANÁŠOVÁ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: Nová konstrukce „Karla Gotta nemusím“ v češtině a slovenštině: případ lexikalizace, pragmatikalizace nebo začínající degramatikalizace? In </a:t>
            </a:r>
            <a:r>
              <a:rPr lang="it-IT" sz="2400" i="1" dirty="0">
                <a:latin typeface="Cambria" panose="02040503050406030204" pitchFamily="18" charset="0"/>
                <a:ea typeface="Cambria" panose="02040503050406030204" pitchFamily="18" charset="0"/>
              </a:rPr>
              <a:t>Slovo a slovesnost</a:t>
            </a:r>
            <a:r>
              <a:rPr lang="it-IT" sz="2400" dirty="0">
                <a:latin typeface="Cambria" panose="02040503050406030204" pitchFamily="18" charset="0"/>
                <a:ea typeface="Cambria" panose="02040503050406030204" pitchFamily="18" charset="0"/>
              </a:rPr>
              <a:t>, 72, 2011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89146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2EEF4-1581-4A1B-9A9D-417F58E4A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Onomaziologická teorie slovotvorby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A587C2-CEDB-478B-BFF2-BF156C767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Miloš Dokulil (1912–2002)</a:t>
            </a:r>
          </a:p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propojení lexikologie a slovotvorby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struktura slova zahrnuje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pojmovou bázi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(obecnou významovou třídu – slovní druh utvořeného slova) 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pojmový příznak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(ten definuje rysy, jimiž se utvořené slovo odlišuje od prvků obecně vymezené významové třídy) (</a:t>
            </a:r>
            <a:r>
              <a:rPr lang="cs-CZ" sz="2400" i="1" dirty="0">
                <a:latin typeface="Cambria" panose="02040503050406030204" pitchFamily="18" charset="0"/>
                <a:ea typeface="Cambria" panose="02040503050406030204" pitchFamily="18" charset="0"/>
              </a:rPr>
              <a:t>NESČ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kombinatorika bází a příznaků umožňuje abstrahovat typologii 3 významových změn: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mutace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transpozice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a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modifikace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(= onomaziologické kategorie)</a:t>
            </a:r>
          </a:p>
          <a:p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04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5DBBFB-9D79-49A1-8128-C22783EE0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4000" dirty="0">
                <a:latin typeface="Cambria" panose="02040503050406030204" pitchFamily="18" charset="0"/>
                <a:ea typeface="Cambria" panose="02040503050406030204" pitchFamily="18" charset="0"/>
              </a:rPr>
              <a:t>A) mutace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68CCC-A553-4AC6-8DFF-47F623938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pojmová třída substancí (lidí, zvířat, neživých věcí) vchází do vztahu k onomaziologickým příznakům vlastností, jiných substancí či dějů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jména nositelů vlastnosti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např. opil</a:t>
            </a:r>
            <a:r>
              <a:rPr lang="cs-CZ" sz="2400" dirty="0"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ec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(kdo je opilý), smrteln</a:t>
            </a:r>
            <a:r>
              <a:rPr lang="cs-CZ" sz="2400" dirty="0">
                <a:highlight>
                  <a:srgbClr val="FF00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ík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(kdo je smrtelný), mlad</a:t>
            </a:r>
            <a:r>
              <a:rPr lang="cs-CZ" sz="2400" dirty="0">
                <a:highlight>
                  <a:srgbClr val="FF00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ík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(kdo je mladý), slep</a:t>
            </a:r>
            <a:r>
              <a:rPr lang="cs-CZ" sz="2400" dirty="0"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ec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(kdo je slepý) apod.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jména konatelská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např. soch</a:t>
            </a:r>
            <a:r>
              <a:rPr lang="cs-CZ" sz="2400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ař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včel</a:t>
            </a:r>
            <a:r>
              <a:rPr lang="cs-CZ" sz="2400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ař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ryb</a:t>
            </a:r>
            <a:r>
              <a:rPr lang="cs-CZ" sz="2400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ář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cukr</a:t>
            </a:r>
            <a:r>
              <a:rPr lang="cs-CZ" sz="2400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ář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hodin</a:t>
            </a:r>
            <a:r>
              <a:rPr lang="cs-CZ" sz="2400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ář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knih</a:t>
            </a:r>
            <a:r>
              <a:rPr lang="cs-CZ" sz="2400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ař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i knihovn</a:t>
            </a:r>
            <a:r>
              <a:rPr lang="cs-CZ" sz="2400" dirty="0">
                <a:highlight>
                  <a:srgbClr val="FF00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ík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  (odvozená od substantiv)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jména činitelská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např. uči</a:t>
            </a:r>
            <a:r>
              <a:rPr lang="cs-CZ" sz="24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tel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podnika</a:t>
            </a:r>
            <a:r>
              <a:rPr lang="cs-CZ" sz="24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tel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překlada</a:t>
            </a:r>
            <a:r>
              <a:rPr lang="cs-CZ" sz="2400" dirty="0">
                <a:highlight>
                  <a:srgbClr val="FF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tel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pek</a:t>
            </a:r>
            <a:r>
              <a:rPr lang="cs-CZ" sz="2400" dirty="0">
                <a:highlight>
                  <a:srgbClr val="00FFFF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ař 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(odvozená od sloves)</a:t>
            </a:r>
          </a:p>
          <a:p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→ </a:t>
            </a:r>
            <a:r>
              <a:rPr lang="cs-CZ" sz="2400" b="1" dirty="0">
                <a:latin typeface="Cambria" panose="02040503050406030204" pitchFamily="18" charset="0"/>
                <a:ea typeface="Cambria" panose="02040503050406030204" pitchFamily="18" charset="0"/>
              </a:rPr>
              <a:t>jména míst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např. řeč</a:t>
            </a:r>
            <a:r>
              <a:rPr lang="cs-CZ" sz="2400" dirty="0">
                <a:highlight>
                  <a:srgbClr val="00808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iště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ohn</a:t>
            </a:r>
            <a:r>
              <a:rPr lang="cs-CZ" sz="2400" dirty="0">
                <a:highlight>
                  <a:srgbClr val="00808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iště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jev</a:t>
            </a:r>
            <a:r>
              <a:rPr lang="cs-CZ" sz="2400" dirty="0">
                <a:highlight>
                  <a:srgbClr val="00808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iště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blázin</a:t>
            </a:r>
            <a:r>
              <a:rPr lang="cs-CZ" sz="2400" dirty="0">
                <a:highlight>
                  <a:srgbClr val="00FF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ec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čajov</a:t>
            </a:r>
            <a:r>
              <a:rPr lang="cs-CZ" sz="2400" dirty="0">
                <a:highlight>
                  <a:srgbClr val="FF00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  <a:r>
              <a:rPr lang="cs-CZ" sz="2400" dirty="0">
                <a:latin typeface="Cambria" panose="02040503050406030204" pitchFamily="18" charset="0"/>
                <a:ea typeface="Cambria" panose="02040503050406030204" pitchFamily="18" charset="0"/>
              </a:rPr>
              <a:t>, prádel</a:t>
            </a:r>
            <a:r>
              <a:rPr lang="cs-CZ" sz="2400" dirty="0">
                <a:highlight>
                  <a:srgbClr val="FF0000"/>
                </a:highlight>
                <a:latin typeface="Cambria" panose="02040503050406030204" pitchFamily="18" charset="0"/>
                <a:ea typeface="Cambria" panose="02040503050406030204" pitchFamily="18" charset="0"/>
              </a:rPr>
              <a:t>na</a:t>
            </a:r>
          </a:p>
          <a:p>
            <a:pPr marL="0" indent="0">
              <a:buNone/>
            </a:pPr>
            <a:r>
              <a:rPr lang="cs-CZ" sz="2000">
                <a:latin typeface="Cambria" panose="02040503050406030204" pitchFamily="18" charset="0"/>
                <a:ea typeface="Cambria" panose="02040503050406030204" pitchFamily="18" charset="0"/>
              </a:rPr>
              <a:t>pozn.: barevně zvýrazněny </a:t>
            </a:r>
            <a:r>
              <a:rPr lang="cs-CZ" sz="2000" dirty="0">
                <a:latin typeface="Cambria" panose="02040503050406030204" pitchFamily="18" charset="0"/>
                <a:ea typeface="Cambria" panose="02040503050406030204" pitchFamily="18" charset="0"/>
              </a:rPr>
              <a:t>jsou nejproduktivnější sufixy dané podskupiny</a:t>
            </a:r>
          </a:p>
          <a:p>
            <a:pPr marL="0" indent="0">
              <a:buNone/>
            </a:pPr>
            <a:endParaRPr lang="cs-CZ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7431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359</TotalTime>
  <Words>595</Words>
  <Application>Microsoft Office PowerPoint</Application>
  <PresentationFormat>Širokoúhlá obrazovka</PresentationFormat>
  <Paragraphs>45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Wingdings</vt:lpstr>
      <vt:lpstr>Motiv Office</vt:lpstr>
      <vt:lpstr>Bohemistická propedeutika 2</vt:lpstr>
      <vt:lpstr>Lexikologie: základní pojmy a koncepty II</vt:lpstr>
      <vt:lpstr>forma (jazykový výraz) a obsah (lexikální význam)</vt:lpstr>
      <vt:lpstr>Prezentace aplikace PowerPoint</vt:lpstr>
      <vt:lpstr>Prezentace aplikace PowerPoint</vt:lpstr>
      <vt:lpstr>Prezentace aplikace PowerPoint</vt:lpstr>
      <vt:lpstr>Prezentace aplikace PowerPoint</vt:lpstr>
      <vt:lpstr>Onomaziologická teorie slovotvorby</vt:lpstr>
      <vt:lpstr>A) mutace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Bohemistická propedeutika 2</dc:title>
  <dc:creator>Ondřej Vinš</dc:creator>
  <cp:lastModifiedBy>Vinš, Ondřej</cp:lastModifiedBy>
  <cp:revision>15</cp:revision>
  <dcterms:created xsi:type="dcterms:W3CDTF">2021-03-17T09:32:17Z</dcterms:created>
  <dcterms:modified xsi:type="dcterms:W3CDTF">2021-03-18T16:31:44Z</dcterms:modified>
</cp:coreProperties>
</file>