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 id="2147483673" r:id="rId2"/>
    <p:sldMasterId id="2147483721" r:id="rId3"/>
    <p:sldMasterId id="2147483733" r:id="rId4"/>
    <p:sldMasterId id="2147483745" r:id="rId5"/>
  </p:sldMasterIdLst>
  <p:notesMasterIdLst>
    <p:notesMasterId r:id="rId50"/>
  </p:notesMasterIdLst>
  <p:sldIdLst>
    <p:sldId id="256" r:id="rId6"/>
    <p:sldId id="265" r:id="rId7"/>
    <p:sldId id="309" r:id="rId8"/>
    <p:sldId id="312" r:id="rId9"/>
    <p:sldId id="314" r:id="rId10"/>
    <p:sldId id="320" r:id="rId11"/>
    <p:sldId id="298" r:id="rId12"/>
    <p:sldId id="260" r:id="rId13"/>
    <p:sldId id="311" r:id="rId14"/>
    <p:sldId id="289" r:id="rId15"/>
    <p:sldId id="258" r:id="rId16"/>
    <p:sldId id="274" r:id="rId17"/>
    <p:sldId id="291" r:id="rId18"/>
    <p:sldId id="285" r:id="rId19"/>
    <p:sldId id="286" r:id="rId20"/>
    <p:sldId id="295" r:id="rId21"/>
    <p:sldId id="302" r:id="rId22"/>
    <p:sldId id="303" r:id="rId23"/>
    <p:sldId id="299" r:id="rId24"/>
    <p:sldId id="259" r:id="rId25"/>
    <p:sldId id="264" r:id="rId26"/>
    <p:sldId id="304" r:id="rId27"/>
    <p:sldId id="267" r:id="rId28"/>
    <p:sldId id="281" r:id="rId29"/>
    <p:sldId id="306" r:id="rId30"/>
    <p:sldId id="321" r:id="rId31"/>
    <p:sldId id="273" r:id="rId32"/>
    <p:sldId id="307" r:id="rId33"/>
    <p:sldId id="280" r:id="rId34"/>
    <p:sldId id="310" r:id="rId35"/>
    <p:sldId id="277" r:id="rId36"/>
    <p:sldId id="308" r:id="rId37"/>
    <p:sldId id="270" r:id="rId38"/>
    <p:sldId id="262" r:id="rId39"/>
    <p:sldId id="268" r:id="rId40"/>
    <p:sldId id="275" r:id="rId41"/>
    <p:sldId id="288" r:id="rId42"/>
    <p:sldId id="297" r:id="rId43"/>
    <p:sldId id="300" r:id="rId44"/>
    <p:sldId id="266" r:id="rId45"/>
    <p:sldId id="301" r:id="rId46"/>
    <p:sldId id="282" r:id="rId47"/>
    <p:sldId id="279" r:id="rId48"/>
    <p:sldId id="313" r:id="rId4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Allinone" initials="LA" lastIdx="1" clrIdx="0">
    <p:extLst>
      <p:ext uri="{19B8F6BF-5375-455C-9EA6-DF929625EA0E}">
        <p15:presenceInfo xmlns:p15="http://schemas.microsoft.com/office/powerpoint/2012/main" userId="Lenovo Allino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8887" autoAdjust="0"/>
    <p:restoredTop sz="96727" autoAdjust="0"/>
  </p:normalViewPr>
  <p:slideViewPr>
    <p:cSldViewPr snapToGrid="0">
      <p:cViewPr varScale="1">
        <p:scale>
          <a:sx n="103" d="100"/>
          <a:sy n="103" d="100"/>
        </p:scale>
        <p:origin x="114"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CC98D15-75B5-4419-BFBB-95C661820A07}" type="datetimeFigureOut">
              <a:rPr lang="cs-CZ" smtClean="0"/>
              <a:t>11.10.2022</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A033028-71BF-4B3B-8AD2-3C6BC03A3630}" type="slidenum">
              <a:rPr lang="cs-CZ" smtClean="0"/>
              <a:t>‹#›</a:t>
            </a:fld>
            <a:endParaRPr lang="cs-CZ"/>
          </a:p>
        </p:txBody>
      </p:sp>
    </p:spTree>
    <p:extLst>
      <p:ext uri="{BB962C8B-B14F-4D97-AF65-F5344CB8AC3E}">
        <p14:creationId xmlns:p14="http://schemas.microsoft.com/office/powerpoint/2010/main" val="1693092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Srdečně zdravím Vás všechny čtoucí a doufám, že prezentace budou srozumitelné (teď i později). Sledujte prosím i tuto lištu s poznámkami, tu a tam něco doplním v tomto modu. Vysvětlení k smajlíkům: prý je v době </a:t>
            </a:r>
            <a:r>
              <a:rPr lang="cs-CZ" dirty="0" err="1"/>
              <a:t>koronavirové</a:t>
            </a:r>
            <a:r>
              <a:rPr lang="cs-CZ" dirty="0"/>
              <a:t> máme používat více (já to obvykle nedělám), podle výzkumů aspoň trochu suplují řeč těla, která nám v této sobě bez osobního kontaktu chybí… https://www.idnes.cz/xman/styl/koronavirus-smajlik-emotikon-komunikace-neverbalni-pracovni-formalni.A200416_104733_xman-styl_fro</a:t>
            </a:r>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1</a:t>
            </a:fld>
            <a:endParaRPr lang="cs-CZ"/>
          </a:p>
        </p:txBody>
      </p:sp>
    </p:spTree>
    <p:extLst>
      <p:ext uri="{BB962C8B-B14F-4D97-AF65-F5344CB8AC3E}">
        <p14:creationId xmlns:p14="http://schemas.microsoft.com/office/powerpoint/2010/main" val="3224929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Do </a:t>
            </a:r>
            <a:r>
              <a:rPr lang="cs-CZ" dirty="0" err="1"/>
              <a:t>Moodlu</a:t>
            </a:r>
            <a:r>
              <a:rPr lang="cs-CZ" dirty="0"/>
              <a:t> je vložen soubor s 25 Vašimi odpověďmi na otázku, co je to jazyk. Povšimněte si, které další aspekty jazyka kromě komunikace jste tam vy nebo Vaši kolegové zmínili. </a:t>
            </a:r>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19</a:t>
            </a:fld>
            <a:endParaRPr lang="cs-CZ"/>
          </a:p>
        </p:txBody>
      </p:sp>
    </p:spTree>
    <p:extLst>
      <p:ext uri="{BB962C8B-B14F-4D97-AF65-F5344CB8AC3E}">
        <p14:creationId xmlns:p14="http://schemas.microsoft.com/office/powerpoint/2010/main" val="3817220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20</a:t>
            </a:fld>
            <a:endParaRPr lang="cs-CZ"/>
          </a:p>
        </p:txBody>
      </p:sp>
    </p:spTree>
    <p:extLst>
      <p:ext uri="{BB962C8B-B14F-4D97-AF65-F5344CB8AC3E}">
        <p14:creationId xmlns:p14="http://schemas.microsoft.com/office/powerpoint/2010/main" val="565645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Různé znakové / komunikační systémy: tarot (propracovaná symbolika spojená s významy jednotlivých karet), astrologické symboly (jednou seřazeny do kruhu, resp. zvěrokruhu, podruhé podle jiného kritéria – živly přiřazené trojicím znamení), systém dopravních značek, „jazyk mapy“ … atd.</a:t>
            </a:r>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24</a:t>
            </a:fld>
            <a:endParaRPr lang="cs-CZ"/>
          </a:p>
        </p:txBody>
      </p:sp>
    </p:spTree>
    <p:extLst>
      <p:ext uri="{BB962C8B-B14F-4D97-AF65-F5344CB8AC3E}">
        <p14:creationId xmlns:p14="http://schemas.microsoft.com/office/powerpoint/2010/main" val="193133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Později si řekneme o různých koncepcích znaku: zde je to </a:t>
            </a:r>
            <a:r>
              <a:rPr lang="cs-CZ" dirty="0" err="1"/>
              <a:t>Saussureova</a:t>
            </a:r>
            <a:r>
              <a:rPr lang="cs-CZ" dirty="0"/>
              <a:t> (vpravo nahoře je jeho graf) a </a:t>
            </a:r>
            <a:r>
              <a:rPr lang="cs-CZ" dirty="0" err="1"/>
              <a:t>Peirceova</a:t>
            </a:r>
            <a:r>
              <a:rPr lang="cs-CZ" dirty="0"/>
              <a:t> (pod </a:t>
            </a:r>
            <a:r>
              <a:rPr lang="cs-CZ" dirty="0" err="1"/>
              <a:t>Saussurem</a:t>
            </a:r>
            <a:r>
              <a:rPr lang="cs-CZ" dirty="0"/>
              <a:t>) – přidává </a:t>
            </a:r>
            <a:r>
              <a:rPr lang="cs-CZ" dirty="0" err="1"/>
              <a:t>interpretanta</a:t>
            </a:r>
            <a:endParaRPr lang="cs-CZ" dirty="0"/>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27</a:t>
            </a:fld>
            <a:endParaRPr lang="cs-CZ"/>
          </a:p>
        </p:txBody>
      </p:sp>
    </p:spTree>
    <p:extLst>
      <p:ext uri="{BB962C8B-B14F-4D97-AF65-F5344CB8AC3E}">
        <p14:creationId xmlns:p14="http://schemas.microsoft.com/office/powerpoint/2010/main" val="4029343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Možná tento příběh </a:t>
            </a:r>
            <a:r>
              <a:rPr lang="cs-CZ" dirty="0" err="1"/>
              <a:t>slepohluché</a:t>
            </a:r>
            <a:r>
              <a:rPr lang="cs-CZ" dirty="0"/>
              <a:t> dívky znáte, přesto přikládám  základní informace aspoň z Wikipedie. Jako dítě vychovávané ve slyšícím prostředí trpěla Helena, aniž věděla proč: šlo o komunikační bariéru, ale i o to, že při své inteligenci „tonula v </a:t>
            </a:r>
            <a:r>
              <a:rPr lang="cs-CZ" dirty="0" err="1"/>
              <a:t>bezjazyčí</a:t>
            </a:r>
            <a:r>
              <a:rPr lang="cs-CZ" dirty="0"/>
              <a:t>“ a nikdo jí nedokázal pomoci porozumět světu. Sama pak jako dospělá ve své knize </a:t>
            </a:r>
            <a:r>
              <a:rPr lang="cs-CZ" i="1" dirty="0" err="1"/>
              <a:t>The</a:t>
            </a:r>
            <a:r>
              <a:rPr lang="cs-CZ" i="1" dirty="0"/>
              <a:t> story </a:t>
            </a:r>
            <a:r>
              <a:rPr lang="cs-CZ" i="1" dirty="0" err="1"/>
              <a:t>of</a:t>
            </a:r>
            <a:r>
              <a:rPr lang="cs-CZ" i="1" dirty="0"/>
              <a:t> my </a:t>
            </a:r>
            <a:r>
              <a:rPr lang="cs-CZ" i="1" dirty="0" err="1"/>
              <a:t>life</a:t>
            </a:r>
            <a:r>
              <a:rPr lang="cs-CZ" i="1" dirty="0"/>
              <a:t> (1903) </a:t>
            </a:r>
            <a:r>
              <a:rPr lang="cs-CZ" dirty="0"/>
              <a:t>popsala okamžik svého prozření. Barevná fotografie pochází z filmu, černobílá dokumentuje reálný život Heleny a její učitelky.</a:t>
            </a:r>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29</a:t>
            </a:fld>
            <a:endParaRPr lang="cs-CZ"/>
          </a:p>
        </p:txBody>
      </p:sp>
    </p:spTree>
    <p:extLst>
      <p:ext uri="{BB962C8B-B14F-4D97-AF65-F5344CB8AC3E}">
        <p14:creationId xmlns:p14="http://schemas.microsoft.com/office/powerpoint/2010/main" val="2910708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Možná to není moc vidět – srov. stopy kočky znamenající její přítomnost (byla tu, je tu kočka!) – index – obrázek kočky (to, co je zobrazeno, je kočka) – ikon -, a konečně slova s významem „kočka“ v různých jazycích – symbol (konvenční znak, který s reálným zvířetem nemá nic společného).</a:t>
            </a:r>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31</a:t>
            </a:fld>
            <a:endParaRPr lang="cs-CZ"/>
          </a:p>
        </p:txBody>
      </p:sp>
    </p:spTree>
    <p:extLst>
      <p:ext uri="{BB962C8B-B14F-4D97-AF65-F5344CB8AC3E}">
        <p14:creationId xmlns:p14="http://schemas.microsoft.com/office/powerpoint/2010/main" val="544743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Zkuste si uvědomit, v čem </a:t>
            </a:r>
            <a:r>
              <a:rPr lang="cs-CZ" dirty="0" err="1"/>
              <a:t>indexikálnost</a:t>
            </a:r>
            <a:r>
              <a:rPr lang="cs-CZ" dirty="0"/>
              <a:t> spočívá, v čem je v jednotlivých případech její podstata. Je spojena s tím, co je tady a teď – </a:t>
            </a:r>
            <a:r>
              <a:rPr lang="cs-CZ" sz="1800" b="0" dirty="0">
                <a:solidFill>
                  <a:srgbClr val="000000"/>
                </a:solidFill>
                <a:effectLst/>
                <a:latin typeface="Calibri" panose="020F0502020204030204" pitchFamily="34" charset="0"/>
              </a:rPr>
              <a:t>závislé bezprostředně na dané situaci</a:t>
            </a:r>
            <a:r>
              <a:rPr lang="cs-CZ" dirty="0"/>
              <a:t>:  Tady hlídám JÁ, šipka atd. Jde i o příznaky / symptomy poukazující třeba k nějaké nemoci. Nebo o stopy, indicie, po nichž pátrá detektiv, a pak na jejich základě usvědčí vraha.</a:t>
            </a:r>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33</a:t>
            </a:fld>
            <a:endParaRPr lang="cs-CZ"/>
          </a:p>
        </p:txBody>
      </p:sp>
    </p:spTree>
    <p:extLst>
      <p:ext uri="{BB962C8B-B14F-4D97-AF65-F5344CB8AC3E}">
        <p14:creationId xmlns:p14="http://schemas.microsoft.com/office/powerpoint/2010/main" val="351869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800" b="0" dirty="0">
                <a:solidFill>
                  <a:srgbClr val="000000"/>
                </a:solidFill>
                <a:effectLst/>
                <a:latin typeface="Calibri" panose="020F0502020204030204" pitchFamily="34" charset="0"/>
              </a:rPr>
              <a:t>Ikonický znak je založen na podobnosti označovaného a označujícího. Bude o tom ještě mnohokrát za Vašeho studia řeč. Ikonickým znakem ČZJ je </a:t>
            </a:r>
            <a:r>
              <a:rPr lang="cs-CZ" sz="1800" b="0" dirty="0" err="1">
                <a:solidFill>
                  <a:srgbClr val="000000"/>
                </a:solidFill>
                <a:effectLst/>
                <a:latin typeface="Calibri" panose="020F0502020204030204" pitchFamily="34" charset="0"/>
              </a:rPr>
              <a:t>DůM</a:t>
            </a:r>
            <a:r>
              <a:rPr lang="cs-CZ" sz="1800" b="0" dirty="0">
                <a:solidFill>
                  <a:srgbClr val="000000"/>
                </a:solidFill>
                <a:effectLst/>
                <a:latin typeface="Calibri" panose="020F0502020204030204" pitchFamily="34" charset="0"/>
              </a:rPr>
              <a:t> (ale i KOČKA – vousky). V mluvených jazycích bývají jako příklad ikonického principu uváděna onomatopoická citoslovce, např. </a:t>
            </a:r>
            <a:r>
              <a:rPr lang="cs-CZ" sz="1800" b="0" i="1" dirty="0">
                <a:solidFill>
                  <a:srgbClr val="000000"/>
                </a:solidFill>
                <a:effectLst/>
                <a:latin typeface="Calibri" panose="020F0502020204030204" pitchFamily="34" charset="0"/>
              </a:rPr>
              <a:t>mňau</a:t>
            </a:r>
            <a:r>
              <a:rPr lang="cs-CZ" sz="1800" b="0" dirty="0">
                <a:solidFill>
                  <a:srgbClr val="000000"/>
                </a:solidFill>
                <a:effectLst/>
                <a:latin typeface="Calibri" panose="020F0502020204030204" pitchFamily="34" charset="0"/>
              </a:rPr>
              <a:t>, </a:t>
            </a:r>
            <a:r>
              <a:rPr lang="cs-CZ" sz="1800" b="0" dirty="0" err="1">
                <a:solidFill>
                  <a:srgbClr val="000000"/>
                </a:solidFill>
                <a:effectLst/>
                <a:latin typeface="Calibri" panose="020F0502020204030204" pitchFamily="34" charset="0"/>
              </a:rPr>
              <a:t>příp</a:t>
            </a:r>
            <a:r>
              <a:rPr lang="cs-CZ" sz="1800" b="0" dirty="0">
                <a:solidFill>
                  <a:srgbClr val="000000"/>
                </a:solidFill>
                <a:effectLst/>
                <a:latin typeface="Calibri" panose="020F0502020204030204" pitchFamily="34" charset="0"/>
              </a:rPr>
              <a:t> slovesa od nich odvozená (</a:t>
            </a:r>
            <a:r>
              <a:rPr lang="cs-CZ" sz="1800" b="0" i="1" dirty="0">
                <a:solidFill>
                  <a:srgbClr val="000000"/>
                </a:solidFill>
                <a:effectLst/>
                <a:latin typeface="Calibri" panose="020F0502020204030204" pitchFamily="34" charset="0"/>
              </a:rPr>
              <a:t>mňoukat</a:t>
            </a:r>
            <a:r>
              <a:rPr lang="cs-CZ" sz="1800" b="0" dirty="0">
                <a:solidFill>
                  <a:srgbClr val="000000"/>
                </a:solidFill>
                <a:effectLst/>
                <a:latin typeface="Calibri" panose="020F0502020204030204" pitchFamily="34" charset="0"/>
              </a:rPr>
              <a:t>) ap. (tzv. </a:t>
            </a:r>
            <a:r>
              <a:rPr lang="cs-CZ" sz="1800" b="0" dirty="0" err="1">
                <a:solidFill>
                  <a:srgbClr val="000000"/>
                </a:solidFill>
                <a:effectLst/>
                <a:latin typeface="Calibri" panose="020F0502020204030204" pitchFamily="34" charset="0"/>
              </a:rPr>
              <a:t>zbukový</a:t>
            </a:r>
            <a:r>
              <a:rPr lang="cs-CZ" sz="1800" b="0" dirty="0">
                <a:solidFill>
                  <a:srgbClr val="000000"/>
                </a:solidFill>
                <a:effectLst/>
                <a:latin typeface="Calibri" panose="020F0502020204030204" pitchFamily="34" charset="0"/>
              </a:rPr>
              <a:t> symbolismus, o kterém se mluví i v poetice). Je to všechno složitější a zajímavější, jak časem uvidíte. Přemýšlejte, jak interpretovat ikoničnost uvedených znaků (např. mapa – území). O imaginárních slovech KIKI a BOUBA jste už možná slyšeli: většina respondentů přiřadila ke KIKI ostrý tvar a k BOUBĚ obliny. Má to dokázat, že i hlásky vnímáme jako významuplné (K a I nesou jiné významy než b, ou ap.): že tedy i hláskám a slovům z těchto hlásek složeným přísluší jistá ikoničnost (zvuky o, ou, b atd. „napodobují“ oblost, kulatost). Možná jste o tom slyšeli v jiných kontextech (eurytmie R. Steinera, waldorfská pedagogika atd.).</a:t>
            </a:r>
            <a:endParaRPr lang="cs-CZ" sz="1800" b="0" dirty="0">
              <a:solidFill>
                <a:srgbClr val="000000"/>
              </a:solidFill>
              <a:effectLst/>
              <a:latin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34</a:t>
            </a:fld>
            <a:endParaRPr lang="cs-CZ"/>
          </a:p>
        </p:txBody>
      </p:sp>
    </p:spTree>
    <p:extLst>
      <p:ext uri="{BB962C8B-B14F-4D97-AF65-F5344CB8AC3E}">
        <p14:creationId xmlns:p14="http://schemas.microsoft.com/office/powerpoint/2010/main" val="2814434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800" b="0" dirty="0">
                <a:solidFill>
                  <a:srgbClr val="000000"/>
                </a:solidFill>
                <a:effectLst/>
                <a:latin typeface="Calibri" panose="020F0502020204030204" pitchFamily="34" charset="0"/>
              </a:rPr>
              <a:t>Někdy je symboličnost (ve smyslu pouze konvenčního vztahu mezi </a:t>
            </a:r>
            <a:r>
              <a:rPr lang="cs-CZ" sz="1800" b="0" dirty="0" err="1">
                <a:solidFill>
                  <a:srgbClr val="000000"/>
                </a:solidFill>
                <a:effectLst/>
                <a:latin typeface="Calibri" panose="020F0502020204030204" pitchFamily="34" charset="0"/>
              </a:rPr>
              <a:t>ozn</a:t>
            </a:r>
            <a:r>
              <a:rPr lang="cs-CZ" sz="1800" b="0" dirty="0">
                <a:solidFill>
                  <a:srgbClr val="000000"/>
                </a:solidFill>
                <a:effectLst/>
                <a:latin typeface="Calibri" panose="020F0502020204030204" pitchFamily="34" charset="0"/>
              </a:rPr>
              <a:t>. a </a:t>
            </a:r>
            <a:r>
              <a:rPr lang="cs-CZ" sz="1800" b="0" dirty="0" err="1">
                <a:solidFill>
                  <a:srgbClr val="000000"/>
                </a:solidFill>
                <a:effectLst/>
                <a:latin typeface="Calibri" panose="020F0502020204030204" pitchFamily="34" charset="0"/>
              </a:rPr>
              <a:t>ozn</a:t>
            </a:r>
            <a:r>
              <a:rPr lang="cs-CZ" sz="1800" b="0" dirty="0">
                <a:solidFill>
                  <a:srgbClr val="000000"/>
                </a:solidFill>
                <a:effectLst/>
                <a:latin typeface="Calibri" panose="020F0502020204030204" pitchFamily="34" charset="0"/>
              </a:rPr>
              <a:t>.) „čistá“ (matematické symboly), někde vznikla z původně ikonického vztahu (motivovaného podobností), ale povědomí o tom bylo už u uživatelů setřeno. Srov. i toto: některá písmena prstové abecedy připomínají ta původní, některá ale ne. - Že jsou i jiná pojetí symbolu a symboliky než založení na </a:t>
            </a:r>
            <a:r>
              <a:rPr lang="cs-CZ" sz="1800" b="0" dirty="0" err="1">
                <a:solidFill>
                  <a:srgbClr val="000000"/>
                </a:solidFill>
                <a:effectLst/>
                <a:latin typeface="Calibri" panose="020F0502020204030204" pitchFamily="34" charset="0"/>
              </a:rPr>
              <a:t>konvenciolitě</a:t>
            </a:r>
            <a:r>
              <a:rPr lang="cs-CZ" sz="1800" b="0" dirty="0">
                <a:solidFill>
                  <a:srgbClr val="000000"/>
                </a:solidFill>
                <a:effectLst/>
                <a:latin typeface="Calibri" panose="020F0502020204030204" pitchFamily="34" charset="0"/>
              </a:rPr>
              <a:t> (např. v uměnovědě), o tom uslyšíme jindy.</a:t>
            </a:r>
            <a:endParaRPr lang="cs-CZ" sz="1800" b="0" dirty="0">
              <a:solidFill>
                <a:srgbClr val="000000"/>
              </a:solidFill>
              <a:effectLst/>
              <a:latin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35</a:t>
            </a:fld>
            <a:endParaRPr lang="cs-CZ"/>
          </a:p>
        </p:txBody>
      </p:sp>
    </p:spTree>
    <p:extLst>
      <p:ext uri="{BB962C8B-B14F-4D97-AF65-F5344CB8AC3E}">
        <p14:creationId xmlns:p14="http://schemas.microsoft.com/office/powerpoint/2010/main" val="1226758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Zkuste se zamyslet nad tím, ke kterému typu znaku zobrazená skutečnost poukazuje (někdy se tam kombinují dva typy).  Figurant ukazuje znak KNIHA (na fotografii není vidět, že se jeho ruce rozevírají a skládají).</a:t>
            </a:r>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36</a:t>
            </a:fld>
            <a:endParaRPr lang="cs-CZ"/>
          </a:p>
        </p:txBody>
      </p:sp>
    </p:spTree>
    <p:extLst>
      <p:ext uri="{BB962C8B-B14F-4D97-AF65-F5344CB8AC3E}">
        <p14:creationId xmlns:p14="http://schemas.microsoft.com/office/powerpoint/2010/main" val="2188026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Už</a:t>
            </a:r>
            <a:r>
              <a:rPr lang="cs-CZ" baseline="0" dirty="0"/>
              <a:t> druhý rok </a:t>
            </a:r>
            <a:r>
              <a:rPr lang="cs-CZ" dirty="0"/>
              <a:t>studujeme podle nové akreditace, ale ještě loni se předmět studoval jako přednáška (2 hodiny) + souběžně seminář (2 hodiny) – se samostatnými atestacemi (zápočet + zkouška). Proto byl čas vše procvičit seminárními úkoly.  Teď seminář chybí – ale částečně ho nahrazuje Bohemistická propedeutika. Tam budete dělat různé rozbory, procvičovat pravopis apod. K přednáškám Vám budu připojovat úkoly (obvykle jiného než rozborového typu, hlavně četbu) a ponechám je k Vašemu samostudiu. Na mnohé přijde řeč u zkoušky.</a:t>
            </a:r>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2</a:t>
            </a:fld>
            <a:endParaRPr lang="cs-CZ"/>
          </a:p>
        </p:txBody>
      </p:sp>
    </p:spTree>
    <p:extLst>
      <p:ext uri="{BB962C8B-B14F-4D97-AF65-F5344CB8AC3E}">
        <p14:creationId xmlns:p14="http://schemas.microsoft.com/office/powerpoint/2010/main" val="2068731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38</a:t>
            </a:fld>
            <a:endParaRPr lang="cs-CZ"/>
          </a:p>
        </p:txBody>
      </p:sp>
    </p:spTree>
    <p:extLst>
      <p:ext uri="{BB962C8B-B14F-4D97-AF65-F5344CB8AC3E}">
        <p14:creationId xmlns:p14="http://schemas.microsoft.com/office/powerpoint/2010/main" val="1295227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2A033028-71BF-4B3B-8AD2-3C6BC03A3630}" type="slidenum">
              <a:rPr lang="cs-CZ" smtClean="0"/>
              <a:t>42</a:t>
            </a:fld>
            <a:endParaRPr lang="cs-CZ"/>
          </a:p>
        </p:txBody>
      </p:sp>
    </p:spTree>
    <p:extLst>
      <p:ext uri="{BB962C8B-B14F-4D97-AF65-F5344CB8AC3E}">
        <p14:creationId xmlns:p14="http://schemas.microsoft.com/office/powerpoint/2010/main" val="473882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Všimněte si, jak je tento pěkný znak z ASL konstruován. Srdečně zdravím – I. V.</a:t>
            </a:r>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43</a:t>
            </a:fld>
            <a:endParaRPr lang="cs-CZ"/>
          </a:p>
        </p:txBody>
      </p:sp>
    </p:spTree>
    <p:extLst>
      <p:ext uri="{BB962C8B-B14F-4D97-AF65-F5344CB8AC3E}">
        <p14:creationId xmlns:p14="http://schemas.microsoft.com/office/powerpoint/2010/main" val="33853125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F9D36-886D-42E5-AD0A-D8ACDD16123F}"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245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Jde o základní přístupy k jazyku, které berou ohled na tři hlavní aspekty jazyka jako fenoménu. </a:t>
            </a:r>
            <a:r>
              <a:rPr lang="cs-CZ" b="1" dirty="0"/>
              <a:t>Jsou odvozeny z teorie znaku Charlese Morrise – resp. z jeho pojetí tří subdisciplín sémiotiky</a:t>
            </a:r>
            <a:r>
              <a:rPr lang="cs-CZ" dirty="0"/>
              <a:t>. Na dalším </a:t>
            </a:r>
            <a:r>
              <a:rPr lang="cs-CZ" dirty="0" err="1"/>
              <a:t>slidu</a:t>
            </a:r>
            <a:r>
              <a:rPr lang="cs-CZ" dirty="0"/>
              <a:t> vidíme, které to jsou:</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F9D36-886D-42E5-AD0A-D8ACDD16123F}"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3085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Ad doporučení: sdílení je vždy přínosné, sociálně, ale i didakticky a odborně. V dialogu vyvstávají při studiu nové otázky a odpovědi – a tak se nejvíc naučíme. Hlavně</a:t>
            </a:r>
            <a:r>
              <a:rPr lang="cs-CZ" baseline="0" dirty="0"/>
              <a:t> pokud bychom se nemohli</a:t>
            </a:r>
            <a:r>
              <a:rPr lang="cs-CZ" dirty="0"/>
              <a:t> setkávat naživo. Dvojice / trojice by to mohly suplovat (i při setkávání on-line).</a:t>
            </a:r>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7</a:t>
            </a:fld>
            <a:endParaRPr lang="cs-CZ"/>
          </a:p>
        </p:txBody>
      </p:sp>
    </p:spTree>
    <p:extLst>
      <p:ext uri="{BB962C8B-B14F-4D97-AF65-F5344CB8AC3E}">
        <p14:creationId xmlns:p14="http://schemas.microsoft.com/office/powerpoint/2010/main" val="3820695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Prosím,  projděte si </a:t>
            </a:r>
            <a:r>
              <a:rPr lang="cs-CZ" dirty="0" err="1"/>
              <a:t>Moodle</a:t>
            </a:r>
            <a:r>
              <a:rPr lang="cs-CZ" dirty="0"/>
              <a:t> a seznamte se s tím, jak je strukturován, bude to naše hlavní platforma. </a:t>
            </a:r>
          </a:p>
          <a:p>
            <a:r>
              <a:rPr lang="cs-CZ" dirty="0"/>
              <a:t>Věnujte pozornost prvnímu z odkazů – rozklikněte si ho a uvidíte, jak se se slovníkem pěkně pracuje a jak je obsažný (je to spíš encyklopedický slovník jazyka a jazykovědy, ne jen češtiny. Zkuste si najít třeba heslo Etymologie (dále k ní je otázka k úkolu) nebo se podívat v sekci Autoři, která hesla zpracovala prof. Macurová. Trochu se slovníkem probrouzdejte a na tento zdroj nikdy nezapomeňte, bude se Vám hodit. Ostatní odkazy </a:t>
            </a:r>
            <a:r>
              <a:rPr lang="cs-CZ" dirty="0" err="1"/>
              <a:t>využjete</a:t>
            </a:r>
            <a:r>
              <a:rPr lang="cs-CZ" dirty="0"/>
              <a:t> spíše v Bohemistické propedeutice.</a:t>
            </a:r>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8</a:t>
            </a:fld>
            <a:endParaRPr lang="cs-CZ"/>
          </a:p>
        </p:txBody>
      </p:sp>
    </p:spTree>
    <p:extLst>
      <p:ext uri="{BB962C8B-B14F-4D97-AF65-F5344CB8AC3E}">
        <p14:creationId xmlns:p14="http://schemas.microsoft.com/office/powerpoint/2010/main" val="651883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Abyste se trochu aktivizovali, zkuste si vyřešit tři úkoly (pro některé z Vás  možná hodně jednoduché). Takhle můžou vypadat otázky ve zkouškovém testu. Nejdřív jsou tu uvedeny otázky, pak řešení. Zároveň je kromě prezentace vložen do příslušné sekce i soubor ve Wordu, kde jsou tytéž otázky v přátelštější formě (když si je vytisknete, můžete si k nim psát).</a:t>
            </a:r>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10</a:t>
            </a:fld>
            <a:endParaRPr lang="cs-CZ"/>
          </a:p>
        </p:txBody>
      </p:sp>
    </p:spTree>
    <p:extLst>
      <p:ext uri="{BB962C8B-B14F-4D97-AF65-F5344CB8AC3E}">
        <p14:creationId xmlns:p14="http://schemas.microsoft.com/office/powerpoint/2010/main" val="1641543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Mohla jsem se přepsat, tak to prosím zkontrolujte.</a:t>
            </a:r>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13</a:t>
            </a:fld>
            <a:endParaRPr lang="cs-CZ"/>
          </a:p>
        </p:txBody>
      </p:sp>
    </p:spTree>
    <p:extLst>
      <p:ext uri="{BB962C8B-B14F-4D97-AF65-F5344CB8AC3E}">
        <p14:creationId xmlns:p14="http://schemas.microsoft.com/office/powerpoint/2010/main" val="3790189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15</a:t>
            </a:fld>
            <a:endParaRPr lang="cs-CZ"/>
          </a:p>
        </p:txBody>
      </p:sp>
    </p:spTree>
    <p:extLst>
      <p:ext uri="{BB962C8B-B14F-4D97-AF65-F5344CB8AC3E}">
        <p14:creationId xmlns:p14="http://schemas.microsoft.com/office/powerpoint/2010/main" val="1691538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A033028-71BF-4B3B-8AD2-3C6BC03A3630}" type="slidenum">
              <a:rPr lang="cs-CZ" smtClean="0"/>
              <a:t>18</a:t>
            </a:fld>
            <a:endParaRPr lang="cs-CZ"/>
          </a:p>
        </p:txBody>
      </p:sp>
    </p:spTree>
    <p:extLst>
      <p:ext uri="{BB962C8B-B14F-4D97-AF65-F5344CB8AC3E}">
        <p14:creationId xmlns:p14="http://schemas.microsoft.com/office/powerpoint/2010/main" val="212959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2850B23E-A2D6-463C-B87F-4AAA51ACDD78}" type="datetimeFigureOut">
              <a:rPr lang="cs-CZ" smtClean="0">
                <a:solidFill>
                  <a:prstClr val="black">
                    <a:tint val="75000"/>
                  </a:prstClr>
                </a:solidFill>
              </a:rPr>
              <a:pPr/>
              <a:t>11.10.2022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BA338384-2DB8-4252-A5ED-E845A91E0B63}"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86841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850B23E-A2D6-463C-B87F-4AAA51ACDD78}" type="datetimeFigureOut">
              <a:rPr lang="cs-CZ" smtClean="0">
                <a:solidFill>
                  <a:prstClr val="black">
                    <a:tint val="75000"/>
                  </a:prstClr>
                </a:solidFill>
              </a:rPr>
              <a:pPr/>
              <a:t>11.10.2022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BA338384-2DB8-4252-A5ED-E845A91E0B63}"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5937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850B23E-A2D6-463C-B87F-4AAA51ACDD78}" type="datetimeFigureOut">
              <a:rPr lang="cs-CZ" smtClean="0">
                <a:solidFill>
                  <a:prstClr val="black">
                    <a:tint val="75000"/>
                  </a:prstClr>
                </a:solidFill>
              </a:rPr>
              <a:pPr/>
              <a:t>11.10.2022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BA338384-2DB8-4252-A5ED-E845A91E0B63}"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53700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11.10.2022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4260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11.10.2022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94527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11.10.2022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050590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11.10.2022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38316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C5849C5C-4D82-4269-B03F-7B670090774A}" type="datetimeFigureOut">
              <a:rPr lang="cs-CZ" smtClean="0">
                <a:solidFill>
                  <a:prstClr val="black">
                    <a:tint val="75000"/>
                  </a:prstClr>
                </a:solidFill>
              </a:rPr>
              <a:pPr/>
              <a:t>11.10.2022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1380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C5849C5C-4D82-4269-B03F-7B670090774A}" type="datetimeFigureOut">
              <a:rPr lang="cs-CZ" smtClean="0">
                <a:solidFill>
                  <a:prstClr val="black">
                    <a:tint val="75000"/>
                  </a:prstClr>
                </a:solidFill>
              </a:rPr>
              <a:pPr/>
              <a:t>11.10.2022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1577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5849C5C-4D82-4269-B03F-7B670090774A}" type="datetimeFigureOut">
              <a:rPr lang="cs-CZ" smtClean="0">
                <a:solidFill>
                  <a:prstClr val="black">
                    <a:tint val="75000"/>
                  </a:prstClr>
                </a:solidFill>
              </a:rPr>
              <a:pPr/>
              <a:t>11.10.2022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74977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11.10.2022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14053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850B23E-A2D6-463C-B87F-4AAA51ACDD78}" type="datetimeFigureOut">
              <a:rPr lang="cs-CZ" smtClean="0">
                <a:solidFill>
                  <a:prstClr val="black">
                    <a:tint val="75000"/>
                  </a:prstClr>
                </a:solidFill>
              </a:rPr>
              <a:pPr/>
              <a:t>11.10.2022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BA338384-2DB8-4252-A5ED-E845A91E0B63}"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11531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5849C5C-4D82-4269-B03F-7B670090774A}" type="datetimeFigureOut">
              <a:rPr lang="cs-CZ" smtClean="0">
                <a:solidFill>
                  <a:prstClr val="black">
                    <a:tint val="75000"/>
                  </a:prstClr>
                </a:solidFill>
              </a:rPr>
              <a:pPr/>
              <a:t>11.10.2022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68792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11.10.2022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426977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C5849C5C-4D82-4269-B03F-7B670090774A}" type="datetimeFigureOut">
              <a:rPr lang="cs-CZ" smtClean="0">
                <a:solidFill>
                  <a:prstClr val="black">
                    <a:tint val="75000"/>
                  </a:prstClr>
                </a:solidFill>
              </a:rPr>
              <a:pPr/>
              <a:t>11.10.2022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A023C0BE-FA84-4F28-AAAA-404E6625A8B5}"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883143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96DFF08F-DC6B-4601-B491-B0F83F6DD2DA}" type="datetimeFigureOut">
              <a:rPr lang="en-US" smtClean="0"/>
              <a:t>10/11/2022</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17861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defTabSz="914400"/>
            <a:fld id="{2850B23E-A2D6-463C-B87F-4AAA51ACDD78}" type="datetimeFigureOut">
              <a:rPr lang="cs-CZ" smtClean="0">
                <a:solidFill>
                  <a:prstClr val="black">
                    <a:tint val="75000"/>
                  </a:prstClr>
                </a:solidFill>
              </a:rPr>
              <a:pPr defTabSz="914400"/>
              <a:t>11.10.2022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pPr defTabSz="914400"/>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pPr defTabSz="914400"/>
            <a:fld id="{BA338384-2DB8-4252-A5ED-E845A91E0B63}" type="slidenum">
              <a:rPr lang="cs-CZ" smtClean="0">
                <a:solidFill>
                  <a:prstClr val="black">
                    <a:tint val="75000"/>
                  </a:prstClr>
                </a:solidFill>
              </a:rPr>
              <a:pPr defTabSz="914400"/>
              <a:t>‹#›</a:t>
            </a:fld>
            <a:endParaRPr lang="cs-CZ">
              <a:solidFill>
                <a:prstClr val="black">
                  <a:tint val="75000"/>
                </a:prstClr>
              </a:solidFill>
            </a:endParaRPr>
          </a:p>
        </p:txBody>
      </p:sp>
    </p:spTree>
    <p:extLst>
      <p:ext uri="{BB962C8B-B14F-4D97-AF65-F5344CB8AC3E}">
        <p14:creationId xmlns:p14="http://schemas.microsoft.com/office/powerpoint/2010/main" val="1631463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96DFF08F-DC6B-4601-B491-B0F83F6DD2DA}" type="datetimeFigureOut">
              <a:rPr lang="en-US" smtClean="0"/>
              <a:t>10/11/2022</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741068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96DFF08F-DC6B-4601-B491-B0F83F6DD2DA}" type="datetimeFigureOut">
              <a:rPr lang="en-US" smtClean="0"/>
              <a:t>10/11/2022</a:t>
            </a:fld>
            <a:endParaRPr lang="en-US" dirty="0"/>
          </a:p>
        </p:txBody>
      </p:sp>
      <p:sp>
        <p:nvSpPr>
          <p:cNvPr id="6" name="Zástupný symbol pro zápatí 5"/>
          <p:cNvSpPr>
            <a:spLocks noGrp="1"/>
          </p:cNvSpPr>
          <p:nvPr>
            <p:ph type="ftr" sz="quarter" idx="11"/>
          </p:nvPr>
        </p:nvSpPr>
        <p:spPr/>
        <p:txBody>
          <a:bodyPr/>
          <a:lstStyle/>
          <a:p>
            <a:endParaRPr lang="en-US" dirty="0"/>
          </a:p>
        </p:txBody>
      </p:sp>
      <p:sp>
        <p:nvSpPr>
          <p:cNvPr id="7" name="Zástupný symbol pro číslo snímku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647156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96DFF08F-DC6B-4601-B491-B0F83F6DD2DA}" type="datetimeFigureOut">
              <a:rPr lang="en-US" smtClean="0"/>
              <a:t>10/11/2022</a:t>
            </a:fld>
            <a:endParaRPr lang="en-US" dirty="0"/>
          </a:p>
        </p:txBody>
      </p:sp>
      <p:sp>
        <p:nvSpPr>
          <p:cNvPr id="8" name="Zástupný symbol pro zápatí 7"/>
          <p:cNvSpPr>
            <a:spLocks noGrp="1"/>
          </p:cNvSpPr>
          <p:nvPr>
            <p:ph type="ftr" sz="quarter" idx="11"/>
          </p:nvPr>
        </p:nvSpPr>
        <p:spPr/>
        <p:txBody>
          <a:bodyPr/>
          <a:lstStyle/>
          <a:p>
            <a:endParaRPr lang="en-US" dirty="0"/>
          </a:p>
        </p:txBody>
      </p:sp>
      <p:sp>
        <p:nvSpPr>
          <p:cNvPr id="9" name="Zástupný symbol pro číslo snímku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3303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96DFF08F-DC6B-4601-B491-B0F83F6DD2DA}" type="datetimeFigureOut">
              <a:rPr lang="en-US" smtClean="0"/>
              <a:pPr/>
              <a:t>10/11/2022</a:t>
            </a:fld>
            <a:endParaRPr lang="en-US" dirty="0"/>
          </a:p>
        </p:txBody>
      </p:sp>
      <p:sp>
        <p:nvSpPr>
          <p:cNvPr id="4" name="Zástupný symbol pro zápatí 3"/>
          <p:cNvSpPr>
            <a:spLocks noGrp="1"/>
          </p:cNvSpPr>
          <p:nvPr>
            <p:ph type="ftr" sz="quarter" idx="11"/>
          </p:nvPr>
        </p:nvSpPr>
        <p:spPr/>
        <p:txBody>
          <a:bodyPr/>
          <a:lstStyle/>
          <a:p>
            <a:endParaRPr lang="en-US" dirty="0"/>
          </a:p>
        </p:txBody>
      </p:sp>
      <p:sp>
        <p:nvSpPr>
          <p:cNvPr id="5" name="Zástupný symbol pro číslo snímku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28516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6DFF08F-DC6B-4601-B491-B0F83F6DD2DA}" type="datetimeFigureOut">
              <a:rPr lang="en-US" smtClean="0"/>
              <a:pPr/>
              <a:t>10/11/2022</a:t>
            </a:fld>
            <a:endParaRPr lang="en-US" dirty="0"/>
          </a:p>
        </p:txBody>
      </p:sp>
      <p:sp>
        <p:nvSpPr>
          <p:cNvPr id="3" name="Zástupný symbol pro zápatí 2"/>
          <p:cNvSpPr>
            <a:spLocks noGrp="1"/>
          </p:cNvSpPr>
          <p:nvPr>
            <p:ph type="ftr" sz="quarter" idx="11"/>
          </p:nvPr>
        </p:nvSpPr>
        <p:spPr/>
        <p:txBody>
          <a:bodyPr/>
          <a:lstStyle/>
          <a:p>
            <a:endParaRPr lang="en-US" dirty="0"/>
          </a:p>
        </p:txBody>
      </p:sp>
      <p:sp>
        <p:nvSpPr>
          <p:cNvPr id="4" name="Zástupný symbol pro číslo snímku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55979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2850B23E-A2D6-463C-B87F-4AAA51ACDD78}" type="datetimeFigureOut">
              <a:rPr lang="cs-CZ" smtClean="0">
                <a:solidFill>
                  <a:prstClr val="black">
                    <a:tint val="75000"/>
                  </a:prstClr>
                </a:solidFill>
              </a:rPr>
              <a:pPr/>
              <a:t>11.10.2022</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BA338384-2DB8-4252-A5ED-E845A91E0B63}"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814550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96DFF08F-DC6B-4601-B491-B0F83F6DD2DA}" type="datetimeFigureOut">
              <a:rPr lang="en-US" smtClean="0"/>
              <a:pPr/>
              <a:t>10/11/2022</a:t>
            </a:fld>
            <a:endParaRPr lang="en-US" dirty="0"/>
          </a:p>
        </p:txBody>
      </p:sp>
      <p:sp>
        <p:nvSpPr>
          <p:cNvPr id="6" name="Zástupný symbol pro zápatí 5"/>
          <p:cNvSpPr>
            <a:spLocks noGrp="1"/>
          </p:cNvSpPr>
          <p:nvPr>
            <p:ph type="ftr" sz="quarter" idx="11"/>
          </p:nvPr>
        </p:nvSpPr>
        <p:spPr/>
        <p:txBody>
          <a:bodyPr/>
          <a:lstStyle/>
          <a:p>
            <a:endParaRPr lang="en-US" dirty="0"/>
          </a:p>
        </p:txBody>
      </p:sp>
      <p:sp>
        <p:nvSpPr>
          <p:cNvPr id="7" name="Zástupný symbol pro číslo snímku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770209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96DFF08F-DC6B-4601-B491-B0F83F6DD2DA}" type="datetimeFigureOut">
              <a:rPr lang="en-US" smtClean="0"/>
              <a:t>10/11/2022</a:t>
            </a:fld>
            <a:endParaRPr lang="en-US" dirty="0"/>
          </a:p>
        </p:txBody>
      </p:sp>
      <p:sp>
        <p:nvSpPr>
          <p:cNvPr id="6" name="Zástupný symbol pro zápatí 5"/>
          <p:cNvSpPr>
            <a:spLocks noGrp="1"/>
          </p:cNvSpPr>
          <p:nvPr>
            <p:ph type="ftr" sz="quarter" idx="11"/>
          </p:nvPr>
        </p:nvSpPr>
        <p:spPr/>
        <p:txBody>
          <a:bodyPr/>
          <a:lstStyle/>
          <a:p>
            <a:endParaRPr lang="en-US" dirty="0"/>
          </a:p>
        </p:txBody>
      </p:sp>
      <p:sp>
        <p:nvSpPr>
          <p:cNvPr id="7" name="Zástupný symbol pro číslo snímku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362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6DFF08F-DC6B-4601-B491-B0F83F6DD2DA}" type="datetimeFigureOut">
              <a:rPr lang="en-US" smtClean="0"/>
              <a:t>10/11/2022</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25925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6DFF08F-DC6B-4601-B491-B0F83F6DD2DA}" type="datetimeFigureOut">
              <a:rPr lang="en-US" smtClean="0"/>
              <a:t>10/11/2022</a:t>
            </a:fld>
            <a:endParaRPr lang="en-US" dirty="0"/>
          </a:p>
        </p:txBody>
      </p:sp>
      <p:sp>
        <p:nvSpPr>
          <p:cNvPr id="5" name="Zástupný symbol pro zápatí 4"/>
          <p:cNvSpPr>
            <a:spLocks noGrp="1"/>
          </p:cNvSpPr>
          <p:nvPr>
            <p:ph type="ftr" sz="quarter" idx="11"/>
          </p:nvPr>
        </p:nvSpPr>
        <p:spPr/>
        <p:txBody>
          <a:bodyPr/>
          <a:lstStyle/>
          <a:p>
            <a:endParaRPr lang="en-US" dirty="0"/>
          </a:p>
        </p:txBody>
      </p:sp>
      <p:sp>
        <p:nvSpPr>
          <p:cNvPr id="6" name="Zástupný symbol pro číslo snímku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57529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2850B23E-A2D6-463C-B87F-4AAA51ACDD78}" type="datetimeFigureOut">
              <a:rPr lang="cs-CZ" smtClean="0"/>
              <a:t>11.10.2022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A338384-2DB8-4252-A5ED-E845A91E0B63}" type="slidenum">
              <a:rPr lang="cs-CZ" smtClean="0"/>
              <a:t>‹#›</a:t>
            </a:fld>
            <a:endParaRPr lang="cs-CZ"/>
          </a:p>
        </p:txBody>
      </p:sp>
    </p:spTree>
    <p:extLst>
      <p:ext uri="{BB962C8B-B14F-4D97-AF65-F5344CB8AC3E}">
        <p14:creationId xmlns:p14="http://schemas.microsoft.com/office/powerpoint/2010/main" val="3195826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850B23E-A2D6-463C-B87F-4AAA51ACDD78}" type="datetimeFigureOut">
              <a:rPr lang="cs-CZ" smtClean="0"/>
              <a:t>11.10.2022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A338384-2DB8-4252-A5ED-E845A91E0B63}" type="slidenum">
              <a:rPr lang="cs-CZ" smtClean="0"/>
              <a:t>‹#›</a:t>
            </a:fld>
            <a:endParaRPr lang="cs-CZ"/>
          </a:p>
        </p:txBody>
      </p:sp>
    </p:spTree>
    <p:extLst>
      <p:ext uri="{BB962C8B-B14F-4D97-AF65-F5344CB8AC3E}">
        <p14:creationId xmlns:p14="http://schemas.microsoft.com/office/powerpoint/2010/main" val="5111818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2850B23E-A2D6-463C-B87F-4AAA51ACDD78}" type="datetimeFigureOut">
              <a:rPr lang="cs-CZ" smtClean="0"/>
              <a:t>11.10.2022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A338384-2DB8-4252-A5ED-E845A91E0B63}" type="slidenum">
              <a:rPr lang="cs-CZ" smtClean="0"/>
              <a:t>‹#›</a:t>
            </a:fld>
            <a:endParaRPr lang="cs-CZ"/>
          </a:p>
        </p:txBody>
      </p:sp>
    </p:spTree>
    <p:extLst>
      <p:ext uri="{BB962C8B-B14F-4D97-AF65-F5344CB8AC3E}">
        <p14:creationId xmlns:p14="http://schemas.microsoft.com/office/powerpoint/2010/main" val="27932327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2850B23E-A2D6-463C-B87F-4AAA51ACDD78}" type="datetimeFigureOut">
              <a:rPr lang="cs-CZ" smtClean="0"/>
              <a:t>11.10.2022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A338384-2DB8-4252-A5ED-E845A91E0B63}" type="slidenum">
              <a:rPr lang="cs-CZ" smtClean="0"/>
              <a:t>‹#›</a:t>
            </a:fld>
            <a:endParaRPr lang="cs-CZ"/>
          </a:p>
        </p:txBody>
      </p:sp>
    </p:spTree>
    <p:extLst>
      <p:ext uri="{BB962C8B-B14F-4D97-AF65-F5344CB8AC3E}">
        <p14:creationId xmlns:p14="http://schemas.microsoft.com/office/powerpoint/2010/main" val="565028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2850B23E-A2D6-463C-B87F-4AAA51ACDD78}" type="datetimeFigureOut">
              <a:rPr lang="cs-CZ" smtClean="0"/>
              <a:t>11.10.2022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BA338384-2DB8-4252-A5ED-E845A91E0B63}" type="slidenum">
              <a:rPr lang="cs-CZ" smtClean="0"/>
              <a:t>‹#›</a:t>
            </a:fld>
            <a:endParaRPr lang="cs-CZ"/>
          </a:p>
        </p:txBody>
      </p:sp>
    </p:spTree>
    <p:extLst>
      <p:ext uri="{BB962C8B-B14F-4D97-AF65-F5344CB8AC3E}">
        <p14:creationId xmlns:p14="http://schemas.microsoft.com/office/powerpoint/2010/main" val="1978180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2850B23E-A2D6-463C-B87F-4AAA51ACDD78}" type="datetimeFigureOut">
              <a:rPr lang="cs-CZ" smtClean="0"/>
              <a:t>11.10.2022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BA338384-2DB8-4252-A5ED-E845A91E0B63}" type="slidenum">
              <a:rPr lang="cs-CZ" smtClean="0"/>
              <a:t>‹#›</a:t>
            </a:fld>
            <a:endParaRPr lang="cs-CZ"/>
          </a:p>
        </p:txBody>
      </p:sp>
    </p:spTree>
    <p:extLst>
      <p:ext uri="{BB962C8B-B14F-4D97-AF65-F5344CB8AC3E}">
        <p14:creationId xmlns:p14="http://schemas.microsoft.com/office/powerpoint/2010/main" val="2542141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2850B23E-A2D6-463C-B87F-4AAA51ACDD78}" type="datetimeFigureOut">
              <a:rPr lang="cs-CZ" smtClean="0">
                <a:solidFill>
                  <a:prstClr val="black">
                    <a:tint val="75000"/>
                  </a:prstClr>
                </a:solidFill>
              </a:rPr>
              <a:pPr/>
              <a:t>11.10.2022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BA338384-2DB8-4252-A5ED-E845A91E0B63}"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9257772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850B23E-A2D6-463C-B87F-4AAA51ACDD78}" type="datetimeFigureOut">
              <a:rPr lang="cs-CZ" smtClean="0"/>
              <a:t>11.10.2022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BA338384-2DB8-4252-A5ED-E845A91E0B63}" type="slidenum">
              <a:rPr lang="cs-CZ" smtClean="0"/>
              <a:t>‹#›</a:t>
            </a:fld>
            <a:endParaRPr lang="cs-CZ"/>
          </a:p>
        </p:txBody>
      </p:sp>
    </p:spTree>
    <p:extLst>
      <p:ext uri="{BB962C8B-B14F-4D97-AF65-F5344CB8AC3E}">
        <p14:creationId xmlns:p14="http://schemas.microsoft.com/office/powerpoint/2010/main" val="837497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2850B23E-A2D6-463C-B87F-4AAA51ACDD78}" type="datetimeFigureOut">
              <a:rPr lang="cs-CZ" smtClean="0"/>
              <a:t>11.10.2022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A338384-2DB8-4252-A5ED-E845A91E0B63}" type="slidenum">
              <a:rPr lang="cs-CZ" smtClean="0"/>
              <a:t>‹#›</a:t>
            </a:fld>
            <a:endParaRPr lang="cs-CZ"/>
          </a:p>
        </p:txBody>
      </p:sp>
    </p:spTree>
    <p:extLst>
      <p:ext uri="{BB962C8B-B14F-4D97-AF65-F5344CB8AC3E}">
        <p14:creationId xmlns:p14="http://schemas.microsoft.com/office/powerpoint/2010/main" val="29906652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2850B23E-A2D6-463C-B87F-4AAA51ACDD78}" type="datetimeFigureOut">
              <a:rPr lang="cs-CZ" smtClean="0"/>
              <a:t>11.10.2022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BA338384-2DB8-4252-A5ED-E845A91E0B63}" type="slidenum">
              <a:rPr lang="cs-CZ" smtClean="0"/>
              <a:t>‹#›</a:t>
            </a:fld>
            <a:endParaRPr lang="cs-CZ"/>
          </a:p>
        </p:txBody>
      </p:sp>
    </p:spTree>
    <p:extLst>
      <p:ext uri="{BB962C8B-B14F-4D97-AF65-F5344CB8AC3E}">
        <p14:creationId xmlns:p14="http://schemas.microsoft.com/office/powerpoint/2010/main" val="1179532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850B23E-A2D6-463C-B87F-4AAA51ACDD78}" type="datetimeFigureOut">
              <a:rPr lang="cs-CZ" smtClean="0"/>
              <a:t>11.10.2022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A338384-2DB8-4252-A5ED-E845A91E0B63}" type="slidenum">
              <a:rPr lang="cs-CZ" smtClean="0"/>
              <a:t>‹#›</a:t>
            </a:fld>
            <a:endParaRPr lang="cs-CZ"/>
          </a:p>
        </p:txBody>
      </p:sp>
    </p:spTree>
    <p:extLst>
      <p:ext uri="{BB962C8B-B14F-4D97-AF65-F5344CB8AC3E}">
        <p14:creationId xmlns:p14="http://schemas.microsoft.com/office/powerpoint/2010/main" val="28177970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850B23E-A2D6-463C-B87F-4AAA51ACDD78}" type="datetimeFigureOut">
              <a:rPr lang="cs-CZ" smtClean="0"/>
              <a:t>11.10.2022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BA338384-2DB8-4252-A5ED-E845A91E0B63}" type="slidenum">
              <a:rPr lang="cs-CZ" smtClean="0"/>
              <a:t>‹#›</a:t>
            </a:fld>
            <a:endParaRPr lang="cs-CZ"/>
          </a:p>
        </p:txBody>
      </p:sp>
    </p:spTree>
    <p:extLst>
      <p:ext uri="{BB962C8B-B14F-4D97-AF65-F5344CB8AC3E}">
        <p14:creationId xmlns:p14="http://schemas.microsoft.com/office/powerpoint/2010/main" val="10630381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45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p:cNvSpPr>
            <a:spLocks noGrp="1"/>
          </p:cNvSpPr>
          <p:nvPr>
            <p:ph type="dt" sz="half" idx="10"/>
          </p:nvPr>
        </p:nvSpPr>
        <p:spPr/>
        <p:txBody>
          <a:bodyPr/>
          <a:lstStyle/>
          <a:p>
            <a:pPr defTabSz="914400" fontAlgn="base">
              <a:spcBef>
                <a:spcPct val="0"/>
              </a:spcBef>
              <a:spcAft>
                <a:spcPct val="0"/>
              </a:spcAft>
              <a:defRPr/>
            </a:pPr>
            <a:fld id="{622FA992-FFB2-4474-ABF2-7CE6BF7ED25C}" type="datetimeFigureOut">
              <a:rPr lang="cs-CZ" smtClean="0">
                <a:solidFill>
                  <a:prstClr val="black">
                    <a:tint val="75000"/>
                  </a:prstClr>
                </a:solidFill>
                <a:latin typeface="Arial" charset="0"/>
              </a:rPr>
              <a:pPr defTabSz="914400" fontAlgn="base">
                <a:spcBef>
                  <a:spcPct val="0"/>
                </a:spcBef>
                <a:spcAft>
                  <a:spcPct val="0"/>
                </a:spcAft>
                <a:defRPr/>
              </a:pPr>
              <a:t>11.10.2022</a:t>
            </a:fld>
            <a:endParaRPr lang="cs-CZ">
              <a:solidFill>
                <a:prstClr val="black">
                  <a:tint val="75000"/>
                </a:prstClr>
              </a:solidFill>
              <a:latin typeface="Arial" charset="0"/>
            </a:endParaRPr>
          </a:p>
        </p:txBody>
      </p:sp>
      <p:sp>
        <p:nvSpPr>
          <p:cNvPr id="5" name="Zástupný symbol pro zápatí 4"/>
          <p:cNvSpPr>
            <a:spLocks noGrp="1"/>
          </p:cNvSpPr>
          <p:nvPr>
            <p:ph type="ftr" sz="quarter" idx="11"/>
          </p:nvPr>
        </p:nvSpPr>
        <p:spPr/>
        <p:txBody>
          <a:bodyPr/>
          <a:lstStyle/>
          <a:p>
            <a:pPr defTabSz="914400" fontAlgn="base">
              <a:spcBef>
                <a:spcPct val="0"/>
              </a:spcBef>
              <a:spcAft>
                <a:spcPct val="0"/>
              </a:spcAft>
              <a:defRPr/>
            </a:pPr>
            <a:endParaRPr lang="cs-CZ">
              <a:solidFill>
                <a:prstClr val="black">
                  <a:tint val="75000"/>
                </a:prstClr>
              </a:solidFill>
              <a:latin typeface="Arial" charset="0"/>
            </a:endParaRPr>
          </a:p>
        </p:txBody>
      </p:sp>
      <p:sp>
        <p:nvSpPr>
          <p:cNvPr id="6" name="Zástupný symbol pro číslo snímku 5"/>
          <p:cNvSpPr>
            <a:spLocks noGrp="1"/>
          </p:cNvSpPr>
          <p:nvPr>
            <p:ph type="sldNum" sz="quarter" idx="12"/>
          </p:nvPr>
        </p:nvSpPr>
        <p:spPr/>
        <p:txBody>
          <a:bodyPr/>
          <a:lstStyle/>
          <a:p>
            <a:pPr defTabSz="914400" fontAlgn="base">
              <a:spcBef>
                <a:spcPct val="0"/>
              </a:spcBef>
              <a:spcAft>
                <a:spcPct val="0"/>
              </a:spcAft>
              <a:defRPr/>
            </a:pPr>
            <a:fld id="{1E868604-0720-4073-B702-3987E241E06C}" type="slidenum">
              <a:rPr lang="cs-CZ" smtClean="0">
                <a:solidFill>
                  <a:prstClr val="black">
                    <a:tint val="75000"/>
                  </a:prstClr>
                </a:solidFill>
                <a:latin typeface="Arial" charset="0"/>
              </a:rPr>
              <a:pPr defTabSz="914400" fontAlgn="base">
                <a:spcBef>
                  <a:spcPct val="0"/>
                </a:spcBef>
                <a:spcAft>
                  <a:spcPct val="0"/>
                </a:spcAft>
                <a:defRPr/>
              </a:pPr>
              <a:t>‹#›</a:t>
            </a:fld>
            <a:endParaRPr lang="cs-CZ">
              <a:solidFill>
                <a:prstClr val="black">
                  <a:tint val="75000"/>
                </a:prstClr>
              </a:solidFill>
              <a:latin typeface="Arial" charset="0"/>
            </a:endParaRPr>
          </a:p>
        </p:txBody>
      </p:sp>
    </p:spTree>
    <p:extLst>
      <p:ext uri="{BB962C8B-B14F-4D97-AF65-F5344CB8AC3E}">
        <p14:creationId xmlns:p14="http://schemas.microsoft.com/office/powerpoint/2010/main" val="1639732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defTabSz="914400" fontAlgn="base">
              <a:spcBef>
                <a:spcPct val="0"/>
              </a:spcBef>
              <a:spcAft>
                <a:spcPct val="0"/>
              </a:spcAft>
              <a:defRPr/>
            </a:pPr>
            <a:fld id="{87CC8D62-54D4-4490-9C03-3F691C7539C9}" type="datetimeFigureOut">
              <a:rPr lang="cs-CZ" smtClean="0">
                <a:solidFill>
                  <a:prstClr val="black">
                    <a:tint val="75000"/>
                  </a:prstClr>
                </a:solidFill>
                <a:latin typeface="Arial" charset="0"/>
              </a:rPr>
              <a:pPr defTabSz="914400" fontAlgn="base">
                <a:spcBef>
                  <a:spcPct val="0"/>
                </a:spcBef>
                <a:spcAft>
                  <a:spcPct val="0"/>
                </a:spcAft>
                <a:defRPr/>
              </a:pPr>
              <a:t>11.10.2022</a:t>
            </a:fld>
            <a:endParaRPr lang="cs-CZ">
              <a:solidFill>
                <a:prstClr val="black">
                  <a:tint val="75000"/>
                </a:prstClr>
              </a:solidFill>
              <a:latin typeface="Arial" charset="0"/>
            </a:endParaRPr>
          </a:p>
        </p:txBody>
      </p:sp>
      <p:sp>
        <p:nvSpPr>
          <p:cNvPr id="5" name="Zástupný symbol pro zápatí 4"/>
          <p:cNvSpPr>
            <a:spLocks noGrp="1"/>
          </p:cNvSpPr>
          <p:nvPr>
            <p:ph type="ftr" sz="quarter" idx="11"/>
          </p:nvPr>
        </p:nvSpPr>
        <p:spPr/>
        <p:txBody>
          <a:bodyPr/>
          <a:lstStyle/>
          <a:p>
            <a:pPr defTabSz="914400" fontAlgn="base">
              <a:spcBef>
                <a:spcPct val="0"/>
              </a:spcBef>
              <a:spcAft>
                <a:spcPct val="0"/>
              </a:spcAft>
              <a:defRPr/>
            </a:pPr>
            <a:endParaRPr lang="cs-CZ">
              <a:solidFill>
                <a:prstClr val="black">
                  <a:tint val="75000"/>
                </a:prstClr>
              </a:solidFill>
              <a:latin typeface="Arial" charset="0"/>
            </a:endParaRPr>
          </a:p>
        </p:txBody>
      </p:sp>
      <p:sp>
        <p:nvSpPr>
          <p:cNvPr id="6" name="Zástupný symbol pro číslo snímku 5"/>
          <p:cNvSpPr>
            <a:spLocks noGrp="1"/>
          </p:cNvSpPr>
          <p:nvPr>
            <p:ph type="sldNum" sz="quarter" idx="12"/>
          </p:nvPr>
        </p:nvSpPr>
        <p:spPr/>
        <p:txBody>
          <a:bodyPr/>
          <a:lstStyle/>
          <a:p>
            <a:pPr defTabSz="914400" fontAlgn="base">
              <a:spcBef>
                <a:spcPct val="0"/>
              </a:spcBef>
              <a:spcAft>
                <a:spcPct val="0"/>
              </a:spcAft>
              <a:defRPr/>
            </a:pPr>
            <a:fld id="{DB2B546F-7EA7-4C48-95AF-23A6669E0A5D}" type="slidenum">
              <a:rPr lang="cs-CZ" smtClean="0">
                <a:solidFill>
                  <a:prstClr val="black">
                    <a:tint val="75000"/>
                  </a:prstClr>
                </a:solidFill>
                <a:latin typeface="Arial" charset="0"/>
              </a:rPr>
              <a:pPr defTabSz="914400" fontAlgn="base">
                <a:spcBef>
                  <a:spcPct val="0"/>
                </a:spcBef>
                <a:spcAft>
                  <a:spcPct val="0"/>
                </a:spcAft>
                <a:defRPr/>
              </a:pPr>
              <a:t>‹#›</a:t>
            </a:fld>
            <a:endParaRPr lang="cs-CZ">
              <a:solidFill>
                <a:prstClr val="black">
                  <a:tint val="75000"/>
                </a:prstClr>
              </a:solidFill>
              <a:latin typeface="Arial" charset="0"/>
            </a:endParaRPr>
          </a:p>
        </p:txBody>
      </p:sp>
    </p:spTree>
    <p:extLst>
      <p:ext uri="{BB962C8B-B14F-4D97-AF65-F5344CB8AC3E}">
        <p14:creationId xmlns:p14="http://schemas.microsoft.com/office/powerpoint/2010/main" val="5331322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1" y="1709740"/>
            <a:ext cx="10515600" cy="2852737"/>
          </a:xfrm>
        </p:spPr>
        <p:txBody>
          <a:bodyPr anchor="b"/>
          <a:lstStyle>
            <a:lvl1pPr>
              <a:defRPr sz="4500"/>
            </a:lvl1pPr>
          </a:lstStyle>
          <a:p>
            <a:r>
              <a:rPr lang="cs-CZ"/>
              <a:t>Kliknutím lze upravit styl.</a:t>
            </a:r>
          </a:p>
        </p:txBody>
      </p:sp>
      <p:sp>
        <p:nvSpPr>
          <p:cNvPr id="3" name="Zástupný symbol pro text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pPr defTabSz="914400" fontAlgn="base">
              <a:spcBef>
                <a:spcPct val="0"/>
              </a:spcBef>
              <a:spcAft>
                <a:spcPct val="0"/>
              </a:spcAft>
              <a:defRPr/>
            </a:pPr>
            <a:fld id="{C9B2CED0-FFF0-41C8-A5D2-BB8FE2EE0887}" type="datetimeFigureOut">
              <a:rPr lang="cs-CZ" smtClean="0">
                <a:solidFill>
                  <a:prstClr val="black">
                    <a:tint val="75000"/>
                  </a:prstClr>
                </a:solidFill>
                <a:latin typeface="Arial" charset="0"/>
              </a:rPr>
              <a:pPr defTabSz="914400" fontAlgn="base">
                <a:spcBef>
                  <a:spcPct val="0"/>
                </a:spcBef>
                <a:spcAft>
                  <a:spcPct val="0"/>
                </a:spcAft>
                <a:defRPr/>
              </a:pPr>
              <a:t>11.10.2022</a:t>
            </a:fld>
            <a:endParaRPr lang="cs-CZ">
              <a:solidFill>
                <a:prstClr val="black">
                  <a:tint val="75000"/>
                </a:prstClr>
              </a:solidFill>
              <a:latin typeface="Arial" charset="0"/>
            </a:endParaRPr>
          </a:p>
        </p:txBody>
      </p:sp>
      <p:sp>
        <p:nvSpPr>
          <p:cNvPr id="5" name="Zástupný symbol pro zápatí 4"/>
          <p:cNvSpPr>
            <a:spLocks noGrp="1"/>
          </p:cNvSpPr>
          <p:nvPr>
            <p:ph type="ftr" sz="quarter" idx="11"/>
          </p:nvPr>
        </p:nvSpPr>
        <p:spPr/>
        <p:txBody>
          <a:bodyPr/>
          <a:lstStyle/>
          <a:p>
            <a:pPr defTabSz="914400" fontAlgn="base">
              <a:spcBef>
                <a:spcPct val="0"/>
              </a:spcBef>
              <a:spcAft>
                <a:spcPct val="0"/>
              </a:spcAft>
              <a:defRPr/>
            </a:pPr>
            <a:endParaRPr lang="cs-CZ">
              <a:solidFill>
                <a:prstClr val="black">
                  <a:tint val="75000"/>
                </a:prstClr>
              </a:solidFill>
              <a:latin typeface="Arial" charset="0"/>
            </a:endParaRPr>
          </a:p>
        </p:txBody>
      </p:sp>
      <p:sp>
        <p:nvSpPr>
          <p:cNvPr id="6" name="Zástupný symbol pro číslo snímku 5"/>
          <p:cNvSpPr>
            <a:spLocks noGrp="1"/>
          </p:cNvSpPr>
          <p:nvPr>
            <p:ph type="sldNum" sz="quarter" idx="12"/>
          </p:nvPr>
        </p:nvSpPr>
        <p:spPr/>
        <p:txBody>
          <a:bodyPr/>
          <a:lstStyle/>
          <a:p>
            <a:pPr defTabSz="914400" fontAlgn="base">
              <a:spcBef>
                <a:spcPct val="0"/>
              </a:spcBef>
              <a:spcAft>
                <a:spcPct val="0"/>
              </a:spcAft>
              <a:defRPr/>
            </a:pPr>
            <a:fld id="{2421274B-E311-48B5-A32B-9502B6EBF794}" type="slidenum">
              <a:rPr lang="cs-CZ" smtClean="0">
                <a:solidFill>
                  <a:prstClr val="black">
                    <a:tint val="75000"/>
                  </a:prstClr>
                </a:solidFill>
                <a:latin typeface="Arial" charset="0"/>
              </a:rPr>
              <a:pPr defTabSz="914400" fontAlgn="base">
                <a:spcBef>
                  <a:spcPct val="0"/>
                </a:spcBef>
                <a:spcAft>
                  <a:spcPct val="0"/>
                </a:spcAft>
                <a:defRPr/>
              </a:pPr>
              <a:t>‹#›</a:t>
            </a:fld>
            <a:endParaRPr lang="cs-CZ">
              <a:solidFill>
                <a:prstClr val="black">
                  <a:tint val="75000"/>
                </a:prstClr>
              </a:solidFill>
              <a:latin typeface="Arial" charset="0"/>
            </a:endParaRPr>
          </a:p>
        </p:txBody>
      </p:sp>
    </p:spTree>
    <p:extLst>
      <p:ext uri="{BB962C8B-B14F-4D97-AF65-F5344CB8AC3E}">
        <p14:creationId xmlns:p14="http://schemas.microsoft.com/office/powerpoint/2010/main" val="3167618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pPr defTabSz="914400" fontAlgn="base">
              <a:spcBef>
                <a:spcPct val="0"/>
              </a:spcBef>
              <a:spcAft>
                <a:spcPct val="0"/>
              </a:spcAft>
              <a:defRPr/>
            </a:pPr>
            <a:fld id="{16F86531-3513-4558-B64F-352D22EE863C}" type="datetimeFigureOut">
              <a:rPr lang="cs-CZ" smtClean="0">
                <a:solidFill>
                  <a:prstClr val="black">
                    <a:tint val="75000"/>
                  </a:prstClr>
                </a:solidFill>
                <a:latin typeface="Arial" charset="0"/>
              </a:rPr>
              <a:pPr defTabSz="914400" fontAlgn="base">
                <a:spcBef>
                  <a:spcPct val="0"/>
                </a:spcBef>
                <a:spcAft>
                  <a:spcPct val="0"/>
                </a:spcAft>
                <a:defRPr/>
              </a:pPr>
              <a:t>11.10.2022</a:t>
            </a:fld>
            <a:endParaRPr lang="cs-CZ">
              <a:solidFill>
                <a:prstClr val="black">
                  <a:tint val="75000"/>
                </a:prstClr>
              </a:solidFill>
              <a:latin typeface="Arial" charset="0"/>
            </a:endParaRPr>
          </a:p>
        </p:txBody>
      </p:sp>
      <p:sp>
        <p:nvSpPr>
          <p:cNvPr id="6" name="Zástupný symbol pro zápatí 5"/>
          <p:cNvSpPr>
            <a:spLocks noGrp="1"/>
          </p:cNvSpPr>
          <p:nvPr>
            <p:ph type="ftr" sz="quarter" idx="11"/>
          </p:nvPr>
        </p:nvSpPr>
        <p:spPr/>
        <p:txBody>
          <a:bodyPr/>
          <a:lstStyle/>
          <a:p>
            <a:pPr defTabSz="914400" fontAlgn="base">
              <a:spcBef>
                <a:spcPct val="0"/>
              </a:spcBef>
              <a:spcAft>
                <a:spcPct val="0"/>
              </a:spcAft>
              <a:defRPr/>
            </a:pPr>
            <a:endParaRPr lang="cs-CZ">
              <a:solidFill>
                <a:prstClr val="black">
                  <a:tint val="75000"/>
                </a:prstClr>
              </a:solidFill>
              <a:latin typeface="Arial" charset="0"/>
            </a:endParaRPr>
          </a:p>
        </p:txBody>
      </p:sp>
      <p:sp>
        <p:nvSpPr>
          <p:cNvPr id="7" name="Zástupný symbol pro číslo snímku 6"/>
          <p:cNvSpPr>
            <a:spLocks noGrp="1"/>
          </p:cNvSpPr>
          <p:nvPr>
            <p:ph type="sldNum" sz="quarter" idx="12"/>
          </p:nvPr>
        </p:nvSpPr>
        <p:spPr/>
        <p:txBody>
          <a:bodyPr/>
          <a:lstStyle/>
          <a:p>
            <a:pPr defTabSz="914400" fontAlgn="base">
              <a:spcBef>
                <a:spcPct val="0"/>
              </a:spcBef>
              <a:spcAft>
                <a:spcPct val="0"/>
              </a:spcAft>
              <a:defRPr/>
            </a:pPr>
            <a:fld id="{8C5590F7-7567-46F9-8016-64477C139767}" type="slidenum">
              <a:rPr lang="cs-CZ" smtClean="0">
                <a:solidFill>
                  <a:prstClr val="black">
                    <a:tint val="75000"/>
                  </a:prstClr>
                </a:solidFill>
                <a:latin typeface="Arial" charset="0"/>
              </a:rPr>
              <a:pPr defTabSz="914400" fontAlgn="base">
                <a:spcBef>
                  <a:spcPct val="0"/>
                </a:spcBef>
                <a:spcAft>
                  <a:spcPct val="0"/>
                </a:spcAft>
                <a:defRPr/>
              </a:pPr>
              <a:t>‹#›</a:t>
            </a:fld>
            <a:endParaRPr lang="cs-CZ">
              <a:solidFill>
                <a:prstClr val="black">
                  <a:tint val="75000"/>
                </a:prstClr>
              </a:solidFill>
              <a:latin typeface="Arial" charset="0"/>
            </a:endParaRPr>
          </a:p>
        </p:txBody>
      </p:sp>
    </p:spTree>
    <p:extLst>
      <p:ext uri="{BB962C8B-B14F-4D97-AF65-F5344CB8AC3E}">
        <p14:creationId xmlns:p14="http://schemas.microsoft.com/office/powerpoint/2010/main" val="764029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7"/>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Zástupný symbol pro obsah 3"/>
          <p:cNvSpPr>
            <a:spLocks noGrp="1"/>
          </p:cNvSpPr>
          <p:nvPr>
            <p:ph sz="half" idx="2"/>
          </p:nvPr>
        </p:nvSpPr>
        <p:spPr>
          <a:xfrm>
            <a:off x="839789"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Zástupný symbol pro obsah 5"/>
          <p:cNvSpPr>
            <a:spLocks noGrp="1"/>
          </p:cNvSpPr>
          <p:nvPr>
            <p:ph sz="quarter" idx="4"/>
          </p:nvPr>
        </p:nvSpPr>
        <p:spPr>
          <a:xfrm>
            <a:off x="6172201"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pPr defTabSz="914400" fontAlgn="base">
              <a:spcBef>
                <a:spcPct val="0"/>
              </a:spcBef>
              <a:spcAft>
                <a:spcPct val="0"/>
              </a:spcAft>
              <a:defRPr/>
            </a:pPr>
            <a:fld id="{546ED550-1290-4327-99C6-A4163C156A33}" type="datetimeFigureOut">
              <a:rPr lang="cs-CZ" smtClean="0">
                <a:solidFill>
                  <a:prstClr val="black">
                    <a:tint val="75000"/>
                  </a:prstClr>
                </a:solidFill>
                <a:latin typeface="Arial" charset="0"/>
              </a:rPr>
              <a:pPr defTabSz="914400" fontAlgn="base">
                <a:spcBef>
                  <a:spcPct val="0"/>
                </a:spcBef>
                <a:spcAft>
                  <a:spcPct val="0"/>
                </a:spcAft>
                <a:defRPr/>
              </a:pPr>
              <a:t>11.10.2022</a:t>
            </a:fld>
            <a:endParaRPr lang="cs-CZ">
              <a:solidFill>
                <a:prstClr val="black">
                  <a:tint val="75000"/>
                </a:prstClr>
              </a:solidFill>
              <a:latin typeface="Arial" charset="0"/>
            </a:endParaRPr>
          </a:p>
        </p:txBody>
      </p:sp>
      <p:sp>
        <p:nvSpPr>
          <p:cNvPr id="8" name="Zástupný symbol pro zápatí 7"/>
          <p:cNvSpPr>
            <a:spLocks noGrp="1"/>
          </p:cNvSpPr>
          <p:nvPr>
            <p:ph type="ftr" sz="quarter" idx="11"/>
          </p:nvPr>
        </p:nvSpPr>
        <p:spPr/>
        <p:txBody>
          <a:bodyPr/>
          <a:lstStyle/>
          <a:p>
            <a:pPr defTabSz="914400" fontAlgn="base">
              <a:spcBef>
                <a:spcPct val="0"/>
              </a:spcBef>
              <a:spcAft>
                <a:spcPct val="0"/>
              </a:spcAft>
              <a:defRPr/>
            </a:pPr>
            <a:endParaRPr lang="cs-CZ">
              <a:solidFill>
                <a:prstClr val="black">
                  <a:tint val="75000"/>
                </a:prstClr>
              </a:solidFill>
              <a:latin typeface="Arial" charset="0"/>
            </a:endParaRPr>
          </a:p>
        </p:txBody>
      </p:sp>
      <p:sp>
        <p:nvSpPr>
          <p:cNvPr id="9" name="Zástupný symbol pro číslo snímku 8"/>
          <p:cNvSpPr>
            <a:spLocks noGrp="1"/>
          </p:cNvSpPr>
          <p:nvPr>
            <p:ph type="sldNum" sz="quarter" idx="12"/>
          </p:nvPr>
        </p:nvSpPr>
        <p:spPr/>
        <p:txBody>
          <a:bodyPr/>
          <a:lstStyle/>
          <a:p>
            <a:pPr defTabSz="914400" fontAlgn="base">
              <a:spcBef>
                <a:spcPct val="0"/>
              </a:spcBef>
              <a:spcAft>
                <a:spcPct val="0"/>
              </a:spcAft>
              <a:defRPr/>
            </a:pPr>
            <a:fld id="{D4D56400-0D66-4F62-9FFE-DA4164064BE8}" type="slidenum">
              <a:rPr lang="cs-CZ" smtClean="0">
                <a:solidFill>
                  <a:prstClr val="black">
                    <a:tint val="75000"/>
                  </a:prstClr>
                </a:solidFill>
                <a:latin typeface="Arial" charset="0"/>
              </a:rPr>
              <a:pPr defTabSz="914400" fontAlgn="base">
                <a:spcBef>
                  <a:spcPct val="0"/>
                </a:spcBef>
                <a:spcAft>
                  <a:spcPct val="0"/>
                </a:spcAft>
                <a:defRPr/>
              </a:pPr>
              <a:t>‹#›</a:t>
            </a:fld>
            <a:endParaRPr lang="cs-CZ">
              <a:solidFill>
                <a:prstClr val="black">
                  <a:tint val="75000"/>
                </a:prstClr>
              </a:solidFill>
              <a:latin typeface="Arial" charset="0"/>
            </a:endParaRPr>
          </a:p>
        </p:txBody>
      </p:sp>
    </p:spTree>
    <p:extLst>
      <p:ext uri="{BB962C8B-B14F-4D97-AF65-F5344CB8AC3E}">
        <p14:creationId xmlns:p14="http://schemas.microsoft.com/office/powerpoint/2010/main" val="2218790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2850B23E-A2D6-463C-B87F-4AAA51ACDD78}" type="datetimeFigureOut">
              <a:rPr lang="cs-CZ" smtClean="0">
                <a:solidFill>
                  <a:prstClr val="black">
                    <a:tint val="75000"/>
                  </a:prstClr>
                </a:solidFill>
              </a:rPr>
              <a:pPr/>
              <a:t>11.10.2022</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BA338384-2DB8-4252-A5ED-E845A91E0B63}"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148270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pPr defTabSz="914400" fontAlgn="base">
              <a:spcBef>
                <a:spcPct val="0"/>
              </a:spcBef>
              <a:spcAft>
                <a:spcPct val="0"/>
              </a:spcAft>
              <a:defRPr/>
            </a:pPr>
            <a:fld id="{0DBE5156-D1CB-46F8-B1AE-628DB47F9CF6}" type="datetimeFigureOut">
              <a:rPr lang="cs-CZ" smtClean="0">
                <a:solidFill>
                  <a:prstClr val="black">
                    <a:tint val="75000"/>
                  </a:prstClr>
                </a:solidFill>
                <a:latin typeface="Arial" charset="0"/>
              </a:rPr>
              <a:pPr defTabSz="914400" fontAlgn="base">
                <a:spcBef>
                  <a:spcPct val="0"/>
                </a:spcBef>
                <a:spcAft>
                  <a:spcPct val="0"/>
                </a:spcAft>
                <a:defRPr/>
              </a:pPr>
              <a:t>11.10.2022</a:t>
            </a:fld>
            <a:endParaRPr lang="cs-CZ">
              <a:solidFill>
                <a:prstClr val="black">
                  <a:tint val="75000"/>
                </a:prstClr>
              </a:solidFill>
              <a:latin typeface="Arial" charset="0"/>
            </a:endParaRPr>
          </a:p>
        </p:txBody>
      </p:sp>
      <p:sp>
        <p:nvSpPr>
          <p:cNvPr id="4" name="Zástupný symbol pro zápatí 3"/>
          <p:cNvSpPr>
            <a:spLocks noGrp="1"/>
          </p:cNvSpPr>
          <p:nvPr>
            <p:ph type="ftr" sz="quarter" idx="11"/>
          </p:nvPr>
        </p:nvSpPr>
        <p:spPr/>
        <p:txBody>
          <a:bodyPr/>
          <a:lstStyle/>
          <a:p>
            <a:pPr defTabSz="914400" fontAlgn="base">
              <a:spcBef>
                <a:spcPct val="0"/>
              </a:spcBef>
              <a:spcAft>
                <a:spcPct val="0"/>
              </a:spcAft>
              <a:defRPr/>
            </a:pPr>
            <a:endParaRPr lang="cs-CZ">
              <a:solidFill>
                <a:prstClr val="black">
                  <a:tint val="75000"/>
                </a:prstClr>
              </a:solidFill>
              <a:latin typeface="Arial" charset="0"/>
            </a:endParaRPr>
          </a:p>
        </p:txBody>
      </p:sp>
      <p:sp>
        <p:nvSpPr>
          <p:cNvPr id="5" name="Zástupný symbol pro číslo snímku 4"/>
          <p:cNvSpPr>
            <a:spLocks noGrp="1"/>
          </p:cNvSpPr>
          <p:nvPr>
            <p:ph type="sldNum" sz="quarter" idx="12"/>
          </p:nvPr>
        </p:nvSpPr>
        <p:spPr/>
        <p:txBody>
          <a:bodyPr/>
          <a:lstStyle/>
          <a:p>
            <a:pPr defTabSz="914400" fontAlgn="base">
              <a:spcBef>
                <a:spcPct val="0"/>
              </a:spcBef>
              <a:spcAft>
                <a:spcPct val="0"/>
              </a:spcAft>
              <a:defRPr/>
            </a:pPr>
            <a:fld id="{6CC5FD1D-05B5-4A75-85B8-08861FC1696E}" type="slidenum">
              <a:rPr lang="cs-CZ" smtClean="0">
                <a:solidFill>
                  <a:prstClr val="black">
                    <a:tint val="75000"/>
                  </a:prstClr>
                </a:solidFill>
                <a:latin typeface="Arial" charset="0"/>
              </a:rPr>
              <a:pPr defTabSz="914400" fontAlgn="base">
                <a:spcBef>
                  <a:spcPct val="0"/>
                </a:spcBef>
                <a:spcAft>
                  <a:spcPct val="0"/>
                </a:spcAft>
                <a:defRPr/>
              </a:pPr>
              <a:t>‹#›</a:t>
            </a:fld>
            <a:endParaRPr lang="cs-CZ">
              <a:solidFill>
                <a:prstClr val="black">
                  <a:tint val="75000"/>
                </a:prstClr>
              </a:solidFill>
              <a:latin typeface="Arial" charset="0"/>
            </a:endParaRPr>
          </a:p>
        </p:txBody>
      </p:sp>
    </p:spTree>
    <p:extLst>
      <p:ext uri="{BB962C8B-B14F-4D97-AF65-F5344CB8AC3E}">
        <p14:creationId xmlns:p14="http://schemas.microsoft.com/office/powerpoint/2010/main" val="29855541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defTabSz="914400" fontAlgn="base">
              <a:spcBef>
                <a:spcPct val="0"/>
              </a:spcBef>
              <a:spcAft>
                <a:spcPct val="0"/>
              </a:spcAft>
              <a:defRPr/>
            </a:pPr>
            <a:fld id="{6363211F-9D45-4923-9430-457562B71EB2}" type="datetimeFigureOut">
              <a:rPr lang="cs-CZ" smtClean="0">
                <a:solidFill>
                  <a:prstClr val="black">
                    <a:tint val="75000"/>
                  </a:prstClr>
                </a:solidFill>
                <a:latin typeface="Arial" charset="0"/>
              </a:rPr>
              <a:pPr defTabSz="914400" fontAlgn="base">
                <a:spcBef>
                  <a:spcPct val="0"/>
                </a:spcBef>
                <a:spcAft>
                  <a:spcPct val="0"/>
                </a:spcAft>
                <a:defRPr/>
              </a:pPr>
              <a:t>11.10.2022</a:t>
            </a:fld>
            <a:endParaRPr lang="cs-CZ">
              <a:solidFill>
                <a:prstClr val="black">
                  <a:tint val="75000"/>
                </a:prstClr>
              </a:solidFill>
              <a:latin typeface="Arial" charset="0"/>
            </a:endParaRPr>
          </a:p>
        </p:txBody>
      </p:sp>
      <p:sp>
        <p:nvSpPr>
          <p:cNvPr id="3" name="Zástupný symbol pro zápatí 2"/>
          <p:cNvSpPr>
            <a:spLocks noGrp="1"/>
          </p:cNvSpPr>
          <p:nvPr>
            <p:ph type="ftr" sz="quarter" idx="11"/>
          </p:nvPr>
        </p:nvSpPr>
        <p:spPr/>
        <p:txBody>
          <a:bodyPr/>
          <a:lstStyle/>
          <a:p>
            <a:pPr defTabSz="914400" fontAlgn="base">
              <a:spcBef>
                <a:spcPct val="0"/>
              </a:spcBef>
              <a:spcAft>
                <a:spcPct val="0"/>
              </a:spcAft>
              <a:defRPr/>
            </a:pPr>
            <a:endParaRPr lang="cs-CZ">
              <a:solidFill>
                <a:prstClr val="black">
                  <a:tint val="75000"/>
                </a:prstClr>
              </a:solidFill>
              <a:latin typeface="Arial" charset="0"/>
            </a:endParaRPr>
          </a:p>
        </p:txBody>
      </p:sp>
      <p:sp>
        <p:nvSpPr>
          <p:cNvPr id="4" name="Zástupný symbol pro číslo snímku 3"/>
          <p:cNvSpPr>
            <a:spLocks noGrp="1"/>
          </p:cNvSpPr>
          <p:nvPr>
            <p:ph type="sldNum" sz="quarter" idx="12"/>
          </p:nvPr>
        </p:nvSpPr>
        <p:spPr/>
        <p:txBody>
          <a:bodyPr/>
          <a:lstStyle/>
          <a:p>
            <a:pPr defTabSz="914400" fontAlgn="base">
              <a:spcBef>
                <a:spcPct val="0"/>
              </a:spcBef>
              <a:spcAft>
                <a:spcPct val="0"/>
              </a:spcAft>
              <a:defRPr/>
            </a:pPr>
            <a:fld id="{EFD0958C-4D9A-4D94-8271-AB62DF0FDB2F}" type="slidenum">
              <a:rPr lang="cs-CZ" smtClean="0">
                <a:solidFill>
                  <a:prstClr val="black">
                    <a:tint val="75000"/>
                  </a:prstClr>
                </a:solidFill>
                <a:latin typeface="Arial" charset="0"/>
              </a:rPr>
              <a:pPr defTabSz="914400" fontAlgn="base">
                <a:spcBef>
                  <a:spcPct val="0"/>
                </a:spcBef>
                <a:spcAft>
                  <a:spcPct val="0"/>
                </a:spcAft>
                <a:defRPr/>
              </a:pPr>
              <a:t>‹#›</a:t>
            </a:fld>
            <a:endParaRPr lang="cs-CZ">
              <a:solidFill>
                <a:prstClr val="black">
                  <a:tint val="75000"/>
                </a:prstClr>
              </a:solidFill>
              <a:latin typeface="Arial" charset="0"/>
            </a:endParaRPr>
          </a:p>
        </p:txBody>
      </p:sp>
    </p:spTree>
    <p:extLst>
      <p:ext uri="{BB962C8B-B14F-4D97-AF65-F5344CB8AC3E}">
        <p14:creationId xmlns:p14="http://schemas.microsoft.com/office/powerpoint/2010/main" val="1864835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2400"/>
            </a:lvl1pPr>
          </a:lstStyle>
          <a:p>
            <a:r>
              <a:rPr lang="cs-CZ"/>
              <a:t>Kliknutím lze upravit styl.</a:t>
            </a:r>
          </a:p>
        </p:txBody>
      </p:sp>
      <p:sp>
        <p:nvSpPr>
          <p:cNvPr id="3" name="Zástupný symbol pro obsah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p:cNvSpPr>
            <a:spLocks noGrp="1"/>
          </p:cNvSpPr>
          <p:nvPr>
            <p:ph type="dt" sz="half" idx="10"/>
          </p:nvPr>
        </p:nvSpPr>
        <p:spPr/>
        <p:txBody>
          <a:bodyPr/>
          <a:lstStyle/>
          <a:p>
            <a:pPr defTabSz="914400" fontAlgn="base">
              <a:spcBef>
                <a:spcPct val="0"/>
              </a:spcBef>
              <a:spcAft>
                <a:spcPct val="0"/>
              </a:spcAft>
              <a:defRPr/>
            </a:pPr>
            <a:fld id="{C671F6B6-DA4F-4AD2-B2BA-2F941A06850A}" type="datetimeFigureOut">
              <a:rPr lang="cs-CZ" smtClean="0">
                <a:solidFill>
                  <a:prstClr val="black">
                    <a:tint val="75000"/>
                  </a:prstClr>
                </a:solidFill>
                <a:latin typeface="Arial" charset="0"/>
              </a:rPr>
              <a:pPr defTabSz="914400" fontAlgn="base">
                <a:spcBef>
                  <a:spcPct val="0"/>
                </a:spcBef>
                <a:spcAft>
                  <a:spcPct val="0"/>
                </a:spcAft>
                <a:defRPr/>
              </a:pPr>
              <a:t>11.10.2022</a:t>
            </a:fld>
            <a:endParaRPr lang="cs-CZ">
              <a:solidFill>
                <a:prstClr val="black">
                  <a:tint val="75000"/>
                </a:prstClr>
              </a:solidFill>
              <a:latin typeface="Arial" charset="0"/>
            </a:endParaRPr>
          </a:p>
        </p:txBody>
      </p:sp>
      <p:sp>
        <p:nvSpPr>
          <p:cNvPr id="6" name="Zástupný symbol pro zápatí 5"/>
          <p:cNvSpPr>
            <a:spLocks noGrp="1"/>
          </p:cNvSpPr>
          <p:nvPr>
            <p:ph type="ftr" sz="quarter" idx="11"/>
          </p:nvPr>
        </p:nvSpPr>
        <p:spPr/>
        <p:txBody>
          <a:bodyPr/>
          <a:lstStyle/>
          <a:p>
            <a:pPr defTabSz="914400" fontAlgn="base">
              <a:spcBef>
                <a:spcPct val="0"/>
              </a:spcBef>
              <a:spcAft>
                <a:spcPct val="0"/>
              </a:spcAft>
              <a:defRPr/>
            </a:pPr>
            <a:endParaRPr lang="cs-CZ">
              <a:solidFill>
                <a:prstClr val="black">
                  <a:tint val="75000"/>
                </a:prstClr>
              </a:solidFill>
              <a:latin typeface="Arial" charset="0"/>
            </a:endParaRPr>
          </a:p>
        </p:txBody>
      </p:sp>
      <p:sp>
        <p:nvSpPr>
          <p:cNvPr id="7" name="Zástupný symbol pro číslo snímku 6"/>
          <p:cNvSpPr>
            <a:spLocks noGrp="1"/>
          </p:cNvSpPr>
          <p:nvPr>
            <p:ph type="sldNum" sz="quarter" idx="12"/>
          </p:nvPr>
        </p:nvSpPr>
        <p:spPr/>
        <p:txBody>
          <a:bodyPr/>
          <a:lstStyle/>
          <a:p>
            <a:pPr defTabSz="914400" fontAlgn="base">
              <a:spcBef>
                <a:spcPct val="0"/>
              </a:spcBef>
              <a:spcAft>
                <a:spcPct val="0"/>
              </a:spcAft>
              <a:defRPr/>
            </a:pPr>
            <a:fld id="{46870D84-986B-44AF-81C9-D847FEB0B617}" type="slidenum">
              <a:rPr lang="cs-CZ" smtClean="0">
                <a:solidFill>
                  <a:prstClr val="black">
                    <a:tint val="75000"/>
                  </a:prstClr>
                </a:solidFill>
                <a:latin typeface="Arial" charset="0"/>
              </a:rPr>
              <a:pPr defTabSz="914400" fontAlgn="base">
                <a:spcBef>
                  <a:spcPct val="0"/>
                </a:spcBef>
                <a:spcAft>
                  <a:spcPct val="0"/>
                </a:spcAft>
                <a:defRPr/>
              </a:pPr>
              <a:t>‹#›</a:t>
            </a:fld>
            <a:endParaRPr lang="cs-CZ">
              <a:solidFill>
                <a:prstClr val="black">
                  <a:tint val="75000"/>
                </a:prstClr>
              </a:solidFill>
              <a:latin typeface="Arial" charset="0"/>
            </a:endParaRPr>
          </a:p>
        </p:txBody>
      </p:sp>
    </p:spTree>
    <p:extLst>
      <p:ext uri="{BB962C8B-B14F-4D97-AF65-F5344CB8AC3E}">
        <p14:creationId xmlns:p14="http://schemas.microsoft.com/office/powerpoint/2010/main" val="35299293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2400"/>
            </a:lvl1pPr>
          </a:lstStyle>
          <a:p>
            <a:r>
              <a:rPr lang="cs-CZ"/>
              <a:t>Kliknutím lze upravit styl.</a:t>
            </a:r>
          </a:p>
        </p:txBody>
      </p:sp>
      <p:sp>
        <p:nvSpPr>
          <p:cNvPr id="3" name="Zástupný symbol pro obrázek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p:cNvSpPr>
            <a:spLocks noGrp="1"/>
          </p:cNvSpPr>
          <p:nvPr>
            <p:ph type="dt" sz="half" idx="10"/>
          </p:nvPr>
        </p:nvSpPr>
        <p:spPr/>
        <p:txBody>
          <a:bodyPr/>
          <a:lstStyle/>
          <a:p>
            <a:pPr defTabSz="914400" fontAlgn="base">
              <a:spcBef>
                <a:spcPct val="0"/>
              </a:spcBef>
              <a:spcAft>
                <a:spcPct val="0"/>
              </a:spcAft>
              <a:defRPr/>
            </a:pPr>
            <a:fld id="{0EBF6623-048F-4ABA-A3A0-2B3F581A9F96}" type="datetimeFigureOut">
              <a:rPr lang="cs-CZ" smtClean="0">
                <a:solidFill>
                  <a:prstClr val="black">
                    <a:tint val="75000"/>
                  </a:prstClr>
                </a:solidFill>
                <a:latin typeface="Arial" charset="0"/>
              </a:rPr>
              <a:pPr defTabSz="914400" fontAlgn="base">
                <a:spcBef>
                  <a:spcPct val="0"/>
                </a:spcBef>
                <a:spcAft>
                  <a:spcPct val="0"/>
                </a:spcAft>
                <a:defRPr/>
              </a:pPr>
              <a:t>11.10.2022</a:t>
            </a:fld>
            <a:endParaRPr lang="cs-CZ">
              <a:solidFill>
                <a:prstClr val="black">
                  <a:tint val="75000"/>
                </a:prstClr>
              </a:solidFill>
              <a:latin typeface="Arial" charset="0"/>
            </a:endParaRPr>
          </a:p>
        </p:txBody>
      </p:sp>
      <p:sp>
        <p:nvSpPr>
          <p:cNvPr id="6" name="Zástupný symbol pro zápatí 5"/>
          <p:cNvSpPr>
            <a:spLocks noGrp="1"/>
          </p:cNvSpPr>
          <p:nvPr>
            <p:ph type="ftr" sz="quarter" idx="11"/>
          </p:nvPr>
        </p:nvSpPr>
        <p:spPr/>
        <p:txBody>
          <a:bodyPr/>
          <a:lstStyle/>
          <a:p>
            <a:pPr defTabSz="914400" fontAlgn="base">
              <a:spcBef>
                <a:spcPct val="0"/>
              </a:spcBef>
              <a:spcAft>
                <a:spcPct val="0"/>
              </a:spcAft>
              <a:defRPr/>
            </a:pPr>
            <a:endParaRPr lang="cs-CZ">
              <a:solidFill>
                <a:prstClr val="black">
                  <a:tint val="75000"/>
                </a:prstClr>
              </a:solidFill>
              <a:latin typeface="Arial" charset="0"/>
            </a:endParaRPr>
          </a:p>
        </p:txBody>
      </p:sp>
      <p:sp>
        <p:nvSpPr>
          <p:cNvPr id="7" name="Zástupný symbol pro číslo snímku 6"/>
          <p:cNvSpPr>
            <a:spLocks noGrp="1"/>
          </p:cNvSpPr>
          <p:nvPr>
            <p:ph type="sldNum" sz="quarter" idx="12"/>
          </p:nvPr>
        </p:nvSpPr>
        <p:spPr/>
        <p:txBody>
          <a:bodyPr/>
          <a:lstStyle/>
          <a:p>
            <a:pPr defTabSz="914400" fontAlgn="base">
              <a:spcBef>
                <a:spcPct val="0"/>
              </a:spcBef>
              <a:spcAft>
                <a:spcPct val="0"/>
              </a:spcAft>
              <a:defRPr/>
            </a:pPr>
            <a:fld id="{8D2AB317-EB09-4A53-B35E-13A940BADA3F}" type="slidenum">
              <a:rPr lang="cs-CZ" smtClean="0">
                <a:solidFill>
                  <a:prstClr val="black">
                    <a:tint val="75000"/>
                  </a:prstClr>
                </a:solidFill>
                <a:latin typeface="Arial" charset="0"/>
              </a:rPr>
              <a:pPr defTabSz="914400" fontAlgn="base">
                <a:spcBef>
                  <a:spcPct val="0"/>
                </a:spcBef>
                <a:spcAft>
                  <a:spcPct val="0"/>
                </a:spcAft>
                <a:defRPr/>
              </a:pPr>
              <a:t>‹#›</a:t>
            </a:fld>
            <a:endParaRPr lang="cs-CZ">
              <a:solidFill>
                <a:prstClr val="black">
                  <a:tint val="75000"/>
                </a:prstClr>
              </a:solidFill>
              <a:latin typeface="Arial" charset="0"/>
            </a:endParaRPr>
          </a:p>
        </p:txBody>
      </p:sp>
    </p:spTree>
    <p:extLst>
      <p:ext uri="{BB962C8B-B14F-4D97-AF65-F5344CB8AC3E}">
        <p14:creationId xmlns:p14="http://schemas.microsoft.com/office/powerpoint/2010/main" val="28232397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defTabSz="914400" fontAlgn="base">
              <a:spcBef>
                <a:spcPct val="0"/>
              </a:spcBef>
              <a:spcAft>
                <a:spcPct val="0"/>
              </a:spcAft>
              <a:defRPr/>
            </a:pPr>
            <a:fld id="{DBA586EC-8B67-47D2-839C-472F898C0045}" type="datetimeFigureOut">
              <a:rPr lang="cs-CZ" smtClean="0">
                <a:solidFill>
                  <a:prstClr val="black">
                    <a:tint val="75000"/>
                  </a:prstClr>
                </a:solidFill>
                <a:latin typeface="Arial" charset="0"/>
              </a:rPr>
              <a:pPr defTabSz="914400" fontAlgn="base">
                <a:spcBef>
                  <a:spcPct val="0"/>
                </a:spcBef>
                <a:spcAft>
                  <a:spcPct val="0"/>
                </a:spcAft>
                <a:defRPr/>
              </a:pPr>
              <a:t>11.10.2022</a:t>
            </a:fld>
            <a:endParaRPr lang="cs-CZ">
              <a:solidFill>
                <a:prstClr val="black">
                  <a:tint val="75000"/>
                </a:prstClr>
              </a:solidFill>
              <a:latin typeface="Arial" charset="0"/>
            </a:endParaRPr>
          </a:p>
        </p:txBody>
      </p:sp>
      <p:sp>
        <p:nvSpPr>
          <p:cNvPr id="5" name="Zástupný symbol pro zápatí 4"/>
          <p:cNvSpPr>
            <a:spLocks noGrp="1"/>
          </p:cNvSpPr>
          <p:nvPr>
            <p:ph type="ftr" sz="quarter" idx="11"/>
          </p:nvPr>
        </p:nvSpPr>
        <p:spPr/>
        <p:txBody>
          <a:bodyPr/>
          <a:lstStyle/>
          <a:p>
            <a:pPr defTabSz="914400" fontAlgn="base">
              <a:spcBef>
                <a:spcPct val="0"/>
              </a:spcBef>
              <a:spcAft>
                <a:spcPct val="0"/>
              </a:spcAft>
              <a:defRPr/>
            </a:pPr>
            <a:endParaRPr lang="cs-CZ">
              <a:solidFill>
                <a:prstClr val="black">
                  <a:tint val="75000"/>
                </a:prstClr>
              </a:solidFill>
              <a:latin typeface="Arial" charset="0"/>
            </a:endParaRPr>
          </a:p>
        </p:txBody>
      </p:sp>
      <p:sp>
        <p:nvSpPr>
          <p:cNvPr id="6" name="Zástupný symbol pro číslo snímku 5"/>
          <p:cNvSpPr>
            <a:spLocks noGrp="1"/>
          </p:cNvSpPr>
          <p:nvPr>
            <p:ph type="sldNum" sz="quarter" idx="12"/>
          </p:nvPr>
        </p:nvSpPr>
        <p:spPr/>
        <p:txBody>
          <a:bodyPr/>
          <a:lstStyle/>
          <a:p>
            <a:pPr defTabSz="914400" fontAlgn="base">
              <a:spcBef>
                <a:spcPct val="0"/>
              </a:spcBef>
              <a:spcAft>
                <a:spcPct val="0"/>
              </a:spcAft>
              <a:defRPr/>
            </a:pPr>
            <a:fld id="{634F8A0F-198A-4CEC-88BB-5DAB665893CE}" type="slidenum">
              <a:rPr lang="cs-CZ" smtClean="0">
                <a:solidFill>
                  <a:prstClr val="black">
                    <a:tint val="75000"/>
                  </a:prstClr>
                </a:solidFill>
                <a:latin typeface="Arial" charset="0"/>
              </a:rPr>
              <a:pPr defTabSz="914400" fontAlgn="base">
                <a:spcBef>
                  <a:spcPct val="0"/>
                </a:spcBef>
                <a:spcAft>
                  <a:spcPct val="0"/>
                </a:spcAft>
                <a:defRPr/>
              </a:pPr>
              <a:t>‹#›</a:t>
            </a:fld>
            <a:endParaRPr lang="cs-CZ">
              <a:solidFill>
                <a:prstClr val="black">
                  <a:tint val="75000"/>
                </a:prstClr>
              </a:solidFill>
              <a:latin typeface="Arial" charset="0"/>
            </a:endParaRPr>
          </a:p>
        </p:txBody>
      </p:sp>
    </p:spTree>
    <p:extLst>
      <p:ext uri="{BB962C8B-B14F-4D97-AF65-F5344CB8AC3E}">
        <p14:creationId xmlns:p14="http://schemas.microsoft.com/office/powerpoint/2010/main" val="828536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1"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1"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pPr defTabSz="914400" fontAlgn="base">
              <a:spcBef>
                <a:spcPct val="0"/>
              </a:spcBef>
              <a:spcAft>
                <a:spcPct val="0"/>
              </a:spcAft>
              <a:defRPr/>
            </a:pPr>
            <a:fld id="{2BBDFA60-CC70-4BB8-98C6-2086793BB29D}" type="datetimeFigureOut">
              <a:rPr lang="cs-CZ" smtClean="0">
                <a:solidFill>
                  <a:prstClr val="black">
                    <a:tint val="75000"/>
                  </a:prstClr>
                </a:solidFill>
                <a:latin typeface="Arial" charset="0"/>
              </a:rPr>
              <a:pPr defTabSz="914400" fontAlgn="base">
                <a:spcBef>
                  <a:spcPct val="0"/>
                </a:spcBef>
                <a:spcAft>
                  <a:spcPct val="0"/>
                </a:spcAft>
                <a:defRPr/>
              </a:pPr>
              <a:t>11.10.2022</a:t>
            </a:fld>
            <a:endParaRPr lang="cs-CZ">
              <a:solidFill>
                <a:prstClr val="black">
                  <a:tint val="75000"/>
                </a:prstClr>
              </a:solidFill>
              <a:latin typeface="Arial" charset="0"/>
            </a:endParaRPr>
          </a:p>
        </p:txBody>
      </p:sp>
      <p:sp>
        <p:nvSpPr>
          <p:cNvPr id="5" name="Zástupný symbol pro zápatí 4"/>
          <p:cNvSpPr>
            <a:spLocks noGrp="1"/>
          </p:cNvSpPr>
          <p:nvPr>
            <p:ph type="ftr" sz="quarter" idx="11"/>
          </p:nvPr>
        </p:nvSpPr>
        <p:spPr/>
        <p:txBody>
          <a:bodyPr/>
          <a:lstStyle/>
          <a:p>
            <a:pPr defTabSz="914400" fontAlgn="base">
              <a:spcBef>
                <a:spcPct val="0"/>
              </a:spcBef>
              <a:spcAft>
                <a:spcPct val="0"/>
              </a:spcAft>
              <a:defRPr/>
            </a:pPr>
            <a:endParaRPr lang="cs-CZ">
              <a:solidFill>
                <a:prstClr val="black">
                  <a:tint val="75000"/>
                </a:prstClr>
              </a:solidFill>
              <a:latin typeface="Arial" charset="0"/>
            </a:endParaRPr>
          </a:p>
        </p:txBody>
      </p:sp>
      <p:sp>
        <p:nvSpPr>
          <p:cNvPr id="6" name="Zástupný symbol pro číslo snímku 5"/>
          <p:cNvSpPr>
            <a:spLocks noGrp="1"/>
          </p:cNvSpPr>
          <p:nvPr>
            <p:ph type="sldNum" sz="quarter" idx="12"/>
          </p:nvPr>
        </p:nvSpPr>
        <p:spPr/>
        <p:txBody>
          <a:bodyPr/>
          <a:lstStyle/>
          <a:p>
            <a:pPr defTabSz="914400" fontAlgn="base">
              <a:spcBef>
                <a:spcPct val="0"/>
              </a:spcBef>
              <a:spcAft>
                <a:spcPct val="0"/>
              </a:spcAft>
              <a:defRPr/>
            </a:pPr>
            <a:fld id="{8E773DD9-E0F7-4574-B28F-888C0E4FA8CD}" type="slidenum">
              <a:rPr lang="cs-CZ" smtClean="0">
                <a:solidFill>
                  <a:prstClr val="black">
                    <a:tint val="75000"/>
                  </a:prstClr>
                </a:solidFill>
                <a:latin typeface="Arial" charset="0"/>
              </a:rPr>
              <a:pPr defTabSz="914400" fontAlgn="base">
                <a:spcBef>
                  <a:spcPct val="0"/>
                </a:spcBef>
                <a:spcAft>
                  <a:spcPct val="0"/>
                </a:spcAft>
                <a:defRPr/>
              </a:pPr>
              <a:t>‹#›</a:t>
            </a:fld>
            <a:endParaRPr lang="cs-CZ">
              <a:solidFill>
                <a:prstClr val="black">
                  <a:tint val="75000"/>
                </a:prstClr>
              </a:solidFill>
              <a:latin typeface="Arial" charset="0"/>
            </a:endParaRPr>
          </a:p>
        </p:txBody>
      </p:sp>
    </p:spTree>
    <p:extLst>
      <p:ext uri="{BB962C8B-B14F-4D97-AF65-F5344CB8AC3E}">
        <p14:creationId xmlns:p14="http://schemas.microsoft.com/office/powerpoint/2010/main" val="2348010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2850B23E-A2D6-463C-B87F-4AAA51ACDD78}" type="datetimeFigureOut">
              <a:rPr lang="cs-CZ" smtClean="0">
                <a:solidFill>
                  <a:prstClr val="black">
                    <a:tint val="75000"/>
                  </a:prstClr>
                </a:solidFill>
              </a:rPr>
              <a:pPr/>
              <a:t>11.10.2022</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BA338384-2DB8-4252-A5ED-E845A91E0B63}"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64023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850B23E-A2D6-463C-B87F-4AAA51ACDD78}" type="datetimeFigureOut">
              <a:rPr lang="cs-CZ" smtClean="0">
                <a:solidFill>
                  <a:prstClr val="black">
                    <a:tint val="75000"/>
                  </a:prstClr>
                </a:solidFill>
              </a:rPr>
              <a:pPr/>
              <a:t>11.10.2022</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BA338384-2DB8-4252-A5ED-E845A91E0B63}"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612680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2850B23E-A2D6-463C-B87F-4AAA51ACDD78}" type="datetimeFigureOut">
              <a:rPr lang="cs-CZ" smtClean="0">
                <a:solidFill>
                  <a:prstClr val="black">
                    <a:tint val="75000"/>
                  </a:prstClr>
                </a:solidFill>
              </a:rPr>
              <a:pPr/>
              <a:t>11.10.2022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BA338384-2DB8-4252-A5ED-E845A91E0B63}"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093847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2850B23E-A2D6-463C-B87F-4AAA51ACDD78}" type="datetimeFigureOut">
              <a:rPr lang="cs-CZ" smtClean="0">
                <a:solidFill>
                  <a:prstClr val="black">
                    <a:tint val="75000"/>
                  </a:prstClr>
                </a:solidFill>
              </a:rPr>
              <a:pPr/>
              <a:t>11.10.2022</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BA338384-2DB8-4252-A5ED-E845A91E0B63}"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738557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850B23E-A2D6-463C-B87F-4AAA51ACDD78}" type="datetimeFigureOut">
              <a:rPr lang="cs-CZ" smtClean="0">
                <a:solidFill>
                  <a:prstClr val="black">
                    <a:tint val="75000"/>
                  </a:prstClr>
                </a:solidFill>
              </a:rPr>
              <a:pPr defTabSz="914400"/>
              <a:t>11.10.2022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A338384-2DB8-4252-A5ED-E845A91E0B63}" type="slidenum">
              <a:rPr lang="cs-CZ" smtClean="0">
                <a:solidFill>
                  <a:prstClr val="black">
                    <a:tint val="75000"/>
                  </a:prstClr>
                </a:solidFill>
              </a:rPr>
              <a:pPr defTabSz="914400"/>
              <a:t>‹#›</a:t>
            </a:fld>
            <a:endParaRPr lang="cs-CZ">
              <a:solidFill>
                <a:prstClr val="black">
                  <a:tint val="75000"/>
                </a:prstClr>
              </a:solidFill>
            </a:endParaRPr>
          </a:p>
        </p:txBody>
      </p:sp>
    </p:spTree>
    <p:extLst>
      <p:ext uri="{BB962C8B-B14F-4D97-AF65-F5344CB8AC3E}">
        <p14:creationId xmlns:p14="http://schemas.microsoft.com/office/powerpoint/2010/main" val="264195511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5849C5C-4D82-4269-B03F-7B670090774A}" type="datetimeFigureOut">
              <a:rPr lang="cs-CZ" smtClean="0">
                <a:solidFill>
                  <a:prstClr val="black">
                    <a:tint val="75000"/>
                  </a:prstClr>
                </a:solidFill>
              </a:rPr>
              <a:pPr defTabSz="914400"/>
              <a:t>11.10.2022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023C0BE-FA84-4F28-AAAA-404E6625A8B5}" type="slidenum">
              <a:rPr lang="cs-CZ" smtClean="0">
                <a:solidFill>
                  <a:prstClr val="black">
                    <a:tint val="75000"/>
                  </a:prstClr>
                </a:solidFill>
              </a:rPr>
              <a:pPr defTabSz="914400"/>
              <a:t>‹#›</a:t>
            </a:fld>
            <a:endParaRPr lang="cs-CZ">
              <a:solidFill>
                <a:prstClr val="black">
                  <a:tint val="75000"/>
                </a:prstClr>
              </a:solidFill>
            </a:endParaRPr>
          </a:p>
        </p:txBody>
      </p:sp>
    </p:spTree>
    <p:extLst>
      <p:ext uri="{BB962C8B-B14F-4D97-AF65-F5344CB8AC3E}">
        <p14:creationId xmlns:p14="http://schemas.microsoft.com/office/powerpoint/2010/main" val="70421465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850B23E-A2D6-463C-B87F-4AAA51ACDD78}" type="datetimeFigureOut">
              <a:rPr lang="cs-CZ" smtClean="0">
                <a:solidFill>
                  <a:prstClr val="black">
                    <a:tint val="75000"/>
                  </a:prstClr>
                </a:solidFill>
              </a:rPr>
              <a:pPr defTabSz="914400"/>
              <a:t>11.10.2022</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A338384-2DB8-4252-A5ED-E845A91E0B63}" type="slidenum">
              <a:rPr lang="cs-CZ" smtClean="0">
                <a:solidFill>
                  <a:prstClr val="black">
                    <a:tint val="75000"/>
                  </a:prstClr>
                </a:solidFill>
              </a:rPr>
              <a:pPr defTabSz="914400"/>
              <a:t>‹#›</a:t>
            </a:fld>
            <a:endParaRPr lang="cs-CZ">
              <a:solidFill>
                <a:prstClr val="black">
                  <a:tint val="75000"/>
                </a:prstClr>
              </a:solidFill>
            </a:endParaRPr>
          </a:p>
        </p:txBody>
      </p:sp>
    </p:spTree>
    <p:extLst>
      <p:ext uri="{BB962C8B-B14F-4D97-AF65-F5344CB8AC3E}">
        <p14:creationId xmlns:p14="http://schemas.microsoft.com/office/powerpoint/2010/main" val="147164749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pattFill prst="pct4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0B23E-A2D6-463C-B87F-4AAA51ACDD78}" type="datetimeFigureOut">
              <a:rPr lang="cs-CZ" smtClean="0"/>
              <a:t>11.10.2022</a:t>
            </a:fld>
            <a:endParaRPr lang="cs-CZ"/>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338384-2DB8-4252-A5ED-E845A91E0B63}" type="slidenum">
              <a:rPr lang="cs-CZ" smtClean="0"/>
              <a:t>‹#›</a:t>
            </a:fld>
            <a:endParaRPr lang="cs-CZ"/>
          </a:p>
        </p:txBody>
      </p:sp>
    </p:spTree>
    <p:extLst>
      <p:ext uri="{BB962C8B-B14F-4D97-AF65-F5344CB8AC3E}">
        <p14:creationId xmlns:p14="http://schemas.microsoft.com/office/powerpoint/2010/main" val="398296680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pattFill prst="pct40">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fontAlgn="base">
              <a:spcBef>
                <a:spcPct val="0"/>
              </a:spcBef>
              <a:spcAft>
                <a:spcPct val="0"/>
              </a:spcAft>
              <a:defRPr/>
            </a:pPr>
            <a:fld id="{0DBE5156-D1CB-46F8-B1AE-628DB47F9CF6}" type="datetimeFigureOut">
              <a:rPr lang="cs-CZ" smtClean="0">
                <a:solidFill>
                  <a:prstClr val="black">
                    <a:tint val="75000"/>
                  </a:prstClr>
                </a:solidFill>
                <a:latin typeface="Arial" charset="0"/>
              </a:rPr>
              <a:pPr defTabSz="914400" fontAlgn="base">
                <a:spcBef>
                  <a:spcPct val="0"/>
                </a:spcBef>
                <a:spcAft>
                  <a:spcPct val="0"/>
                </a:spcAft>
                <a:defRPr/>
              </a:pPr>
              <a:t>11.10.2022</a:t>
            </a:fld>
            <a:endParaRPr lang="cs-CZ">
              <a:solidFill>
                <a:prstClr val="black">
                  <a:tint val="75000"/>
                </a:prstClr>
              </a:solidFill>
              <a:latin typeface="Arial" charset="0"/>
            </a:endParaRPr>
          </a:p>
        </p:txBody>
      </p:sp>
      <p:sp>
        <p:nvSpPr>
          <p:cNvPr id="5" name="Zástupný symbol pro zápatí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fontAlgn="base">
              <a:spcBef>
                <a:spcPct val="0"/>
              </a:spcBef>
              <a:spcAft>
                <a:spcPct val="0"/>
              </a:spcAft>
              <a:defRPr/>
            </a:pPr>
            <a:endParaRPr lang="cs-CZ">
              <a:solidFill>
                <a:prstClr val="black">
                  <a:tint val="75000"/>
                </a:prstClr>
              </a:solidFill>
              <a:latin typeface="Arial" charset="0"/>
            </a:endParaRPr>
          </a:p>
        </p:txBody>
      </p:sp>
      <p:sp>
        <p:nvSpPr>
          <p:cNvPr id="6" name="Zástupný symbol pro číslo snímku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fontAlgn="base">
              <a:spcBef>
                <a:spcPct val="0"/>
              </a:spcBef>
              <a:spcAft>
                <a:spcPct val="0"/>
              </a:spcAft>
              <a:defRPr/>
            </a:pPr>
            <a:fld id="{6CC5FD1D-05B5-4A75-85B8-08861FC1696E}" type="slidenum">
              <a:rPr lang="cs-CZ" smtClean="0">
                <a:solidFill>
                  <a:prstClr val="black">
                    <a:tint val="75000"/>
                  </a:prstClr>
                </a:solidFill>
                <a:latin typeface="Arial" charset="0"/>
              </a:rPr>
              <a:pPr defTabSz="914400" fontAlgn="base">
                <a:spcBef>
                  <a:spcPct val="0"/>
                </a:spcBef>
                <a:spcAft>
                  <a:spcPct val="0"/>
                </a:spcAft>
                <a:defRPr/>
              </a:pPr>
              <a:t>‹#›</a:t>
            </a:fld>
            <a:endParaRPr lang="cs-CZ">
              <a:solidFill>
                <a:prstClr val="black">
                  <a:tint val="75000"/>
                </a:prstClr>
              </a:solidFill>
              <a:latin typeface="Arial" charset="0"/>
            </a:endParaRPr>
          </a:p>
        </p:txBody>
      </p:sp>
    </p:spTree>
    <p:extLst>
      <p:ext uri="{BB962C8B-B14F-4D97-AF65-F5344CB8AC3E}">
        <p14:creationId xmlns:p14="http://schemas.microsoft.com/office/powerpoint/2010/main" val="50855789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rena.vankova@ff.cuni.cz"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hyperlink" Target="https://www.czechency.org/slovnik/ZNAK#bibitem19" TargetMode="Externa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hyperlink" Target="https://cs.wikipedia.org/wiki/Meningitida" TargetMode="External"/><Relationship Id="rId2" Type="http://schemas.openxmlformats.org/officeDocument/2006/relationships/image" Target="../media/image42.jpg"/><Relationship Id="rId1" Type="http://schemas.openxmlformats.org/officeDocument/2006/relationships/slideLayout" Target="../slideLayouts/slideLayout24.xml"/><Relationship Id="rId5" Type="http://schemas.openxmlformats.org/officeDocument/2006/relationships/hyperlink" Target="https://cs.wikipedia.org/wiki/Helen_Kellerov%C3%A1" TargetMode="External"/><Relationship Id="rId4" Type="http://schemas.openxmlformats.org/officeDocument/2006/relationships/hyperlink" Target="https://cs.wikipedia.org/wiki/Alexander_Graham_Bell"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2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hyperlink" Target="https://dl1.cuni.cz/course/view.php?id=7939&amp;notifyeditingon=1" TargetMode="External"/><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hyperlink" Target="https://ucjtk.ff.cuni.cz/kpcj/aktualni-program/" TargetMode="External"/><Relationship Id="rId3" Type="http://schemas.openxmlformats.org/officeDocument/2006/relationships/hyperlink" Target="https://dl1.cuni.cz/course/view.php?id=7939&amp;notifyeditingon=1" TargetMode="External"/><Relationship Id="rId7" Type="http://schemas.openxmlformats.org/officeDocument/2006/relationships/hyperlink" Target="http://www.evskp.cz/SD/4c.pdf"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hyperlink" Target="http://prirucka.ujc.cas.cz/" TargetMode="External"/><Relationship Id="rId11" Type="http://schemas.openxmlformats.org/officeDocument/2006/relationships/image" Target="../media/image6.png"/><Relationship Id="rId5" Type="http://schemas.openxmlformats.org/officeDocument/2006/relationships/hyperlink" Target="http://www.ujc.cas.cz/" TargetMode="External"/><Relationship Id="rId10" Type="http://schemas.openxmlformats.org/officeDocument/2006/relationships/hyperlink" Target="https://www.kniznice.cz/" TargetMode="External"/><Relationship Id="rId4" Type="http://schemas.openxmlformats.org/officeDocument/2006/relationships/hyperlink" Target="https://www.czechency.org/" TargetMode="External"/><Relationship Id="rId9" Type="http://schemas.openxmlformats.org/officeDocument/2006/relationships/hyperlink" Target="https://sramkovasobotka.cz/"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876300" y="2517685"/>
            <a:ext cx="10757996" cy="812845"/>
          </a:xfrm>
        </p:spPr>
        <p:txBody>
          <a:bodyPr>
            <a:normAutofit fontScale="90000"/>
          </a:bodyPr>
          <a:lstStyle/>
          <a:p>
            <a:pPr algn="ctr"/>
            <a:br>
              <a:rPr lang="cs-CZ" sz="5400" b="1" dirty="0">
                <a:solidFill>
                  <a:schemeClr val="accent2">
                    <a:lumMod val="50000"/>
                  </a:schemeClr>
                </a:solidFill>
              </a:rPr>
            </a:br>
            <a:br>
              <a:rPr lang="cs-CZ" sz="5400" b="1" dirty="0">
                <a:solidFill>
                  <a:schemeClr val="accent2">
                    <a:lumMod val="50000"/>
                  </a:schemeClr>
                </a:solidFill>
              </a:rPr>
            </a:br>
            <a:r>
              <a:rPr lang="cs-CZ" sz="5400" b="1" dirty="0">
                <a:solidFill>
                  <a:srgbClr val="00B050"/>
                </a:solidFill>
              </a:rPr>
              <a:t>Úvod do studia jazyka </a:t>
            </a:r>
          </a:p>
        </p:txBody>
      </p:sp>
      <p:sp>
        <p:nvSpPr>
          <p:cNvPr id="3" name="Podnadpis 2"/>
          <p:cNvSpPr>
            <a:spLocks noGrp="1"/>
          </p:cNvSpPr>
          <p:nvPr>
            <p:ph type="subTitle" idx="1"/>
          </p:nvPr>
        </p:nvSpPr>
        <p:spPr>
          <a:xfrm>
            <a:off x="478182" y="3619500"/>
            <a:ext cx="10535303" cy="2876549"/>
          </a:xfrm>
        </p:spPr>
        <p:txBody>
          <a:bodyPr>
            <a:normAutofit/>
          </a:bodyPr>
          <a:lstStyle/>
          <a:p>
            <a:pPr algn="ctr"/>
            <a:r>
              <a:rPr lang="cs-CZ" sz="4000" dirty="0"/>
              <a:t>    </a:t>
            </a:r>
            <a:r>
              <a:rPr lang="cs-CZ" sz="3000" dirty="0"/>
              <a:t>úterý 4. + 11. října 2022 (423)</a:t>
            </a:r>
          </a:p>
          <a:p>
            <a:pPr algn="ctr"/>
            <a:r>
              <a:rPr lang="cs-CZ" sz="3000" dirty="0"/>
              <a:t>Úvod do předmětu (organizace) + 1. téma: Sémiotika</a:t>
            </a:r>
          </a:p>
          <a:p>
            <a:pPr algn="ctr"/>
            <a:endParaRPr lang="cs-CZ" sz="3000" dirty="0"/>
          </a:p>
          <a:p>
            <a:pPr algn="ctr"/>
            <a:r>
              <a:rPr lang="cs-CZ" sz="3000" dirty="0"/>
              <a:t>ÚJKN, Irena Vaňková, konzultace: úterý 10.50-12.30, č. 21  </a:t>
            </a:r>
          </a:p>
          <a:p>
            <a:pPr algn="ctr"/>
            <a:r>
              <a:rPr lang="cs-CZ" sz="3000" dirty="0">
                <a:hlinkClick r:id="rId3"/>
              </a:rPr>
              <a:t>irena.vankova@ff.cuni.cz</a:t>
            </a:r>
            <a:endParaRPr lang="cs-CZ" sz="3000" dirty="0"/>
          </a:p>
        </p:txBody>
      </p:sp>
      <p:pic>
        <p:nvPicPr>
          <p:cNvPr id="5" name="Obrázek 4"/>
          <p:cNvPicPr>
            <a:picLocks noChangeAspect="1"/>
          </p:cNvPicPr>
          <p:nvPr/>
        </p:nvPicPr>
        <p:blipFill>
          <a:blip r:embed="rId4"/>
          <a:stretch>
            <a:fillRect/>
          </a:stretch>
        </p:blipFill>
        <p:spPr>
          <a:xfrm>
            <a:off x="4588856" y="284305"/>
            <a:ext cx="3223838" cy="1978860"/>
          </a:xfrm>
          <a:prstGeom prst="rect">
            <a:avLst/>
          </a:prstGeom>
        </p:spPr>
      </p:pic>
      <p:pic>
        <p:nvPicPr>
          <p:cNvPr id="4" name="Obrázek 3">
            <a:extLst>
              <a:ext uri="{FF2B5EF4-FFF2-40B4-BE49-F238E27FC236}">
                <a16:creationId xmlns:a16="http://schemas.microsoft.com/office/drawing/2014/main" id="{856E719C-2AAA-4D14-8292-16533DE9DC6E}"/>
              </a:ext>
            </a:extLst>
          </p:cNvPr>
          <p:cNvPicPr>
            <a:picLocks noChangeAspect="1"/>
          </p:cNvPicPr>
          <p:nvPr/>
        </p:nvPicPr>
        <p:blipFill>
          <a:blip r:embed="rId5"/>
          <a:stretch>
            <a:fillRect/>
          </a:stretch>
        </p:blipFill>
        <p:spPr>
          <a:xfrm>
            <a:off x="9656717" y="1010136"/>
            <a:ext cx="1629447" cy="991029"/>
          </a:xfrm>
          <a:prstGeom prst="rect">
            <a:avLst/>
          </a:prstGeom>
        </p:spPr>
      </p:pic>
    </p:spTree>
    <p:extLst>
      <p:ext uri="{BB962C8B-B14F-4D97-AF65-F5344CB8AC3E}">
        <p14:creationId xmlns:p14="http://schemas.microsoft.com/office/powerpoint/2010/main" val="2853511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sz="3600" b="1" dirty="0">
                <a:solidFill>
                  <a:schemeClr val="accent2">
                    <a:lumMod val="50000"/>
                  </a:schemeClr>
                </a:solidFill>
              </a:rPr>
              <a:t>Příklady otázek k jazykovědné terminologii ve zkouškovém testu </a:t>
            </a:r>
            <a:br>
              <a:rPr lang="cs-CZ" sz="3600" b="1" dirty="0">
                <a:solidFill>
                  <a:schemeClr val="accent2">
                    <a:lumMod val="50000"/>
                  </a:schemeClr>
                </a:solidFill>
              </a:rPr>
            </a:br>
            <a:r>
              <a:rPr lang="cs-CZ" sz="3600" b="1" dirty="0">
                <a:solidFill>
                  <a:schemeClr val="accent2">
                    <a:lumMod val="50000"/>
                  </a:schemeClr>
                </a:solidFill>
              </a:rPr>
              <a:t>(tři z možných mnoha typů úkolů)</a:t>
            </a:r>
          </a:p>
        </p:txBody>
      </p:sp>
      <p:pic>
        <p:nvPicPr>
          <p:cNvPr id="4" name="Zástupný symbol pro obsah 3"/>
          <p:cNvPicPr>
            <a:picLocks noGrp="1" noChangeAspect="1"/>
          </p:cNvPicPr>
          <p:nvPr>
            <p:ph sz="half" idx="1"/>
          </p:nvPr>
        </p:nvPicPr>
        <p:blipFill>
          <a:blip r:embed="rId3"/>
          <a:stretch>
            <a:fillRect/>
          </a:stretch>
        </p:blipFill>
        <p:spPr>
          <a:xfrm>
            <a:off x="365517" y="2813385"/>
            <a:ext cx="1796405" cy="1801523"/>
          </a:xfrm>
          <a:prstGeom prst="rect">
            <a:avLst/>
          </a:prstGeom>
        </p:spPr>
      </p:pic>
      <p:sp>
        <p:nvSpPr>
          <p:cNvPr id="3" name="Zástupný symbol pro obsah 2"/>
          <p:cNvSpPr>
            <a:spLocks noGrp="1"/>
          </p:cNvSpPr>
          <p:nvPr>
            <p:ph sz="half" idx="2"/>
          </p:nvPr>
        </p:nvSpPr>
        <p:spPr>
          <a:xfrm>
            <a:off x="2263367" y="1828800"/>
            <a:ext cx="9467080" cy="4596440"/>
          </a:xfrm>
        </p:spPr>
        <p:txBody>
          <a:bodyPr>
            <a:normAutofit/>
          </a:bodyPr>
          <a:lstStyle/>
          <a:p>
            <a:pPr marL="0" indent="0" algn="ctr">
              <a:buNone/>
            </a:pPr>
            <a:r>
              <a:rPr lang="cs-CZ" b="1" dirty="0"/>
              <a:t>POZOR!</a:t>
            </a:r>
          </a:p>
          <a:p>
            <a:pPr marL="0" indent="0" algn="ctr">
              <a:buNone/>
            </a:pPr>
            <a:r>
              <a:rPr lang="cs-CZ" b="1" dirty="0"/>
              <a:t>Jak lingvistickou terminologii ke zkoušce zvládnout?</a:t>
            </a:r>
            <a:r>
              <a:rPr lang="cs-CZ" dirty="0"/>
              <a:t> </a:t>
            </a:r>
          </a:p>
          <a:p>
            <a:pPr marL="0" indent="0" algn="ctr">
              <a:buNone/>
            </a:pPr>
            <a:endParaRPr lang="cs-CZ" dirty="0"/>
          </a:p>
          <a:p>
            <a:pPr marL="0" indent="0" algn="ctr">
              <a:buNone/>
            </a:pPr>
            <a:r>
              <a:rPr lang="cs-CZ" dirty="0"/>
              <a:t>V </a:t>
            </a:r>
            <a:r>
              <a:rPr lang="cs-CZ" dirty="0" err="1"/>
              <a:t>Moodlu</a:t>
            </a:r>
            <a:r>
              <a:rPr lang="cs-CZ" dirty="0"/>
              <a:t>, v sekci 2, je vložen </a:t>
            </a:r>
            <a:r>
              <a:rPr lang="cs-CZ" b="1" dirty="0"/>
              <a:t>terminologický slovníček</a:t>
            </a:r>
            <a:r>
              <a:rPr lang="cs-CZ" dirty="0"/>
              <a:t>. Některé termíny jsou </a:t>
            </a:r>
            <a:r>
              <a:rPr lang="cs-CZ" dirty="0" err="1"/>
              <a:t>vytučněny</a:t>
            </a:r>
            <a:r>
              <a:rPr lang="cs-CZ" dirty="0"/>
              <a:t> – ty je potřeba znát.</a:t>
            </a:r>
          </a:p>
          <a:p>
            <a:pPr marL="0" indent="0" algn="ctr">
              <a:buNone/>
            </a:pPr>
            <a:endParaRPr lang="cs-CZ" dirty="0"/>
          </a:p>
          <a:p>
            <a:pPr marL="0" indent="0" algn="just">
              <a:buNone/>
            </a:pPr>
            <a:r>
              <a:rPr lang="cs-CZ" dirty="0"/>
              <a:t>Pro některé studenty (kteří např. studují či studovali lingvistické obory) je to banalita, pro jiné to bude těžší – proto je dobré si vše na celý semestr rozplánovat a postupně se terminologii naučit. V kontextu, s porozuměním.</a:t>
            </a:r>
          </a:p>
          <a:p>
            <a:pPr marL="0" indent="0" algn="ctr">
              <a:buNone/>
            </a:pPr>
            <a:endParaRPr lang="cs-CZ" dirty="0"/>
          </a:p>
        </p:txBody>
      </p:sp>
    </p:spTree>
    <p:extLst>
      <p:ext uri="{BB962C8B-B14F-4D97-AF65-F5344CB8AC3E}">
        <p14:creationId xmlns:p14="http://schemas.microsoft.com/office/powerpoint/2010/main" val="4089863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781" y="286604"/>
            <a:ext cx="10399900" cy="1178302"/>
          </a:xfrm>
        </p:spPr>
        <p:txBody>
          <a:bodyPr>
            <a:normAutofit fontScale="90000"/>
          </a:bodyPr>
          <a:lstStyle/>
          <a:p>
            <a:pPr algn="ctr"/>
            <a:br>
              <a:rPr lang="cs-CZ" sz="3600" b="1" dirty="0">
                <a:solidFill>
                  <a:schemeClr val="accent2">
                    <a:lumMod val="50000"/>
                  </a:schemeClr>
                </a:solidFill>
              </a:rPr>
            </a:br>
            <a:r>
              <a:rPr lang="cs-CZ" sz="3600" b="1" dirty="0">
                <a:solidFill>
                  <a:schemeClr val="accent2">
                    <a:lumMod val="50000"/>
                  </a:schemeClr>
                </a:solidFill>
              </a:rPr>
              <a:t>1) Přiřaďte k sobě odpovídající mezinárodní a český termín </a:t>
            </a:r>
          </a:p>
        </p:txBody>
      </p:sp>
      <p:sp>
        <p:nvSpPr>
          <p:cNvPr id="3" name="Zástupný symbol pro obsah 2"/>
          <p:cNvSpPr>
            <a:spLocks noGrp="1"/>
          </p:cNvSpPr>
          <p:nvPr>
            <p:ph sz="half" idx="1"/>
          </p:nvPr>
        </p:nvSpPr>
        <p:spPr>
          <a:xfrm>
            <a:off x="1156996" y="1736436"/>
            <a:ext cx="4794917" cy="4058766"/>
          </a:xfrm>
        </p:spPr>
        <p:txBody>
          <a:bodyPr>
            <a:normAutofit fontScale="85000" lnSpcReduction="20000"/>
          </a:bodyPr>
          <a:lstStyle/>
          <a:p>
            <a:r>
              <a:rPr lang="cs-CZ" dirty="0"/>
              <a:t>1. adverbium</a:t>
            </a:r>
          </a:p>
          <a:p>
            <a:r>
              <a:rPr lang="cs-CZ" dirty="0"/>
              <a:t>2. prepozice</a:t>
            </a:r>
          </a:p>
          <a:p>
            <a:r>
              <a:rPr lang="cs-CZ" dirty="0"/>
              <a:t>3. femininum</a:t>
            </a:r>
          </a:p>
          <a:p>
            <a:r>
              <a:rPr lang="cs-CZ" dirty="0"/>
              <a:t>4. pasivum</a:t>
            </a:r>
          </a:p>
          <a:p>
            <a:r>
              <a:rPr lang="cs-CZ" dirty="0"/>
              <a:t>5. kondicionál</a:t>
            </a:r>
          </a:p>
          <a:p>
            <a:r>
              <a:rPr lang="cs-CZ" dirty="0"/>
              <a:t>6. genitiv</a:t>
            </a:r>
          </a:p>
          <a:p>
            <a:r>
              <a:rPr lang="cs-CZ" dirty="0"/>
              <a:t>7. dialektologie</a:t>
            </a:r>
          </a:p>
          <a:p>
            <a:r>
              <a:rPr lang="cs-CZ" dirty="0"/>
              <a:t>8. ortografie</a:t>
            </a:r>
          </a:p>
          <a:p>
            <a:r>
              <a:rPr lang="cs-CZ" dirty="0"/>
              <a:t>9. sémiotika</a:t>
            </a:r>
          </a:p>
          <a:p>
            <a:r>
              <a:rPr lang="cs-CZ" dirty="0"/>
              <a:t>10. derivace</a:t>
            </a:r>
          </a:p>
          <a:p>
            <a:endParaRPr lang="cs-CZ" dirty="0"/>
          </a:p>
          <a:p>
            <a:endParaRPr lang="cs-CZ" dirty="0"/>
          </a:p>
          <a:p>
            <a:endParaRPr lang="cs-CZ" dirty="0"/>
          </a:p>
          <a:p>
            <a:endParaRPr lang="cs-CZ" dirty="0"/>
          </a:p>
          <a:p>
            <a:endParaRPr lang="cs-CZ" dirty="0"/>
          </a:p>
          <a:p>
            <a:endParaRPr lang="cs-CZ" dirty="0"/>
          </a:p>
          <a:p>
            <a:endParaRPr lang="cs-CZ" dirty="0"/>
          </a:p>
          <a:p>
            <a:endParaRPr lang="cs-CZ" dirty="0"/>
          </a:p>
        </p:txBody>
      </p:sp>
      <p:sp>
        <p:nvSpPr>
          <p:cNvPr id="4" name="Zástupný symbol pro obsah 3"/>
          <p:cNvSpPr>
            <a:spLocks noGrp="1"/>
          </p:cNvSpPr>
          <p:nvPr>
            <p:ph sz="half" idx="2"/>
          </p:nvPr>
        </p:nvSpPr>
        <p:spPr>
          <a:xfrm>
            <a:off x="5943600" y="1698172"/>
            <a:ext cx="5212080" cy="4170924"/>
          </a:xfrm>
        </p:spPr>
        <p:txBody>
          <a:bodyPr>
            <a:normAutofit fontScale="85000" lnSpcReduction="20000"/>
          </a:bodyPr>
          <a:lstStyle/>
          <a:p>
            <a:r>
              <a:rPr lang="cs-CZ" dirty="0"/>
              <a:t>A. pravopis</a:t>
            </a:r>
          </a:p>
          <a:p>
            <a:r>
              <a:rPr lang="cs-CZ" dirty="0"/>
              <a:t>B. věda o znacích</a:t>
            </a:r>
          </a:p>
          <a:p>
            <a:r>
              <a:rPr lang="cs-CZ" dirty="0"/>
              <a:t>C. druhý pád</a:t>
            </a:r>
          </a:p>
          <a:p>
            <a:r>
              <a:rPr lang="cs-CZ" dirty="0"/>
              <a:t>D. ženský rod</a:t>
            </a:r>
          </a:p>
          <a:p>
            <a:r>
              <a:rPr lang="cs-CZ" dirty="0"/>
              <a:t>E. podmiňovací způsob</a:t>
            </a:r>
          </a:p>
          <a:p>
            <a:r>
              <a:rPr lang="cs-CZ" dirty="0"/>
              <a:t>F. lingvistický obor zkoumající nářečí</a:t>
            </a:r>
          </a:p>
          <a:p>
            <a:r>
              <a:rPr lang="cs-CZ" dirty="0"/>
              <a:t>G. trpný rod</a:t>
            </a:r>
          </a:p>
          <a:p>
            <a:r>
              <a:rPr lang="cs-CZ" dirty="0"/>
              <a:t>H. příslovce</a:t>
            </a:r>
          </a:p>
          <a:p>
            <a:r>
              <a:rPr lang="cs-CZ" dirty="0"/>
              <a:t>Ch. předložka</a:t>
            </a:r>
          </a:p>
          <a:p>
            <a:r>
              <a:rPr lang="cs-CZ" dirty="0"/>
              <a:t>I. odvozování </a:t>
            </a:r>
          </a:p>
        </p:txBody>
      </p:sp>
    </p:spTree>
    <p:extLst>
      <p:ext uri="{BB962C8B-B14F-4D97-AF65-F5344CB8AC3E}">
        <p14:creationId xmlns:p14="http://schemas.microsoft.com/office/powerpoint/2010/main" val="2843435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286604"/>
            <a:ext cx="10058400" cy="982359"/>
          </a:xfrm>
        </p:spPr>
        <p:txBody>
          <a:bodyPr>
            <a:normAutofit/>
          </a:bodyPr>
          <a:lstStyle/>
          <a:p>
            <a:pPr algn="ctr"/>
            <a:r>
              <a:rPr lang="cs-CZ" sz="3600" b="1" dirty="0">
                <a:solidFill>
                  <a:schemeClr val="accent2">
                    <a:lumMod val="50000"/>
                  </a:schemeClr>
                </a:solidFill>
              </a:rPr>
              <a:t>2) Uveďte mezinárodní ekvivalenty českých termínů</a:t>
            </a:r>
          </a:p>
        </p:txBody>
      </p:sp>
      <p:sp>
        <p:nvSpPr>
          <p:cNvPr id="3" name="Zástupný symbol pro obsah 2"/>
          <p:cNvSpPr>
            <a:spLocks noGrp="1"/>
          </p:cNvSpPr>
          <p:nvPr>
            <p:ph sz="half" idx="1"/>
          </p:nvPr>
        </p:nvSpPr>
        <p:spPr>
          <a:xfrm>
            <a:off x="838199" y="1352939"/>
            <a:ext cx="10666446" cy="4739951"/>
          </a:xfrm>
        </p:spPr>
        <p:txBody>
          <a:bodyPr>
            <a:normAutofit fontScale="85000" lnSpcReduction="20000"/>
          </a:bodyPr>
          <a:lstStyle/>
          <a:p>
            <a:r>
              <a:rPr lang="cs-CZ" dirty="0"/>
              <a:t>1. mluvnice</a:t>
            </a:r>
          </a:p>
          <a:p>
            <a:r>
              <a:rPr lang="cs-CZ" dirty="0"/>
              <a:t>2. přídavné jméno</a:t>
            </a:r>
          </a:p>
          <a:p>
            <a:r>
              <a:rPr lang="cs-CZ" dirty="0"/>
              <a:t>3. sedmý pád</a:t>
            </a:r>
          </a:p>
          <a:p>
            <a:r>
              <a:rPr lang="cs-CZ" dirty="0"/>
              <a:t>4. jednotné číslo</a:t>
            </a:r>
          </a:p>
          <a:p>
            <a:r>
              <a:rPr lang="cs-CZ" dirty="0"/>
              <a:t>5. neutrum</a:t>
            </a:r>
          </a:p>
          <a:p>
            <a:r>
              <a:rPr lang="cs-CZ" dirty="0"/>
              <a:t>6. skladba</a:t>
            </a:r>
          </a:p>
          <a:p>
            <a:r>
              <a:rPr lang="cs-CZ" dirty="0"/>
              <a:t>7. složenina, složené slovo</a:t>
            </a:r>
          </a:p>
          <a:p>
            <a:r>
              <a:rPr lang="cs-CZ" dirty="0"/>
              <a:t>8. rozkazovací způsob</a:t>
            </a:r>
          </a:p>
          <a:p>
            <a:r>
              <a:rPr lang="cs-CZ" dirty="0"/>
              <a:t>9. věda o slovnících</a:t>
            </a:r>
          </a:p>
          <a:p>
            <a:r>
              <a:rPr lang="cs-CZ" dirty="0"/>
              <a:t>10. nářečí</a:t>
            </a:r>
          </a:p>
          <a:p>
            <a:endParaRPr lang="cs-CZ" dirty="0"/>
          </a:p>
          <a:p>
            <a:pPr marL="0" indent="0" algn="ctr">
              <a:buNone/>
            </a:pPr>
            <a:r>
              <a:rPr lang="cs-CZ" dirty="0">
                <a:latin typeface="Calibri" panose="020F0502020204030204" pitchFamily="34" charset="0"/>
                <a:cs typeface="Calibri" panose="020F0502020204030204" pitchFamily="34" charset="0"/>
              </a:rPr>
              <a:t>     </a:t>
            </a:r>
            <a:r>
              <a:rPr lang="cs-CZ" sz="4200" b="1" dirty="0">
                <a:solidFill>
                  <a:schemeClr val="accent2">
                    <a:lumMod val="50000"/>
                  </a:schemeClr>
                </a:solidFill>
                <a:latin typeface="+mj-lt"/>
                <a:ea typeface="+mj-ea"/>
                <a:cs typeface="+mj-cs"/>
              </a:rPr>
              <a:t>3) Vysvětlete, čím se zabývá etymologie </a:t>
            </a:r>
          </a:p>
          <a:p>
            <a:endParaRPr lang="cs-CZ" dirty="0"/>
          </a:p>
          <a:p>
            <a:endParaRPr lang="cs-CZ" dirty="0"/>
          </a:p>
          <a:p>
            <a:endParaRPr lang="cs-CZ" dirty="0"/>
          </a:p>
        </p:txBody>
      </p:sp>
      <p:pic>
        <p:nvPicPr>
          <p:cNvPr id="6" name="Zástupný obsah 4">
            <a:extLst>
              <a:ext uri="{FF2B5EF4-FFF2-40B4-BE49-F238E27FC236}">
                <a16:creationId xmlns:a16="http://schemas.microsoft.com/office/drawing/2014/main" id="{E92077E1-A155-4076-B061-EB4C1C78076B}"/>
              </a:ext>
            </a:extLst>
          </p:cNvPr>
          <p:cNvPicPr>
            <a:picLocks noGrp="1" noChangeAspect="1"/>
          </p:cNvPicPr>
          <p:nvPr>
            <p:ph sz="half" idx="2"/>
          </p:nvPr>
        </p:nvPicPr>
        <p:blipFill>
          <a:blip r:embed="rId2"/>
          <a:stretch>
            <a:fillRect/>
          </a:stretch>
        </p:blipFill>
        <p:spPr>
          <a:xfrm>
            <a:off x="7458172" y="2061984"/>
            <a:ext cx="2143125" cy="2143125"/>
          </a:xfrm>
          <a:prstGeom prst="rect">
            <a:avLst/>
          </a:prstGeom>
        </p:spPr>
      </p:pic>
    </p:spTree>
    <p:extLst>
      <p:ext uri="{BB962C8B-B14F-4D97-AF65-F5344CB8AC3E}">
        <p14:creationId xmlns:p14="http://schemas.microsoft.com/office/powerpoint/2010/main" val="2548789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838524"/>
          </a:xfrm>
        </p:spPr>
        <p:txBody>
          <a:bodyPr/>
          <a:lstStyle/>
          <a:p>
            <a:pPr algn="ctr"/>
            <a:r>
              <a:rPr lang="cs-CZ" dirty="0"/>
              <a:t>Řešení 1)</a:t>
            </a:r>
          </a:p>
        </p:txBody>
      </p:sp>
      <p:sp>
        <p:nvSpPr>
          <p:cNvPr id="3" name="Zástupný symbol pro obsah 2"/>
          <p:cNvSpPr>
            <a:spLocks noGrp="1"/>
          </p:cNvSpPr>
          <p:nvPr>
            <p:ph sz="half" idx="1"/>
          </p:nvPr>
        </p:nvSpPr>
        <p:spPr>
          <a:xfrm>
            <a:off x="2024743" y="1399591"/>
            <a:ext cx="5347996" cy="5019870"/>
          </a:xfrm>
        </p:spPr>
        <p:txBody>
          <a:bodyPr>
            <a:normAutofit lnSpcReduction="10000"/>
          </a:bodyPr>
          <a:lstStyle/>
          <a:p>
            <a:pPr marL="0" indent="0">
              <a:buNone/>
            </a:pPr>
            <a:r>
              <a:rPr lang="cs-CZ" dirty="0">
                <a:solidFill>
                  <a:srgbClr val="FF0000"/>
                </a:solidFill>
              </a:rPr>
              <a:t>1 H</a:t>
            </a:r>
          </a:p>
          <a:p>
            <a:pPr marL="0" indent="0">
              <a:buNone/>
            </a:pPr>
            <a:r>
              <a:rPr lang="cs-CZ" dirty="0">
                <a:solidFill>
                  <a:srgbClr val="FF0000"/>
                </a:solidFill>
              </a:rPr>
              <a:t>2 Ch</a:t>
            </a:r>
          </a:p>
          <a:p>
            <a:pPr marL="0" indent="0">
              <a:buNone/>
            </a:pPr>
            <a:r>
              <a:rPr lang="cs-CZ" dirty="0">
                <a:solidFill>
                  <a:srgbClr val="FF0000"/>
                </a:solidFill>
              </a:rPr>
              <a:t>3 D</a:t>
            </a:r>
          </a:p>
          <a:p>
            <a:pPr marL="0" indent="0">
              <a:buNone/>
            </a:pPr>
            <a:r>
              <a:rPr lang="cs-CZ" dirty="0">
                <a:solidFill>
                  <a:srgbClr val="FF0000"/>
                </a:solidFill>
              </a:rPr>
              <a:t>4 G</a:t>
            </a:r>
          </a:p>
          <a:p>
            <a:pPr marL="0" indent="0">
              <a:buNone/>
            </a:pPr>
            <a:r>
              <a:rPr lang="cs-CZ" dirty="0">
                <a:solidFill>
                  <a:srgbClr val="FF0000"/>
                </a:solidFill>
              </a:rPr>
              <a:t>5 E</a:t>
            </a:r>
          </a:p>
          <a:p>
            <a:pPr marL="0" indent="0">
              <a:buNone/>
            </a:pPr>
            <a:r>
              <a:rPr lang="cs-CZ" dirty="0">
                <a:solidFill>
                  <a:srgbClr val="FF0000"/>
                </a:solidFill>
              </a:rPr>
              <a:t>6 C</a:t>
            </a:r>
          </a:p>
          <a:p>
            <a:pPr marL="0" indent="0">
              <a:buNone/>
            </a:pPr>
            <a:r>
              <a:rPr lang="cs-CZ" dirty="0">
                <a:solidFill>
                  <a:srgbClr val="FF0000"/>
                </a:solidFill>
              </a:rPr>
              <a:t>7 F</a:t>
            </a:r>
          </a:p>
          <a:p>
            <a:pPr marL="0" indent="0">
              <a:buNone/>
            </a:pPr>
            <a:r>
              <a:rPr lang="cs-CZ" dirty="0">
                <a:solidFill>
                  <a:srgbClr val="FF0000"/>
                </a:solidFill>
              </a:rPr>
              <a:t>8 A</a:t>
            </a:r>
          </a:p>
          <a:p>
            <a:pPr marL="0" indent="0">
              <a:buNone/>
            </a:pPr>
            <a:r>
              <a:rPr lang="cs-CZ" dirty="0">
                <a:solidFill>
                  <a:srgbClr val="FF0000"/>
                </a:solidFill>
              </a:rPr>
              <a:t>9 B</a:t>
            </a:r>
          </a:p>
          <a:p>
            <a:pPr marL="0" indent="0">
              <a:buNone/>
            </a:pPr>
            <a:r>
              <a:rPr lang="cs-CZ" dirty="0">
                <a:solidFill>
                  <a:srgbClr val="FF0000"/>
                </a:solidFill>
              </a:rPr>
              <a:t>10 I</a:t>
            </a:r>
          </a:p>
        </p:txBody>
      </p:sp>
      <p:sp>
        <p:nvSpPr>
          <p:cNvPr id="4" name="Zástupný symbol pro obsah 3"/>
          <p:cNvSpPr>
            <a:spLocks noGrp="1"/>
          </p:cNvSpPr>
          <p:nvPr>
            <p:ph sz="half" idx="2"/>
          </p:nvPr>
        </p:nvSpPr>
        <p:spPr>
          <a:xfrm>
            <a:off x="6074229" y="1427584"/>
            <a:ext cx="5279571" cy="4749379"/>
          </a:xfrm>
        </p:spPr>
        <p:txBody>
          <a:bodyPr>
            <a:normAutofit lnSpcReduction="10000"/>
          </a:bodyPr>
          <a:lstStyle/>
          <a:p>
            <a:pPr marL="0" indent="0">
              <a:buNone/>
            </a:pPr>
            <a:r>
              <a:rPr lang="cs-CZ" dirty="0"/>
              <a:t>(Zkontrolujte, a pokud objevíte chybu, ozvěte se mi prosím.)  </a:t>
            </a:r>
          </a:p>
        </p:txBody>
      </p:sp>
      <p:pic>
        <p:nvPicPr>
          <p:cNvPr id="5" name="Obrázek 4"/>
          <p:cNvPicPr>
            <a:picLocks noChangeAspect="1"/>
          </p:cNvPicPr>
          <p:nvPr/>
        </p:nvPicPr>
        <p:blipFill>
          <a:blip r:embed="rId3"/>
          <a:stretch>
            <a:fillRect/>
          </a:stretch>
        </p:blipFill>
        <p:spPr>
          <a:xfrm>
            <a:off x="7282445" y="3038572"/>
            <a:ext cx="2143125" cy="2143125"/>
          </a:xfrm>
          <a:prstGeom prst="rect">
            <a:avLst/>
          </a:prstGeom>
        </p:spPr>
      </p:pic>
    </p:spTree>
    <p:extLst>
      <p:ext uri="{BB962C8B-B14F-4D97-AF65-F5344CB8AC3E}">
        <p14:creationId xmlns:p14="http://schemas.microsoft.com/office/powerpoint/2010/main" val="4010845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5736" y="286604"/>
            <a:ext cx="10039944" cy="921412"/>
          </a:xfrm>
        </p:spPr>
        <p:txBody>
          <a:bodyPr>
            <a:normAutofit/>
          </a:bodyPr>
          <a:lstStyle/>
          <a:p>
            <a:pPr algn="ctr"/>
            <a:r>
              <a:rPr lang="cs-CZ" dirty="0"/>
              <a:t>Řešení 2)</a:t>
            </a:r>
          </a:p>
        </p:txBody>
      </p:sp>
      <p:sp>
        <p:nvSpPr>
          <p:cNvPr id="5" name="Zástupný symbol pro obsah 2"/>
          <p:cNvSpPr>
            <a:spLocks noGrp="1"/>
          </p:cNvSpPr>
          <p:nvPr>
            <p:ph sz="half" idx="1"/>
          </p:nvPr>
        </p:nvSpPr>
        <p:spPr>
          <a:xfrm>
            <a:off x="662475" y="1268963"/>
            <a:ext cx="8406880" cy="5589037"/>
          </a:xfrm>
        </p:spPr>
        <p:txBody>
          <a:bodyPr>
            <a:normAutofit fontScale="77500" lnSpcReduction="20000"/>
          </a:bodyPr>
          <a:lstStyle/>
          <a:p>
            <a:r>
              <a:rPr lang="cs-CZ" dirty="0"/>
              <a:t>1. mluvnice</a:t>
            </a:r>
          </a:p>
          <a:p>
            <a:r>
              <a:rPr lang="cs-CZ" dirty="0"/>
              <a:t>2. přídavné jméno</a:t>
            </a:r>
          </a:p>
          <a:p>
            <a:r>
              <a:rPr lang="cs-CZ" dirty="0"/>
              <a:t>3. sedmý pád</a:t>
            </a:r>
          </a:p>
          <a:p>
            <a:r>
              <a:rPr lang="cs-CZ" dirty="0"/>
              <a:t>4. jednotné číslo</a:t>
            </a:r>
          </a:p>
          <a:p>
            <a:r>
              <a:rPr lang="cs-CZ" dirty="0"/>
              <a:t>5. neutrum</a:t>
            </a:r>
          </a:p>
          <a:p>
            <a:r>
              <a:rPr lang="cs-CZ" dirty="0"/>
              <a:t>6. skladba</a:t>
            </a:r>
          </a:p>
          <a:p>
            <a:r>
              <a:rPr lang="cs-CZ" dirty="0"/>
              <a:t>7. složenina, složené slovo</a:t>
            </a:r>
          </a:p>
          <a:p>
            <a:r>
              <a:rPr lang="cs-CZ" dirty="0"/>
              <a:t>8. rozkazovací způsob</a:t>
            </a:r>
          </a:p>
          <a:p>
            <a:r>
              <a:rPr lang="cs-CZ" dirty="0"/>
              <a:t>9. věda o slovnících</a:t>
            </a:r>
          </a:p>
          <a:p>
            <a:r>
              <a:rPr lang="cs-CZ" dirty="0"/>
              <a:t>10. nářečí</a:t>
            </a:r>
          </a:p>
          <a:p>
            <a:pPr marL="0" indent="0" algn="ctr">
              <a:lnSpc>
                <a:spcPct val="110000"/>
              </a:lnSpc>
              <a:spcBef>
                <a:spcPct val="0"/>
              </a:spcBef>
              <a:buNone/>
            </a:pPr>
            <a:r>
              <a:rPr lang="cs-CZ" dirty="0"/>
              <a:t>				   </a:t>
            </a:r>
            <a:r>
              <a:rPr lang="cs-CZ" sz="4800" dirty="0">
                <a:latin typeface="+mj-lt"/>
                <a:ea typeface="+mj-ea"/>
                <a:cs typeface="+mj-cs"/>
              </a:rPr>
              <a:t>Řešení 3)</a:t>
            </a:r>
          </a:p>
          <a:p>
            <a:pPr marL="0" indent="0" algn="ctr">
              <a:lnSpc>
                <a:spcPct val="110000"/>
              </a:lnSpc>
              <a:spcBef>
                <a:spcPct val="0"/>
              </a:spcBef>
              <a:buNone/>
            </a:pPr>
            <a:r>
              <a:rPr lang="cs-CZ" sz="3000" dirty="0">
                <a:latin typeface="+mj-lt"/>
                <a:ea typeface="+mj-ea"/>
                <a:cs typeface="+mj-cs"/>
              </a:rPr>
              <a:t>Etymologie se zabývá původem a vývojem slov. </a:t>
            </a:r>
          </a:p>
          <a:p>
            <a:pPr marL="0" indent="0" algn="ctr">
              <a:lnSpc>
                <a:spcPct val="110000"/>
              </a:lnSpc>
              <a:spcBef>
                <a:spcPct val="0"/>
              </a:spcBef>
              <a:buNone/>
            </a:pPr>
            <a:r>
              <a:rPr lang="cs-CZ" sz="3000" dirty="0">
                <a:latin typeface="+mj-lt"/>
                <a:ea typeface="+mj-ea"/>
                <a:cs typeface="+mj-cs"/>
              </a:rPr>
              <a:t>Na následující straně se můžete podívat na stránku z etymologického slovníku, kde je uvedena mj. např. etymologie slova </a:t>
            </a:r>
            <a:r>
              <a:rPr lang="cs-CZ" sz="3000" i="1" dirty="0">
                <a:latin typeface="+mj-lt"/>
                <a:ea typeface="+mj-ea"/>
                <a:cs typeface="+mj-cs"/>
              </a:rPr>
              <a:t>hluchý</a:t>
            </a:r>
            <a:r>
              <a:rPr lang="cs-CZ" sz="3000" dirty="0">
                <a:latin typeface="+mj-lt"/>
                <a:ea typeface="+mj-ea"/>
                <a:cs typeface="+mj-cs"/>
              </a:rPr>
              <a:t>.</a:t>
            </a:r>
          </a:p>
        </p:txBody>
      </p:sp>
      <p:sp>
        <p:nvSpPr>
          <p:cNvPr id="4" name="Zástupný symbol pro obsah 3"/>
          <p:cNvSpPr>
            <a:spLocks noGrp="1"/>
          </p:cNvSpPr>
          <p:nvPr>
            <p:ph sz="half" idx="2"/>
          </p:nvPr>
        </p:nvSpPr>
        <p:spPr>
          <a:xfrm>
            <a:off x="9069355" y="1240972"/>
            <a:ext cx="2575249" cy="4226768"/>
          </a:xfrm>
        </p:spPr>
        <p:txBody>
          <a:bodyPr>
            <a:normAutofit fontScale="77500" lnSpcReduction="20000"/>
          </a:bodyPr>
          <a:lstStyle/>
          <a:p>
            <a:r>
              <a:rPr lang="cs-CZ" dirty="0">
                <a:solidFill>
                  <a:srgbClr val="FF0000"/>
                </a:solidFill>
              </a:rPr>
              <a:t>1. Gramatika</a:t>
            </a:r>
          </a:p>
          <a:p>
            <a:r>
              <a:rPr lang="cs-CZ" dirty="0">
                <a:solidFill>
                  <a:srgbClr val="FF0000"/>
                </a:solidFill>
              </a:rPr>
              <a:t>2. Adjektivum </a:t>
            </a:r>
          </a:p>
          <a:p>
            <a:r>
              <a:rPr lang="cs-CZ" dirty="0">
                <a:solidFill>
                  <a:srgbClr val="FF0000"/>
                </a:solidFill>
              </a:rPr>
              <a:t>3. Instrumentál </a:t>
            </a:r>
          </a:p>
          <a:p>
            <a:r>
              <a:rPr lang="cs-CZ" dirty="0">
                <a:solidFill>
                  <a:srgbClr val="FF0000"/>
                </a:solidFill>
              </a:rPr>
              <a:t>4. Singulár</a:t>
            </a:r>
          </a:p>
          <a:p>
            <a:r>
              <a:rPr lang="cs-CZ" dirty="0">
                <a:solidFill>
                  <a:srgbClr val="FF0000"/>
                </a:solidFill>
              </a:rPr>
              <a:t>5. Střední rod </a:t>
            </a:r>
          </a:p>
          <a:p>
            <a:r>
              <a:rPr lang="cs-CZ" dirty="0">
                <a:solidFill>
                  <a:srgbClr val="FF0000"/>
                </a:solidFill>
              </a:rPr>
              <a:t>6. Syntax </a:t>
            </a:r>
          </a:p>
          <a:p>
            <a:r>
              <a:rPr lang="cs-CZ" dirty="0">
                <a:solidFill>
                  <a:srgbClr val="FF0000"/>
                </a:solidFill>
              </a:rPr>
              <a:t>7. Kompozitum</a:t>
            </a:r>
          </a:p>
          <a:p>
            <a:r>
              <a:rPr lang="cs-CZ" dirty="0">
                <a:solidFill>
                  <a:srgbClr val="FF0000"/>
                </a:solidFill>
              </a:rPr>
              <a:t>8. Imperativ </a:t>
            </a:r>
          </a:p>
          <a:p>
            <a:r>
              <a:rPr lang="cs-CZ" dirty="0">
                <a:solidFill>
                  <a:srgbClr val="FF0000"/>
                </a:solidFill>
              </a:rPr>
              <a:t>9. Lexikografie</a:t>
            </a:r>
          </a:p>
          <a:p>
            <a:r>
              <a:rPr lang="cs-CZ" dirty="0">
                <a:solidFill>
                  <a:srgbClr val="FF0000"/>
                </a:solidFill>
              </a:rPr>
              <a:t>10. Dialekt  </a:t>
            </a:r>
          </a:p>
        </p:txBody>
      </p:sp>
      <p:pic>
        <p:nvPicPr>
          <p:cNvPr id="6" name="Obrázek 5">
            <a:extLst>
              <a:ext uri="{FF2B5EF4-FFF2-40B4-BE49-F238E27FC236}">
                <a16:creationId xmlns:a16="http://schemas.microsoft.com/office/drawing/2014/main" id="{95FE469D-1DC4-45EA-9348-27EB8C0DFD7B}"/>
              </a:ext>
            </a:extLst>
          </p:cNvPr>
          <p:cNvPicPr>
            <a:picLocks noChangeAspect="1"/>
          </p:cNvPicPr>
          <p:nvPr/>
        </p:nvPicPr>
        <p:blipFill>
          <a:blip r:embed="rId2"/>
          <a:stretch>
            <a:fillRect/>
          </a:stretch>
        </p:blipFill>
        <p:spPr>
          <a:xfrm>
            <a:off x="5428725" y="2110137"/>
            <a:ext cx="1905000" cy="1647825"/>
          </a:xfrm>
          <a:prstGeom prst="rect">
            <a:avLst/>
          </a:prstGeom>
        </p:spPr>
      </p:pic>
    </p:spTree>
    <p:extLst>
      <p:ext uri="{BB962C8B-B14F-4D97-AF65-F5344CB8AC3E}">
        <p14:creationId xmlns:p14="http://schemas.microsoft.com/office/powerpoint/2010/main" val="2242972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3"/>
          <a:stretch>
            <a:fillRect/>
          </a:stretch>
        </p:blipFill>
        <p:spPr>
          <a:xfrm>
            <a:off x="0" y="98228"/>
            <a:ext cx="12258392" cy="6872126"/>
          </a:xfrm>
          <a:prstGeom prst="rect">
            <a:avLst/>
          </a:prstGeom>
        </p:spPr>
      </p:pic>
      <p:pic>
        <p:nvPicPr>
          <p:cNvPr id="10" name="Obrázek 9"/>
          <p:cNvPicPr>
            <a:picLocks noChangeAspect="1"/>
          </p:cNvPicPr>
          <p:nvPr/>
        </p:nvPicPr>
        <p:blipFill>
          <a:blip r:embed="rId4"/>
          <a:stretch>
            <a:fillRect/>
          </a:stretch>
        </p:blipFill>
        <p:spPr>
          <a:xfrm>
            <a:off x="751438" y="6299736"/>
            <a:ext cx="10746463" cy="670618"/>
          </a:xfrm>
          <a:prstGeom prst="rect">
            <a:avLst/>
          </a:prstGeom>
        </p:spPr>
      </p:pic>
    </p:spTree>
    <p:extLst>
      <p:ext uri="{BB962C8B-B14F-4D97-AF65-F5344CB8AC3E}">
        <p14:creationId xmlns:p14="http://schemas.microsoft.com/office/powerpoint/2010/main" val="190166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E826BC-2E2B-4FE9-8FE6-EFD3E945B724}"/>
              </a:ext>
            </a:extLst>
          </p:cNvPr>
          <p:cNvSpPr>
            <a:spLocks noGrp="1"/>
          </p:cNvSpPr>
          <p:nvPr>
            <p:ph type="title"/>
          </p:nvPr>
        </p:nvSpPr>
        <p:spPr/>
        <p:txBody>
          <a:bodyPr/>
          <a:lstStyle/>
          <a:p>
            <a:pPr algn="ctr"/>
            <a:r>
              <a:rPr lang="cs-CZ" dirty="0"/>
              <a:t>Zde končí prezentace k první přednášce.</a:t>
            </a:r>
          </a:p>
        </p:txBody>
      </p:sp>
      <p:pic>
        <p:nvPicPr>
          <p:cNvPr id="5" name="Zástupný obsah 4">
            <a:extLst>
              <a:ext uri="{FF2B5EF4-FFF2-40B4-BE49-F238E27FC236}">
                <a16:creationId xmlns:a16="http://schemas.microsoft.com/office/drawing/2014/main" id="{5DDEA30E-0516-4F83-8524-4BDDE30FE197}"/>
              </a:ext>
            </a:extLst>
          </p:cNvPr>
          <p:cNvPicPr>
            <a:picLocks noGrp="1" noChangeAspect="1"/>
          </p:cNvPicPr>
          <p:nvPr>
            <p:ph idx="1"/>
          </p:nvPr>
        </p:nvPicPr>
        <p:blipFill>
          <a:blip r:embed="rId2"/>
          <a:stretch>
            <a:fillRect/>
          </a:stretch>
        </p:blipFill>
        <p:spPr>
          <a:xfrm>
            <a:off x="6091237" y="3996531"/>
            <a:ext cx="9525" cy="9525"/>
          </a:xfrm>
        </p:spPr>
      </p:pic>
      <p:pic>
        <p:nvPicPr>
          <p:cNvPr id="6" name="Obrázek 5">
            <a:extLst>
              <a:ext uri="{FF2B5EF4-FFF2-40B4-BE49-F238E27FC236}">
                <a16:creationId xmlns:a16="http://schemas.microsoft.com/office/drawing/2014/main" id="{C16E9765-6A80-47EA-8155-F7FFBA896EDA}"/>
              </a:ext>
            </a:extLst>
          </p:cNvPr>
          <p:cNvPicPr>
            <a:picLocks noChangeAspect="1"/>
          </p:cNvPicPr>
          <p:nvPr/>
        </p:nvPicPr>
        <p:blipFill>
          <a:blip r:embed="rId3"/>
          <a:stretch>
            <a:fillRect/>
          </a:stretch>
        </p:blipFill>
        <p:spPr>
          <a:xfrm>
            <a:off x="6091237" y="3424237"/>
            <a:ext cx="9525" cy="9525"/>
          </a:xfrm>
          <a:prstGeom prst="rect">
            <a:avLst/>
          </a:prstGeom>
        </p:spPr>
      </p:pic>
    </p:spTree>
    <p:extLst>
      <p:ext uri="{BB962C8B-B14F-4D97-AF65-F5344CB8AC3E}">
        <p14:creationId xmlns:p14="http://schemas.microsoft.com/office/powerpoint/2010/main" val="3030371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6"/>
            <a:ext cx="10882745" cy="559665"/>
          </a:xfrm>
        </p:spPr>
        <p:txBody>
          <a:bodyPr>
            <a:noAutofit/>
          </a:bodyPr>
          <a:lstStyle/>
          <a:p>
            <a:pPr algn="ctr">
              <a:spcBef>
                <a:spcPts val="1000"/>
              </a:spcBef>
            </a:pPr>
            <a:r>
              <a:rPr lang="cs-CZ" sz="3600" b="1" dirty="0">
                <a:solidFill>
                  <a:srgbClr val="00B050"/>
                </a:solidFill>
                <a:latin typeface="+mn-lt"/>
                <a:ea typeface="+mn-ea"/>
                <a:cs typeface="+mn-cs"/>
              </a:rPr>
              <a:t>Znovu: Úvod do studia jazyka</a:t>
            </a:r>
          </a:p>
        </p:txBody>
      </p:sp>
      <p:sp>
        <p:nvSpPr>
          <p:cNvPr id="3" name="Zástupný symbol pro obsah 2"/>
          <p:cNvSpPr>
            <a:spLocks noGrp="1"/>
          </p:cNvSpPr>
          <p:nvPr>
            <p:ph idx="1"/>
          </p:nvPr>
        </p:nvSpPr>
        <p:spPr>
          <a:xfrm>
            <a:off x="249382" y="945574"/>
            <a:ext cx="11502736" cy="5590308"/>
          </a:xfrm>
        </p:spPr>
        <p:txBody>
          <a:bodyPr>
            <a:normAutofit fontScale="92500" lnSpcReduction="10000"/>
          </a:bodyPr>
          <a:lstStyle/>
          <a:p>
            <a:pPr marL="0" indent="0">
              <a:buNone/>
            </a:pPr>
            <a:endParaRPr lang="cs-CZ" dirty="0"/>
          </a:p>
          <a:p>
            <a:pPr marL="0" indent="0">
              <a:buNone/>
            </a:pPr>
            <a:r>
              <a:rPr lang="cs-CZ" dirty="0"/>
              <a:t>= úvod do jazykovědy (lingvistiky) </a:t>
            </a:r>
            <a:r>
              <a:rPr lang="cs-CZ" dirty="0">
                <a:latin typeface="Calibri" panose="020F0502020204030204" pitchFamily="34" charset="0"/>
                <a:cs typeface="Calibri" panose="020F0502020204030204" pitchFamily="34" charset="0"/>
              </a:rPr>
              <a:t>→ </a:t>
            </a:r>
            <a:r>
              <a:rPr lang="cs-CZ" dirty="0"/>
              <a:t>úvod do obecné jazykovědy </a:t>
            </a:r>
          </a:p>
          <a:p>
            <a:pPr marL="0" indent="0">
              <a:buNone/>
            </a:pPr>
            <a:r>
              <a:rPr lang="cs-CZ" dirty="0"/>
              <a:t>	(X lingvistika konkrétního jazyka, např. bohemistika)</a:t>
            </a:r>
          </a:p>
          <a:p>
            <a:pPr marL="0" indent="0">
              <a:buNone/>
            </a:pPr>
            <a:r>
              <a:rPr lang="cs-CZ" dirty="0"/>
              <a:t>	(X konkrétní jazyk)</a:t>
            </a:r>
          </a:p>
          <a:p>
            <a:pPr marL="0" indent="0">
              <a:buNone/>
            </a:pPr>
            <a:r>
              <a:rPr lang="cs-CZ" dirty="0"/>
              <a:t>            </a:t>
            </a:r>
          </a:p>
          <a:p>
            <a:pPr marL="0" indent="0">
              <a:buNone/>
            </a:pPr>
            <a:r>
              <a:rPr lang="cs-CZ" dirty="0"/>
              <a:t>	lingvistika znakových jazyků – lingvistika mluvených jazyků </a:t>
            </a:r>
          </a:p>
          <a:p>
            <a:pPr marL="0" indent="0" algn="ctr">
              <a:buNone/>
            </a:pPr>
            <a:endParaRPr lang="cs-CZ" b="1" dirty="0"/>
          </a:p>
          <a:p>
            <a:pPr marL="0" indent="0" algn="ctr">
              <a:buNone/>
            </a:pPr>
            <a:r>
              <a:rPr lang="cs-CZ" b="1" dirty="0"/>
              <a:t>Základní, nejobecnější otázky:</a:t>
            </a:r>
          </a:p>
          <a:p>
            <a:pPr marL="0" indent="0" algn="ctr">
              <a:buNone/>
            </a:pPr>
            <a:endParaRPr lang="cs-CZ" b="1" dirty="0"/>
          </a:p>
          <a:p>
            <a:pPr marL="0" indent="0">
              <a:buNone/>
            </a:pPr>
            <a:r>
              <a:rPr lang="cs-CZ" dirty="0"/>
              <a:t>1) Co je to jazyk?</a:t>
            </a:r>
          </a:p>
          <a:p>
            <a:pPr marL="0" indent="0">
              <a:buNone/>
            </a:pPr>
            <a:r>
              <a:rPr lang="cs-CZ" dirty="0"/>
              <a:t>2) K čemu jazyk slouží, jaké má funkce?</a:t>
            </a:r>
          </a:p>
          <a:p>
            <a:pPr marL="0" indent="0">
              <a:buNone/>
            </a:pPr>
            <a:r>
              <a:rPr lang="cs-CZ" dirty="0"/>
              <a:t>			</a:t>
            </a:r>
          </a:p>
        </p:txBody>
      </p:sp>
      <p:pic>
        <p:nvPicPr>
          <p:cNvPr id="5" name="Obrázek 4"/>
          <p:cNvPicPr>
            <a:picLocks noChangeAspect="1"/>
          </p:cNvPicPr>
          <p:nvPr/>
        </p:nvPicPr>
        <p:blipFill>
          <a:blip r:embed="rId2"/>
          <a:stretch>
            <a:fillRect/>
          </a:stretch>
        </p:blipFill>
        <p:spPr>
          <a:xfrm>
            <a:off x="9086307" y="3766448"/>
            <a:ext cx="2139881" cy="2145978"/>
          </a:xfrm>
          <a:prstGeom prst="rect">
            <a:avLst/>
          </a:prstGeom>
        </p:spPr>
      </p:pic>
    </p:spTree>
    <p:extLst>
      <p:ext uri="{BB962C8B-B14F-4D97-AF65-F5344CB8AC3E}">
        <p14:creationId xmlns:p14="http://schemas.microsoft.com/office/powerpoint/2010/main" val="3508763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2282" y="520990"/>
            <a:ext cx="10896600" cy="1318202"/>
          </a:xfrm>
        </p:spPr>
        <p:txBody>
          <a:bodyPr/>
          <a:lstStyle/>
          <a:p>
            <a:pPr algn="ctr"/>
            <a:r>
              <a:rPr lang="cs-CZ" b="1" dirty="0">
                <a:solidFill>
                  <a:srgbClr val="00B050"/>
                </a:solidFill>
              </a:rPr>
              <a:t>… a mnoho dalších otázek, např.: </a:t>
            </a:r>
            <a:br>
              <a:rPr lang="cs-CZ" dirty="0">
                <a:solidFill>
                  <a:srgbClr val="00B050"/>
                </a:solidFill>
              </a:rPr>
            </a:br>
            <a:endParaRPr lang="cs-CZ" dirty="0">
              <a:solidFill>
                <a:srgbClr val="00B050"/>
              </a:solidFill>
            </a:endParaRPr>
          </a:p>
        </p:txBody>
      </p:sp>
      <p:sp>
        <p:nvSpPr>
          <p:cNvPr id="3" name="Zástupný symbol pro obsah 2"/>
          <p:cNvSpPr>
            <a:spLocks noGrp="1"/>
          </p:cNvSpPr>
          <p:nvPr>
            <p:ph idx="1"/>
          </p:nvPr>
        </p:nvSpPr>
        <p:spPr>
          <a:xfrm>
            <a:off x="485775" y="1104900"/>
            <a:ext cx="11328689" cy="5472545"/>
          </a:xfrm>
        </p:spPr>
        <p:txBody>
          <a:bodyPr>
            <a:normAutofit lnSpcReduction="10000"/>
          </a:bodyPr>
          <a:lstStyle/>
          <a:p>
            <a:pPr marL="0" indent="0">
              <a:buNone/>
            </a:pPr>
            <a:endParaRPr lang="cs-CZ" dirty="0"/>
          </a:p>
          <a:p>
            <a:pPr marL="0" indent="0">
              <a:buNone/>
            </a:pPr>
            <a:r>
              <a:rPr lang="cs-CZ" dirty="0"/>
              <a:t>Co musí mít jazyk, aby byl jazykem?</a:t>
            </a:r>
          </a:p>
          <a:p>
            <a:pPr marL="0" indent="0">
              <a:buNone/>
            </a:pPr>
            <a:r>
              <a:rPr lang="cs-CZ" dirty="0"/>
              <a:t>V čem se liší lidské jazyky od „jazyků“ jiných živočichů?</a:t>
            </a:r>
          </a:p>
          <a:p>
            <a:pPr marL="0" indent="0">
              <a:buNone/>
            </a:pPr>
            <a:r>
              <a:rPr lang="cs-CZ" dirty="0"/>
              <a:t>Co mají všechny jazyky společné? </a:t>
            </a:r>
          </a:p>
          <a:p>
            <a:pPr marL="0" indent="0">
              <a:buNone/>
            </a:pPr>
            <a:r>
              <a:rPr lang="cs-CZ" dirty="0"/>
              <a:t>Jak se jazyk učíme (mateřský – cizí)?  </a:t>
            </a:r>
          </a:p>
          <a:p>
            <a:pPr marL="0" indent="0">
              <a:buNone/>
            </a:pPr>
            <a:r>
              <a:rPr lang="cs-CZ" dirty="0"/>
              <a:t>Jak se do jazyka promítají naše sociální charakteristiky?  (Místní původ, gender, vzdělání, příslušnost ke generaci, profesi, zájmové skupině…) </a:t>
            </a:r>
          </a:p>
          <a:p>
            <a:pPr marL="0" indent="0">
              <a:buNone/>
            </a:pPr>
            <a:r>
              <a:rPr lang="cs-CZ" dirty="0"/>
              <a:t>Atd. atd.</a:t>
            </a:r>
          </a:p>
          <a:p>
            <a:pPr marL="0" indent="0">
              <a:buNone/>
            </a:pPr>
            <a:endParaRPr lang="cs-CZ" dirty="0"/>
          </a:p>
          <a:p>
            <a:pPr marL="0" indent="0">
              <a:buNone/>
            </a:pPr>
            <a:endParaRPr lang="cs-CZ" dirty="0"/>
          </a:p>
          <a:p>
            <a:pPr marL="0" indent="0">
              <a:buNone/>
            </a:pPr>
            <a:r>
              <a:rPr lang="cs-CZ" dirty="0"/>
              <a:t>Různé jazykovědné disciplíny – psycholingvistika, sociolingvistika…</a:t>
            </a:r>
          </a:p>
          <a:p>
            <a:pPr marL="0" indent="0">
              <a:buNone/>
            </a:pPr>
            <a:r>
              <a:rPr lang="cs-CZ" dirty="0"/>
              <a:t>(Časem bude probráno podrobněji.)</a:t>
            </a:r>
          </a:p>
        </p:txBody>
      </p:sp>
    </p:spTree>
    <p:extLst>
      <p:ext uri="{BB962C8B-B14F-4D97-AF65-F5344CB8AC3E}">
        <p14:creationId xmlns:p14="http://schemas.microsoft.com/office/powerpoint/2010/main" val="1478447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F26261-C2F6-431B-8552-0243ADE6EE62}"/>
              </a:ext>
            </a:extLst>
          </p:cNvPr>
          <p:cNvSpPr>
            <a:spLocks noGrp="1"/>
          </p:cNvSpPr>
          <p:nvPr>
            <p:ph type="title"/>
          </p:nvPr>
        </p:nvSpPr>
        <p:spPr>
          <a:xfrm>
            <a:off x="545283" y="365125"/>
            <a:ext cx="10808517" cy="844243"/>
          </a:xfrm>
        </p:spPr>
        <p:txBody>
          <a:bodyPr/>
          <a:lstStyle/>
          <a:p>
            <a:pPr algn="ctr"/>
            <a:r>
              <a:rPr lang="cs-CZ" b="1" dirty="0">
                <a:solidFill>
                  <a:srgbClr val="FF0000"/>
                </a:solidFill>
              </a:rPr>
              <a:t>1. Sémiotika. Jazyk jako znakový systém</a:t>
            </a:r>
          </a:p>
        </p:txBody>
      </p:sp>
      <p:sp>
        <p:nvSpPr>
          <p:cNvPr id="3" name="Zástupný obsah 2">
            <a:extLst>
              <a:ext uri="{FF2B5EF4-FFF2-40B4-BE49-F238E27FC236}">
                <a16:creationId xmlns:a16="http://schemas.microsoft.com/office/drawing/2014/main" id="{786E0D94-0B74-4B9A-A212-76FDA7BCDBF4}"/>
              </a:ext>
            </a:extLst>
          </p:cNvPr>
          <p:cNvSpPr>
            <a:spLocks noGrp="1"/>
          </p:cNvSpPr>
          <p:nvPr>
            <p:ph idx="1"/>
          </p:nvPr>
        </p:nvSpPr>
        <p:spPr>
          <a:xfrm>
            <a:off x="471947" y="1337187"/>
            <a:ext cx="11467504" cy="5240594"/>
          </a:xfrm>
        </p:spPr>
        <p:txBody>
          <a:bodyPr>
            <a:normAutofit fontScale="92500" lnSpcReduction="10000"/>
          </a:bodyPr>
          <a:lstStyle/>
          <a:p>
            <a:pPr marL="0" indent="0">
              <a:buNone/>
            </a:pPr>
            <a:r>
              <a:rPr lang="cs-CZ" dirty="0"/>
              <a:t>Člověk je </a:t>
            </a:r>
            <a:r>
              <a:rPr lang="cs-CZ" i="1" dirty="0"/>
              <a:t>homo </a:t>
            </a:r>
            <a:r>
              <a:rPr lang="cs-CZ" i="1" dirty="0" err="1"/>
              <a:t>loquens</a:t>
            </a:r>
            <a:r>
              <a:rPr lang="cs-CZ" i="1" dirty="0"/>
              <a:t> </a:t>
            </a:r>
            <a:r>
              <a:rPr lang="cs-CZ" dirty="0"/>
              <a:t>– člověk mluvící (</a:t>
            </a:r>
            <a:r>
              <a:rPr lang="cs-CZ" i="1" dirty="0" err="1"/>
              <a:t>zóon</a:t>
            </a:r>
            <a:r>
              <a:rPr lang="cs-CZ" i="1" dirty="0"/>
              <a:t> </a:t>
            </a:r>
            <a:r>
              <a:rPr lang="cs-CZ" i="1" dirty="0" err="1"/>
              <a:t>logon</a:t>
            </a:r>
            <a:r>
              <a:rPr lang="cs-CZ" i="1" dirty="0"/>
              <a:t> </a:t>
            </a:r>
            <a:r>
              <a:rPr lang="cs-CZ" i="1" dirty="0" err="1"/>
              <a:t>echon</a:t>
            </a:r>
            <a:r>
              <a:rPr lang="cs-CZ" dirty="0"/>
              <a:t> – živočich rozumějící, resp. naslouchající logu)</a:t>
            </a:r>
          </a:p>
          <a:p>
            <a:pPr marL="0" indent="0">
              <a:buNone/>
            </a:pPr>
            <a:r>
              <a:rPr lang="cs-CZ" dirty="0"/>
              <a:t>To znamená (a implikuje) mnoho skutečností.</a:t>
            </a:r>
          </a:p>
          <a:p>
            <a:pPr marL="0" indent="0">
              <a:buNone/>
            </a:pPr>
            <a:r>
              <a:rPr lang="cs-CZ" dirty="0"/>
              <a:t>V odpovědích na otázku, co je to jazyk a k čemu slouží, bývá většinou akcentována komunikace.</a:t>
            </a:r>
          </a:p>
          <a:p>
            <a:pPr marL="0" indent="0">
              <a:buNone/>
            </a:pPr>
            <a:r>
              <a:rPr lang="cs-CZ" dirty="0"/>
              <a:t>To, že je člověk </a:t>
            </a:r>
            <a:r>
              <a:rPr lang="cs-CZ" i="1" dirty="0"/>
              <a:t>homo </a:t>
            </a:r>
            <a:r>
              <a:rPr lang="cs-CZ" i="1" dirty="0" err="1"/>
              <a:t>communicans</a:t>
            </a:r>
            <a:r>
              <a:rPr lang="cs-CZ" dirty="0"/>
              <a:t>, je zásadní věc – spojená s lidskou socialitou (</a:t>
            </a:r>
            <a:r>
              <a:rPr lang="cs-CZ" i="1" dirty="0" err="1"/>
              <a:t>zóon</a:t>
            </a:r>
            <a:r>
              <a:rPr lang="cs-CZ" dirty="0"/>
              <a:t> </a:t>
            </a:r>
            <a:r>
              <a:rPr lang="cs-CZ" i="1" dirty="0" err="1"/>
              <a:t>politikon</a:t>
            </a:r>
            <a:r>
              <a:rPr lang="cs-CZ" i="1" dirty="0"/>
              <a:t> </a:t>
            </a:r>
            <a:r>
              <a:rPr lang="cs-CZ" dirty="0"/>
              <a:t>– živočich společenský)</a:t>
            </a:r>
          </a:p>
          <a:p>
            <a:pPr marL="0" indent="0">
              <a:buNone/>
            </a:pPr>
            <a:r>
              <a:rPr lang="cs-CZ" dirty="0"/>
              <a:t>Ještě širší je však určení </a:t>
            </a:r>
            <a:r>
              <a:rPr lang="cs-CZ" i="1" dirty="0"/>
              <a:t>homo </a:t>
            </a:r>
            <a:r>
              <a:rPr lang="cs-CZ" i="1" dirty="0" err="1"/>
              <a:t>semioticus</a:t>
            </a:r>
            <a:r>
              <a:rPr lang="cs-CZ" i="1" dirty="0"/>
              <a:t> </a:t>
            </a:r>
            <a:r>
              <a:rPr lang="cs-CZ" dirty="0"/>
              <a:t>– „člověk sémiotický“.</a:t>
            </a:r>
          </a:p>
          <a:p>
            <a:pPr marL="0" indent="0">
              <a:buNone/>
            </a:pPr>
            <a:r>
              <a:rPr lang="cs-CZ" dirty="0"/>
              <a:t>Schopnost (a nutnost) žít ve světě znaků a znakových systémů (kódů) v nejširším smyslu slova je důležitou lidskou univerzálií. Přirozené jazyky nejsou jediné dorozumívací systémy (kódy), ale jsou nejpropracovanější a vlastní (asi) jen lidem.</a:t>
            </a:r>
          </a:p>
          <a:p>
            <a:pPr marL="0" indent="0">
              <a:buNone/>
            </a:pPr>
            <a:r>
              <a:rPr lang="cs-CZ" dirty="0"/>
              <a:t>Odtud se odvíjí výklad přirozeného jazyka jako </a:t>
            </a:r>
            <a:r>
              <a:rPr lang="cs-CZ" b="1" dirty="0"/>
              <a:t>znakového systému, kódu</a:t>
            </a:r>
            <a:r>
              <a:rPr lang="cs-CZ" dirty="0"/>
              <a:t>, v němž je člověk schopen tvořit a interpretovat </a:t>
            </a:r>
            <a:r>
              <a:rPr lang="cs-CZ" b="1" dirty="0"/>
              <a:t>zprávy</a:t>
            </a:r>
            <a:r>
              <a:rPr lang="cs-CZ" dirty="0"/>
              <a:t> – pokud ovšem daný kód sdílí.</a:t>
            </a:r>
          </a:p>
          <a:p>
            <a:pPr marL="0" indent="0">
              <a:buNone/>
            </a:pPr>
            <a:endParaRPr lang="cs-CZ" dirty="0"/>
          </a:p>
        </p:txBody>
      </p:sp>
    </p:spTree>
    <p:extLst>
      <p:ext uri="{BB962C8B-B14F-4D97-AF65-F5344CB8AC3E}">
        <p14:creationId xmlns:p14="http://schemas.microsoft.com/office/powerpoint/2010/main" val="1705530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5110" y="475861"/>
            <a:ext cx="10484527" cy="597159"/>
          </a:xfrm>
        </p:spPr>
        <p:txBody>
          <a:bodyPr>
            <a:normAutofit/>
          </a:bodyPr>
          <a:lstStyle/>
          <a:p>
            <a:pPr algn="ctr"/>
            <a:r>
              <a:rPr lang="cs-CZ" sz="3600" b="1" dirty="0">
                <a:solidFill>
                  <a:schemeClr val="accent2">
                    <a:lumMod val="50000"/>
                  </a:schemeClr>
                </a:solidFill>
              </a:rPr>
              <a:t>Základní informace k předmětu</a:t>
            </a:r>
          </a:p>
        </p:txBody>
      </p:sp>
      <p:sp>
        <p:nvSpPr>
          <p:cNvPr id="3" name="Zástupný symbol pro obsah 2"/>
          <p:cNvSpPr>
            <a:spLocks noGrp="1"/>
          </p:cNvSpPr>
          <p:nvPr>
            <p:ph idx="1"/>
          </p:nvPr>
        </p:nvSpPr>
        <p:spPr>
          <a:xfrm>
            <a:off x="469784" y="1174459"/>
            <a:ext cx="11199702" cy="5339552"/>
          </a:xfrm>
        </p:spPr>
        <p:txBody>
          <a:bodyPr>
            <a:normAutofit fontScale="92500" lnSpcReduction="10000"/>
          </a:bodyPr>
          <a:lstStyle/>
          <a:p>
            <a:pPr algn="ctr"/>
            <a:r>
              <a:rPr lang="cs-CZ" b="1" dirty="0"/>
              <a:t>Přednáška </a:t>
            </a:r>
            <a:r>
              <a:rPr lang="cs-CZ" dirty="0"/>
              <a:t>(ne seminář): není nutná účast, není nutné  průběžně plnit úkoly ani je posílat; četba a úkoly však systematicky připravují na zkoušku, látka v nich probíraná bude u zkoušky vyžadována.</a:t>
            </a:r>
          </a:p>
          <a:p>
            <a:pPr algn="ctr"/>
            <a:r>
              <a:rPr lang="cs-CZ" dirty="0"/>
              <a:t>Je možné se kdykoli mailem (nebo na konzultaci) na cokoli zeptat, příp. poslat úkol k opravě či s otázkou apod.</a:t>
            </a:r>
            <a:endParaRPr lang="cs-CZ" b="1" dirty="0"/>
          </a:p>
          <a:p>
            <a:pPr algn="ctr"/>
            <a:r>
              <a:rPr lang="cs-CZ" b="1" dirty="0"/>
              <a:t>Zkouška:</a:t>
            </a:r>
            <a:r>
              <a:rPr lang="cs-CZ" dirty="0"/>
              <a:t> znalost lingvistické terminologie, důkladná znalost odpřednášené látky a literatury předepsané ke zkoušce, schopnost ilustrovat poznatky o jazyce příklady. </a:t>
            </a:r>
          </a:p>
          <a:p>
            <a:pPr algn="ctr"/>
            <a:r>
              <a:rPr lang="cs-CZ" b="1" dirty="0"/>
              <a:t>Zkouška je písemná (úspěšnost minimálně 70%, tj. 70 bodů ze 100)</a:t>
            </a:r>
            <a:r>
              <a:rPr lang="cs-CZ" dirty="0"/>
              <a:t>. </a:t>
            </a:r>
          </a:p>
          <a:p>
            <a:pPr algn="ctr"/>
            <a:r>
              <a:rPr lang="cs-CZ" dirty="0"/>
              <a:t>V posledním či předposledním setkání si napíšeme zkouškový test všichni cvičně (modelové úkoly)</a:t>
            </a:r>
          </a:p>
          <a:p>
            <a:pPr algn="ctr"/>
            <a:r>
              <a:rPr lang="cs-CZ" dirty="0"/>
              <a:t>S Úvodem do studia jazyka souvisí </a:t>
            </a:r>
            <a:r>
              <a:rPr lang="cs-CZ" b="1" dirty="0"/>
              <a:t>Bohemistický proseminář </a:t>
            </a:r>
            <a:r>
              <a:rPr lang="cs-CZ" dirty="0"/>
              <a:t>a</a:t>
            </a:r>
            <a:r>
              <a:rPr lang="cs-CZ" b="1" dirty="0"/>
              <a:t> Úvod do studia znakového jazyka </a:t>
            </a:r>
            <a:r>
              <a:rPr lang="cs-CZ" dirty="0"/>
              <a:t>(možné překryvy)</a:t>
            </a:r>
          </a:p>
          <a:p>
            <a:pPr algn="ctr"/>
            <a:r>
              <a:rPr lang="cs-CZ" sz="2800" b="1" dirty="0"/>
              <a:t>Zápis</a:t>
            </a:r>
            <a:r>
              <a:rPr lang="cs-CZ" sz="2800" dirty="0"/>
              <a:t> (?)</a:t>
            </a:r>
          </a:p>
          <a:p>
            <a:pPr algn="ctr"/>
            <a:endParaRPr lang="cs-CZ" dirty="0"/>
          </a:p>
          <a:p>
            <a:pPr algn="ctr"/>
            <a:endParaRPr lang="cs-CZ" dirty="0"/>
          </a:p>
        </p:txBody>
      </p:sp>
    </p:spTree>
    <p:extLst>
      <p:ext uri="{BB962C8B-B14F-4D97-AF65-F5344CB8AC3E}">
        <p14:creationId xmlns:p14="http://schemas.microsoft.com/office/powerpoint/2010/main" val="976011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45573" y="477981"/>
            <a:ext cx="10028874" cy="1143001"/>
          </a:xfrm>
        </p:spPr>
        <p:txBody>
          <a:bodyPr>
            <a:normAutofit/>
          </a:bodyPr>
          <a:lstStyle/>
          <a:p>
            <a:pPr algn="ctr"/>
            <a:r>
              <a:rPr lang="cs-CZ" sz="3600" b="1" dirty="0">
                <a:solidFill>
                  <a:schemeClr val="accent2">
                    <a:lumMod val="50000"/>
                  </a:schemeClr>
                </a:solidFill>
              </a:rPr>
              <a:t>Jazyk jako znakový (→ komunikační) systém</a:t>
            </a:r>
          </a:p>
        </p:txBody>
      </p:sp>
      <p:sp>
        <p:nvSpPr>
          <p:cNvPr id="3" name="Zástupný symbol pro obsah 2"/>
          <p:cNvSpPr>
            <a:spLocks noGrp="1"/>
          </p:cNvSpPr>
          <p:nvPr>
            <p:ph idx="1"/>
          </p:nvPr>
        </p:nvSpPr>
        <p:spPr>
          <a:xfrm>
            <a:off x="270165" y="1870363"/>
            <a:ext cx="11242962" cy="4765567"/>
          </a:xfrm>
        </p:spPr>
        <p:txBody>
          <a:bodyPr>
            <a:normAutofit fontScale="25000" lnSpcReduction="20000"/>
          </a:bodyPr>
          <a:lstStyle/>
          <a:p>
            <a:pPr marL="1371600" lvl="3" indent="0">
              <a:buNone/>
            </a:pPr>
            <a:endParaRPr lang="cs-CZ" sz="11100" dirty="0"/>
          </a:p>
          <a:p>
            <a:pPr marL="1371600" lvl="3" indent="0">
              <a:buNone/>
            </a:pPr>
            <a:r>
              <a:rPr lang="cs-CZ" sz="11100" dirty="0"/>
              <a:t>     slova         +     pravidla jejich používání</a:t>
            </a:r>
          </a:p>
          <a:p>
            <a:pPr marL="1371600" lvl="3" indent="0">
              <a:buNone/>
            </a:pPr>
            <a:endParaRPr lang="cs-CZ" sz="11100" dirty="0"/>
          </a:p>
          <a:p>
            <a:pPr marL="1371600" lvl="3" indent="0">
              <a:buNone/>
            </a:pPr>
            <a:endParaRPr lang="cs-CZ" sz="11100" dirty="0">
              <a:solidFill>
                <a:srgbClr val="FF0000"/>
              </a:solidFill>
            </a:endParaRPr>
          </a:p>
          <a:p>
            <a:pPr marL="1371600" lvl="3" indent="0">
              <a:buNone/>
            </a:pPr>
            <a:endParaRPr lang="cs-CZ" sz="11100" dirty="0"/>
          </a:p>
          <a:p>
            <a:pPr marL="1371600" lvl="3" indent="0">
              <a:buNone/>
            </a:pPr>
            <a:r>
              <a:rPr lang="cs-CZ" sz="11100" dirty="0"/>
              <a:t> lexikologie        +     gramatika – tj.</a:t>
            </a:r>
          </a:p>
          <a:p>
            <a:pPr marL="1371600" lvl="3" indent="0">
              <a:buNone/>
            </a:pPr>
            <a:r>
              <a:rPr lang="cs-CZ" sz="11100" dirty="0"/>
              <a:t>	               </a:t>
            </a:r>
          </a:p>
          <a:p>
            <a:pPr marL="1371600" lvl="3" indent="0">
              <a:buNone/>
            </a:pPr>
            <a:r>
              <a:rPr lang="cs-CZ" sz="11100" dirty="0"/>
              <a:t>                morfologie / tvarosloví    +      syntax / skladba  </a:t>
            </a:r>
          </a:p>
          <a:p>
            <a:pPr marL="1371600" lvl="3" indent="0">
              <a:buNone/>
            </a:pPr>
            <a:endParaRPr lang="cs-CZ" sz="11100" i="1" dirty="0">
              <a:solidFill>
                <a:srgbClr val="C00000"/>
              </a:solidFill>
            </a:endParaRPr>
          </a:p>
          <a:p>
            <a:pPr marL="1371600" lvl="3" indent="0">
              <a:buNone/>
            </a:pPr>
            <a:endParaRPr lang="cs-CZ" sz="11100" i="1" dirty="0"/>
          </a:p>
          <a:p>
            <a:pPr marL="1371600" lvl="3" indent="0">
              <a:buNone/>
            </a:pPr>
            <a:endParaRPr lang="cs-CZ" sz="11100" dirty="0"/>
          </a:p>
          <a:p>
            <a:pPr marL="1371600" lvl="3" indent="0">
              <a:buNone/>
            </a:pPr>
            <a:endParaRPr lang="cs-CZ" sz="11100" dirty="0"/>
          </a:p>
          <a:p>
            <a:pPr marL="1371600" lvl="3" indent="0">
              <a:buNone/>
            </a:pPr>
            <a:r>
              <a:rPr lang="cs-CZ" sz="4000" dirty="0"/>
              <a:t>                                </a:t>
            </a:r>
          </a:p>
        </p:txBody>
      </p:sp>
    </p:spTree>
    <p:extLst>
      <p:ext uri="{BB962C8B-B14F-4D97-AF65-F5344CB8AC3E}">
        <p14:creationId xmlns:p14="http://schemas.microsoft.com/office/powerpoint/2010/main" val="2342566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603639" y="274639"/>
            <a:ext cx="10978761" cy="820834"/>
          </a:xfrm>
        </p:spPr>
        <p:txBody>
          <a:bodyPr>
            <a:normAutofit fontScale="90000"/>
          </a:bodyPr>
          <a:lstStyle/>
          <a:p>
            <a:pPr>
              <a:lnSpc>
                <a:spcPct val="90000"/>
              </a:lnSpc>
            </a:pPr>
            <a:r>
              <a:rPr lang="cs-CZ" sz="3600" dirty="0"/>
              <a:t>Když začneme studovat jazyk, pořídíme si slovník a gramatiku</a:t>
            </a:r>
            <a:r>
              <a:rPr lang="cs-CZ" sz="3200" dirty="0"/>
              <a:t>:  </a:t>
            </a:r>
          </a:p>
        </p:txBody>
      </p:sp>
      <p:sp>
        <p:nvSpPr>
          <p:cNvPr id="5" name="Zástupný symbol pro text 4"/>
          <p:cNvSpPr>
            <a:spLocks noGrp="1"/>
          </p:cNvSpPr>
          <p:nvPr>
            <p:ph type="body" idx="1"/>
          </p:nvPr>
        </p:nvSpPr>
        <p:spPr>
          <a:xfrm>
            <a:off x="171450" y="1203421"/>
            <a:ext cx="4618665" cy="377729"/>
          </a:xfrm>
        </p:spPr>
        <p:txBody>
          <a:bodyPr>
            <a:normAutofit fontScale="85000" lnSpcReduction="20000"/>
          </a:bodyPr>
          <a:lstStyle/>
          <a:p>
            <a:r>
              <a:rPr lang="cs-CZ" b="0" dirty="0"/>
              <a:t>slovník / slovní zásoba / lexikon / lexikum </a:t>
            </a:r>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52264" y="1689098"/>
            <a:ext cx="363855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ástupný symbol pro text 5"/>
          <p:cNvSpPr>
            <a:spLocks noGrp="1"/>
          </p:cNvSpPr>
          <p:nvPr>
            <p:ph type="body" sz="quarter" idx="3"/>
          </p:nvPr>
        </p:nvSpPr>
        <p:spPr>
          <a:xfrm>
            <a:off x="5648325" y="1219201"/>
            <a:ext cx="3101391" cy="361949"/>
          </a:xfrm>
        </p:spPr>
        <p:txBody>
          <a:bodyPr>
            <a:normAutofit fontScale="85000" lnSpcReduction="20000"/>
          </a:bodyPr>
          <a:lstStyle/>
          <a:p>
            <a:r>
              <a:rPr lang="cs-CZ" b="0" dirty="0"/>
              <a:t>gramatika / mluvnice</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400" y="3054346"/>
            <a:ext cx="1780327" cy="226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bwMode="auto">
          <a:xfrm>
            <a:off x="9358698" y="3152399"/>
            <a:ext cx="2448764" cy="34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4702" y="1215286"/>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0838" y="4506971"/>
            <a:ext cx="1539384" cy="215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1927" y="2001444"/>
            <a:ext cx="1594007" cy="227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4589" y="3137603"/>
            <a:ext cx="2524295" cy="15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2281" y="4943555"/>
            <a:ext cx="2448882"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0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127" y="633845"/>
            <a:ext cx="11575473" cy="5985164"/>
          </a:xfrm>
        </p:spPr>
        <p:txBody>
          <a:bodyPr>
            <a:normAutofit fontScale="25000" lnSpcReduction="20000"/>
          </a:bodyPr>
          <a:lstStyle/>
          <a:p>
            <a:pPr marL="1371600" lvl="3" indent="0">
              <a:buNone/>
            </a:pPr>
            <a:r>
              <a:rPr lang="cs-CZ" sz="11100" dirty="0">
                <a:solidFill>
                  <a:srgbClr val="FF0000"/>
                </a:solidFill>
              </a:rPr>
              <a:t>Všimněte si, jak se níže realizují gramatická pravidla</a:t>
            </a:r>
          </a:p>
          <a:p>
            <a:pPr marL="1371600" lvl="3" indent="0">
              <a:buNone/>
            </a:pPr>
            <a:endParaRPr lang="cs-CZ" sz="11100" dirty="0">
              <a:solidFill>
                <a:srgbClr val="FF0000"/>
              </a:solidFill>
            </a:endParaRPr>
          </a:p>
          <a:p>
            <a:pPr marL="1371600" lvl="3" indent="0">
              <a:buNone/>
            </a:pPr>
            <a:r>
              <a:rPr lang="cs-CZ" sz="11100" dirty="0">
                <a:solidFill>
                  <a:srgbClr val="FF0000"/>
                </a:solidFill>
              </a:rPr>
              <a:t>(slova sama pro sdělování obvykle nestačí):</a:t>
            </a:r>
          </a:p>
          <a:p>
            <a:pPr marL="1371600" lvl="3" indent="0">
              <a:buNone/>
            </a:pPr>
            <a:endParaRPr lang="cs-CZ" sz="11100" i="1" dirty="0"/>
          </a:p>
          <a:p>
            <a:pPr marL="1371600" lvl="3" indent="0">
              <a:buNone/>
            </a:pPr>
            <a:r>
              <a:rPr lang="cs-CZ" sz="11100" i="1" dirty="0"/>
              <a:t>1. Josef hladí psa.  Josef hladit pes. Pes hladí Josefa. Pes hladí Josef.</a:t>
            </a:r>
          </a:p>
          <a:p>
            <a:pPr marL="1371600" lvl="3" indent="0">
              <a:buNone/>
            </a:pPr>
            <a:r>
              <a:rPr lang="cs-CZ" sz="11100" i="1" dirty="0"/>
              <a:t>2. „Sněz </a:t>
            </a:r>
            <a:r>
              <a:rPr lang="cs-CZ" sz="11100" b="1" i="1" dirty="0"/>
              <a:t>mě</a:t>
            </a:r>
            <a:r>
              <a:rPr lang="cs-CZ" sz="11100" i="1" dirty="0"/>
              <a:t>,“ řekl koláček Alence.  / sníst, já, říct, koláček, Alenka</a:t>
            </a:r>
          </a:p>
          <a:p>
            <a:pPr marL="1371600" lvl="3" indent="0">
              <a:buNone/>
            </a:pPr>
            <a:r>
              <a:rPr lang="cs-CZ" sz="11100" i="1" dirty="0"/>
              <a:t>3. </a:t>
            </a:r>
            <a:r>
              <a:rPr lang="cs-CZ" sz="11100" b="1" i="1" dirty="0"/>
              <a:t>Já</a:t>
            </a:r>
            <a:r>
              <a:rPr lang="cs-CZ" sz="11100" i="1" dirty="0"/>
              <a:t> si </a:t>
            </a:r>
            <a:r>
              <a:rPr lang="cs-CZ" sz="11100" b="1" i="1" dirty="0"/>
              <a:t>sem</a:t>
            </a:r>
            <a:r>
              <a:rPr lang="cs-CZ" sz="11100" i="1" dirty="0"/>
              <a:t> nesednu.  Nesednu si </a:t>
            </a:r>
            <a:r>
              <a:rPr lang="cs-CZ" sz="11100" b="1" i="1" dirty="0"/>
              <a:t>sem já</a:t>
            </a:r>
            <a:r>
              <a:rPr lang="cs-CZ" sz="11100" i="1" dirty="0"/>
              <a:t>.   / já, sem, sednout si</a:t>
            </a:r>
          </a:p>
          <a:p>
            <a:pPr marL="1371600" lvl="3" indent="0">
              <a:buNone/>
            </a:pPr>
            <a:r>
              <a:rPr lang="cs-CZ" sz="11100" i="1" dirty="0"/>
              <a:t>4. </a:t>
            </a:r>
            <a:r>
              <a:rPr lang="cs-CZ" sz="11100" b="1" i="1" dirty="0"/>
              <a:t>Včera</a:t>
            </a:r>
            <a:r>
              <a:rPr lang="cs-CZ" sz="11100" i="1" dirty="0"/>
              <a:t> jsem u </a:t>
            </a:r>
            <a:r>
              <a:rPr lang="cs-CZ" sz="11100" b="1" i="1" dirty="0"/>
              <a:t>nás</a:t>
            </a:r>
            <a:r>
              <a:rPr lang="cs-CZ" sz="11100" i="1" dirty="0"/>
              <a:t> Káťu neviděla. - Včera jsem u nás neviděla Káťu.</a:t>
            </a:r>
          </a:p>
          <a:p>
            <a:pPr marL="1371600" lvl="3" indent="0">
              <a:buNone/>
            </a:pPr>
            <a:r>
              <a:rPr lang="cs-CZ" sz="11100" i="1" dirty="0"/>
              <a:t>/ Káťa, včera, vidět, ne, u, my, já</a:t>
            </a:r>
          </a:p>
          <a:p>
            <a:pPr marL="1371600" lvl="3" indent="0">
              <a:buNone/>
            </a:pPr>
            <a:r>
              <a:rPr lang="cs-CZ" sz="11100" i="1" dirty="0"/>
              <a:t>5. Hypochondrie je sklon zveličovat nebo sugerovat si nemoc. /…</a:t>
            </a:r>
          </a:p>
          <a:p>
            <a:pPr marL="1371600" lvl="3" indent="0">
              <a:buNone/>
            </a:pPr>
            <a:r>
              <a:rPr lang="cs-CZ" sz="11100" i="1" dirty="0"/>
              <a:t>6. Prosím kilo </a:t>
            </a:r>
            <a:r>
              <a:rPr lang="cs-CZ" sz="11100" b="1" i="1" dirty="0"/>
              <a:t>těchhle</a:t>
            </a:r>
            <a:r>
              <a:rPr lang="cs-CZ" sz="11100" i="1" dirty="0"/>
              <a:t> jablek.   / …</a:t>
            </a:r>
          </a:p>
          <a:p>
            <a:pPr marL="1371600" lvl="3" indent="0">
              <a:buNone/>
            </a:pPr>
            <a:endParaRPr lang="cs-CZ" sz="11100" i="1" dirty="0"/>
          </a:p>
          <a:p>
            <a:pPr marL="2514600" lvl="3" indent="-1143000">
              <a:buFontTx/>
              <a:buChar char="-"/>
            </a:pPr>
            <a:r>
              <a:rPr lang="cs-CZ" sz="11100" i="1" dirty="0">
                <a:solidFill>
                  <a:srgbClr val="C00000"/>
                </a:solidFill>
              </a:rPr>
              <a:t>A. Co mají společného </a:t>
            </a:r>
            <a:r>
              <a:rPr lang="cs-CZ" sz="11100" b="1" i="1" dirty="0" err="1">
                <a:solidFill>
                  <a:srgbClr val="C00000"/>
                </a:solidFill>
              </a:rPr>
              <a:t>vytučněné</a:t>
            </a:r>
            <a:r>
              <a:rPr lang="cs-CZ" sz="11100" i="1" dirty="0">
                <a:solidFill>
                  <a:srgbClr val="C00000"/>
                </a:solidFill>
              </a:rPr>
              <a:t> </a:t>
            </a:r>
            <a:r>
              <a:rPr lang="cs-CZ" sz="11100" b="1" i="1" dirty="0">
                <a:solidFill>
                  <a:srgbClr val="C00000"/>
                </a:solidFill>
              </a:rPr>
              <a:t>výrazy</a:t>
            </a:r>
            <a:r>
              <a:rPr lang="cs-CZ" sz="11100" i="1" dirty="0">
                <a:solidFill>
                  <a:srgbClr val="C00000"/>
                </a:solidFill>
              </a:rPr>
              <a:t>? (viz dále)</a:t>
            </a:r>
          </a:p>
          <a:p>
            <a:pPr marL="2514600" lvl="3" indent="-1143000">
              <a:buFontTx/>
              <a:buChar char="-"/>
            </a:pPr>
            <a:r>
              <a:rPr lang="cs-CZ" sz="11100" i="1" dirty="0">
                <a:solidFill>
                  <a:srgbClr val="C00000"/>
                </a:solidFill>
              </a:rPr>
              <a:t>B. Mají něco společného příklady </a:t>
            </a:r>
            <a:r>
              <a:rPr lang="cs-CZ" sz="11100" b="1" i="1" dirty="0">
                <a:solidFill>
                  <a:srgbClr val="C00000"/>
                </a:solidFill>
              </a:rPr>
              <a:t>1 a 4? </a:t>
            </a:r>
            <a:r>
              <a:rPr lang="cs-CZ" sz="11100" i="1" dirty="0">
                <a:solidFill>
                  <a:srgbClr val="C00000"/>
                </a:solidFill>
              </a:rPr>
              <a:t>(a snad i 6?)</a:t>
            </a:r>
          </a:p>
          <a:p>
            <a:pPr marL="0" indent="0">
              <a:buNone/>
            </a:pPr>
            <a:endParaRPr lang="cs-CZ" dirty="0"/>
          </a:p>
        </p:txBody>
      </p:sp>
    </p:spTree>
    <p:extLst>
      <p:ext uri="{BB962C8B-B14F-4D97-AF65-F5344CB8AC3E}">
        <p14:creationId xmlns:p14="http://schemas.microsoft.com/office/powerpoint/2010/main" val="2183789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3935" y="124691"/>
            <a:ext cx="10818858" cy="623454"/>
          </a:xfrm>
        </p:spPr>
        <p:txBody>
          <a:bodyPr>
            <a:noAutofit/>
          </a:bodyPr>
          <a:lstStyle/>
          <a:p>
            <a:pPr algn="ctr"/>
            <a:r>
              <a:rPr lang="cs-CZ" sz="4000" b="1" dirty="0">
                <a:solidFill>
                  <a:srgbClr val="FF0000"/>
                </a:solidFill>
              </a:rPr>
              <a:t>Sémiotika </a:t>
            </a:r>
          </a:p>
        </p:txBody>
      </p:sp>
      <p:sp>
        <p:nvSpPr>
          <p:cNvPr id="3" name="Zástupný symbol pro obsah 2"/>
          <p:cNvSpPr>
            <a:spLocks noGrp="1"/>
          </p:cNvSpPr>
          <p:nvPr>
            <p:ph idx="1"/>
          </p:nvPr>
        </p:nvSpPr>
        <p:spPr>
          <a:xfrm>
            <a:off x="1" y="872836"/>
            <a:ext cx="11918372" cy="5873021"/>
          </a:xfrm>
        </p:spPr>
        <p:txBody>
          <a:bodyPr>
            <a:normAutofit lnSpcReduction="10000"/>
          </a:bodyPr>
          <a:lstStyle/>
          <a:p>
            <a:pPr marL="0" indent="0">
              <a:buNone/>
            </a:pPr>
            <a:r>
              <a:rPr lang="cs-CZ" sz="3800" dirty="0"/>
              <a:t>= nauka o znacích – sémiologie, </a:t>
            </a:r>
            <a:r>
              <a:rPr lang="cs-CZ" sz="3800" b="1" dirty="0"/>
              <a:t>sémiotika</a:t>
            </a:r>
            <a:r>
              <a:rPr lang="cs-CZ" sz="3800" dirty="0"/>
              <a:t> ( X pozor, není to sémantika!) </a:t>
            </a:r>
          </a:p>
          <a:p>
            <a:pPr marL="0" indent="0">
              <a:buNone/>
            </a:pPr>
            <a:r>
              <a:rPr lang="cs-CZ" sz="3800" dirty="0"/>
              <a:t>původ: z řeckého </a:t>
            </a:r>
            <a:r>
              <a:rPr lang="el-GR" sz="3800" dirty="0"/>
              <a:t>σημειον </a:t>
            </a:r>
            <a:r>
              <a:rPr lang="cs-CZ" sz="3800" i="1" dirty="0" err="1"/>
              <a:t>sémeion</a:t>
            </a:r>
            <a:r>
              <a:rPr lang="cs-CZ" sz="3800" dirty="0"/>
              <a:t>, „znak, označení“</a:t>
            </a:r>
          </a:p>
          <a:p>
            <a:pPr marL="0" indent="0">
              <a:buNone/>
            </a:pPr>
            <a:endParaRPr lang="pl-PL" sz="3800" dirty="0"/>
          </a:p>
          <a:p>
            <a:pPr marL="0" indent="0">
              <a:buNone/>
            </a:pPr>
            <a:r>
              <a:rPr lang="cs-CZ" dirty="0"/>
              <a:t>„Žijeme ve světě znaků…“ (</a:t>
            </a:r>
            <a:r>
              <a:rPr lang="cs-CZ" dirty="0">
                <a:latin typeface="Times New Roman" panose="02020603050405020304" pitchFamily="18" charset="0"/>
                <a:cs typeface="Times New Roman" panose="02020603050405020304" pitchFamily="18" charset="0"/>
              </a:rPr>
              <a:t>→ znamenání, myšlení, přijímání a předávání informací, komunikace</a:t>
            </a:r>
            <a:r>
              <a:rPr lang="cs-CZ" dirty="0"/>
              <a:t>) </a:t>
            </a:r>
          </a:p>
          <a:p>
            <a:pPr marL="0" indent="0">
              <a:buNone/>
            </a:pPr>
            <a:r>
              <a:rPr lang="cs-CZ" dirty="0"/>
              <a:t>Člověk znaky (a jejich kombinace) interpretuje a sám vytváří, s jejich pomocí komunikuje  –  jde zejm., ale nejen znaky spojené s  (přirozenými) jazyky.</a:t>
            </a:r>
          </a:p>
          <a:p>
            <a:pPr marL="0" indent="0">
              <a:buNone/>
            </a:pPr>
            <a:r>
              <a:rPr lang="cs-CZ" dirty="0"/>
              <a:t>… Od rána do večera interpretujeme znaky: zazvonění budíku, pohled na hodinky, jízdní řád, světelné signály na semaforu, piktogramy na nádraží … reklamy, značky výrobků, loga; znělky pořadů; zamávání; placka na klopě.</a:t>
            </a:r>
          </a:p>
          <a:p>
            <a:pPr marL="0" indent="0">
              <a:buNone/>
            </a:pPr>
            <a:r>
              <a:rPr lang="cs-CZ" dirty="0"/>
              <a:t>		… a sdělení podávaná v přirozeném jazyce (mluveném či znakovém)</a:t>
            </a:r>
          </a:p>
          <a:p>
            <a:pPr marL="0" indent="0">
              <a:buNone/>
            </a:pPr>
            <a:endParaRPr lang="pl-PL" b="1" dirty="0"/>
          </a:p>
          <a:p>
            <a:pPr marL="0" indent="0">
              <a:buNone/>
            </a:pPr>
            <a:endParaRPr lang="cs-CZ" dirty="0"/>
          </a:p>
          <a:p>
            <a:pPr marL="0" indent="0">
              <a:buNone/>
            </a:pPr>
            <a:endParaRPr lang="cs-CZ" dirty="0"/>
          </a:p>
        </p:txBody>
      </p:sp>
      <p:pic>
        <p:nvPicPr>
          <p:cNvPr id="5" name="Obrázek 4">
            <a:extLst>
              <a:ext uri="{FF2B5EF4-FFF2-40B4-BE49-F238E27FC236}">
                <a16:creationId xmlns:a16="http://schemas.microsoft.com/office/drawing/2014/main" id="{DFE6DA8A-A654-484B-A119-995FD5AEBF8D}"/>
              </a:ext>
            </a:extLst>
          </p:cNvPr>
          <p:cNvPicPr>
            <a:picLocks noChangeAspect="1"/>
          </p:cNvPicPr>
          <p:nvPr/>
        </p:nvPicPr>
        <p:blipFill>
          <a:blip r:embed="rId2"/>
          <a:stretch>
            <a:fillRect/>
          </a:stretch>
        </p:blipFill>
        <p:spPr>
          <a:xfrm>
            <a:off x="10581841" y="1869247"/>
            <a:ext cx="1264804" cy="1264804"/>
          </a:xfrm>
          <a:prstGeom prst="rect">
            <a:avLst/>
          </a:prstGeom>
        </p:spPr>
      </p:pic>
    </p:spTree>
    <p:extLst>
      <p:ext uri="{BB962C8B-B14F-4D97-AF65-F5344CB8AC3E}">
        <p14:creationId xmlns:p14="http://schemas.microsoft.com/office/powerpoint/2010/main" val="600908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F23A8DD-5BD3-4A7D-96FB-23C614951088}"/>
              </a:ext>
            </a:extLst>
          </p:cNvPr>
          <p:cNvPicPr>
            <a:picLocks noChangeAspect="1"/>
          </p:cNvPicPr>
          <p:nvPr/>
        </p:nvPicPr>
        <p:blipFill>
          <a:blip r:embed="rId3"/>
          <a:stretch>
            <a:fillRect/>
          </a:stretch>
        </p:blipFill>
        <p:spPr>
          <a:xfrm>
            <a:off x="8922779" y="212129"/>
            <a:ext cx="2957098" cy="2957098"/>
          </a:xfrm>
          <a:prstGeom prst="rect">
            <a:avLst/>
          </a:prstGeom>
        </p:spPr>
      </p:pic>
      <p:pic>
        <p:nvPicPr>
          <p:cNvPr id="8" name="Obrázek 7">
            <a:extLst>
              <a:ext uri="{FF2B5EF4-FFF2-40B4-BE49-F238E27FC236}">
                <a16:creationId xmlns:a16="http://schemas.microsoft.com/office/drawing/2014/main" id="{8F0809ED-BF0D-41A6-B29E-749DC050D5B3}"/>
              </a:ext>
            </a:extLst>
          </p:cNvPr>
          <p:cNvPicPr>
            <a:picLocks noChangeAspect="1"/>
          </p:cNvPicPr>
          <p:nvPr/>
        </p:nvPicPr>
        <p:blipFill>
          <a:blip r:embed="rId4"/>
          <a:stretch>
            <a:fillRect/>
          </a:stretch>
        </p:blipFill>
        <p:spPr>
          <a:xfrm>
            <a:off x="5007778" y="4056877"/>
            <a:ext cx="3246695" cy="2148047"/>
          </a:xfrm>
          <a:prstGeom prst="rect">
            <a:avLst/>
          </a:prstGeom>
        </p:spPr>
      </p:pic>
      <p:pic>
        <p:nvPicPr>
          <p:cNvPr id="9" name="Obrázek 8">
            <a:extLst>
              <a:ext uri="{FF2B5EF4-FFF2-40B4-BE49-F238E27FC236}">
                <a16:creationId xmlns:a16="http://schemas.microsoft.com/office/drawing/2014/main" id="{6F43EDEF-90D3-4A6A-9D20-33B47761D890}"/>
              </a:ext>
            </a:extLst>
          </p:cNvPr>
          <p:cNvPicPr>
            <a:picLocks noChangeAspect="1"/>
          </p:cNvPicPr>
          <p:nvPr/>
        </p:nvPicPr>
        <p:blipFill>
          <a:blip r:embed="rId5"/>
          <a:stretch>
            <a:fillRect/>
          </a:stretch>
        </p:blipFill>
        <p:spPr>
          <a:xfrm>
            <a:off x="6050525" y="179200"/>
            <a:ext cx="2176461" cy="2097206"/>
          </a:xfrm>
          <a:prstGeom prst="rect">
            <a:avLst/>
          </a:prstGeom>
        </p:spPr>
      </p:pic>
      <p:pic>
        <p:nvPicPr>
          <p:cNvPr id="10" name="Obrázek 9">
            <a:extLst>
              <a:ext uri="{FF2B5EF4-FFF2-40B4-BE49-F238E27FC236}">
                <a16:creationId xmlns:a16="http://schemas.microsoft.com/office/drawing/2014/main" id="{B16AEDE8-7DB3-48FA-B966-A9AE0BA7EC4A}"/>
              </a:ext>
            </a:extLst>
          </p:cNvPr>
          <p:cNvPicPr>
            <a:picLocks noChangeAspect="1"/>
          </p:cNvPicPr>
          <p:nvPr/>
        </p:nvPicPr>
        <p:blipFill>
          <a:blip r:embed="rId6"/>
          <a:stretch>
            <a:fillRect/>
          </a:stretch>
        </p:blipFill>
        <p:spPr>
          <a:xfrm>
            <a:off x="301563" y="218213"/>
            <a:ext cx="2675752" cy="2270003"/>
          </a:xfrm>
          <a:prstGeom prst="rect">
            <a:avLst/>
          </a:prstGeom>
        </p:spPr>
      </p:pic>
      <p:pic>
        <p:nvPicPr>
          <p:cNvPr id="2" name="Obrázek 1">
            <a:extLst>
              <a:ext uri="{FF2B5EF4-FFF2-40B4-BE49-F238E27FC236}">
                <a16:creationId xmlns:a16="http://schemas.microsoft.com/office/drawing/2014/main" id="{C35AF237-F042-4C33-925D-9314CDB5DB1B}"/>
              </a:ext>
            </a:extLst>
          </p:cNvPr>
          <p:cNvPicPr>
            <a:picLocks noChangeAspect="1"/>
          </p:cNvPicPr>
          <p:nvPr/>
        </p:nvPicPr>
        <p:blipFill>
          <a:blip r:embed="rId7"/>
          <a:stretch>
            <a:fillRect/>
          </a:stretch>
        </p:blipFill>
        <p:spPr>
          <a:xfrm>
            <a:off x="9123219" y="3429449"/>
            <a:ext cx="2431472" cy="3246139"/>
          </a:xfrm>
          <a:prstGeom prst="rect">
            <a:avLst/>
          </a:prstGeom>
        </p:spPr>
      </p:pic>
      <p:pic>
        <p:nvPicPr>
          <p:cNvPr id="3" name="Obrázek 2">
            <a:extLst>
              <a:ext uri="{FF2B5EF4-FFF2-40B4-BE49-F238E27FC236}">
                <a16:creationId xmlns:a16="http://schemas.microsoft.com/office/drawing/2014/main" id="{0E59891E-97E6-4078-8F9B-0836EB0F82F9}"/>
              </a:ext>
            </a:extLst>
          </p:cNvPr>
          <p:cNvPicPr>
            <a:picLocks noChangeAspect="1"/>
          </p:cNvPicPr>
          <p:nvPr/>
        </p:nvPicPr>
        <p:blipFill>
          <a:blip r:embed="rId8"/>
          <a:stretch>
            <a:fillRect/>
          </a:stretch>
        </p:blipFill>
        <p:spPr>
          <a:xfrm>
            <a:off x="3614110" y="2466700"/>
            <a:ext cx="5340673" cy="1232463"/>
          </a:xfrm>
          <a:prstGeom prst="rect">
            <a:avLst/>
          </a:prstGeom>
        </p:spPr>
      </p:pic>
      <p:pic>
        <p:nvPicPr>
          <p:cNvPr id="4" name="Obrázek 3">
            <a:extLst>
              <a:ext uri="{FF2B5EF4-FFF2-40B4-BE49-F238E27FC236}">
                <a16:creationId xmlns:a16="http://schemas.microsoft.com/office/drawing/2014/main" id="{AC425E63-EEDC-47CE-B475-3845182EB70F}"/>
              </a:ext>
            </a:extLst>
          </p:cNvPr>
          <p:cNvPicPr>
            <a:picLocks noChangeAspect="1"/>
          </p:cNvPicPr>
          <p:nvPr/>
        </p:nvPicPr>
        <p:blipFill>
          <a:blip r:embed="rId9"/>
          <a:stretch>
            <a:fillRect/>
          </a:stretch>
        </p:blipFill>
        <p:spPr>
          <a:xfrm>
            <a:off x="3410152" y="348326"/>
            <a:ext cx="2276475" cy="2009775"/>
          </a:xfrm>
          <a:prstGeom prst="rect">
            <a:avLst/>
          </a:prstGeom>
        </p:spPr>
      </p:pic>
      <p:pic>
        <p:nvPicPr>
          <p:cNvPr id="7" name="Obrázek 6">
            <a:extLst>
              <a:ext uri="{FF2B5EF4-FFF2-40B4-BE49-F238E27FC236}">
                <a16:creationId xmlns:a16="http://schemas.microsoft.com/office/drawing/2014/main" id="{A08250DE-8D9C-4D2C-A538-D7F6F9659633}"/>
              </a:ext>
            </a:extLst>
          </p:cNvPr>
          <p:cNvPicPr>
            <a:picLocks noChangeAspect="1"/>
          </p:cNvPicPr>
          <p:nvPr/>
        </p:nvPicPr>
        <p:blipFill>
          <a:blip r:embed="rId10"/>
          <a:stretch>
            <a:fillRect/>
          </a:stretch>
        </p:blipFill>
        <p:spPr>
          <a:xfrm>
            <a:off x="253193" y="3046976"/>
            <a:ext cx="3521825" cy="1600413"/>
          </a:xfrm>
          <a:prstGeom prst="rect">
            <a:avLst/>
          </a:prstGeom>
        </p:spPr>
      </p:pic>
      <p:pic>
        <p:nvPicPr>
          <p:cNvPr id="11" name="Obrázek 10">
            <a:extLst>
              <a:ext uri="{FF2B5EF4-FFF2-40B4-BE49-F238E27FC236}">
                <a16:creationId xmlns:a16="http://schemas.microsoft.com/office/drawing/2014/main" id="{FCF37786-812A-4F55-B6E5-4F219761AE70}"/>
              </a:ext>
            </a:extLst>
          </p:cNvPr>
          <p:cNvPicPr>
            <a:picLocks noChangeAspect="1"/>
          </p:cNvPicPr>
          <p:nvPr/>
        </p:nvPicPr>
        <p:blipFill>
          <a:blip r:embed="rId11"/>
          <a:stretch>
            <a:fillRect/>
          </a:stretch>
        </p:blipFill>
        <p:spPr>
          <a:xfrm>
            <a:off x="105216" y="4835626"/>
            <a:ext cx="4595900" cy="1753306"/>
          </a:xfrm>
          <a:prstGeom prst="rect">
            <a:avLst/>
          </a:prstGeom>
        </p:spPr>
      </p:pic>
    </p:spTree>
    <p:extLst>
      <p:ext uri="{BB962C8B-B14F-4D97-AF65-F5344CB8AC3E}">
        <p14:creationId xmlns:p14="http://schemas.microsoft.com/office/powerpoint/2010/main" val="1431150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073" y="0"/>
            <a:ext cx="10515600" cy="1325563"/>
          </a:xfrm>
        </p:spPr>
        <p:txBody>
          <a:bodyPr/>
          <a:lstStyle/>
          <a:p>
            <a:endParaRPr lang="cs-CZ"/>
          </a:p>
        </p:txBody>
      </p:sp>
      <p:sp>
        <p:nvSpPr>
          <p:cNvPr id="3" name="Zástupný symbol pro obsah 2"/>
          <p:cNvSpPr>
            <a:spLocks noGrp="1"/>
          </p:cNvSpPr>
          <p:nvPr>
            <p:ph idx="1"/>
          </p:nvPr>
        </p:nvSpPr>
        <p:spPr>
          <a:xfrm>
            <a:off x="571499" y="1631373"/>
            <a:ext cx="11170227" cy="4675909"/>
          </a:xfrm>
        </p:spPr>
        <p:txBody>
          <a:bodyPr>
            <a:normAutofit lnSpcReduction="10000"/>
          </a:bodyPr>
          <a:lstStyle/>
          <a:p>
            <a:r>
              <a:rPr lang="cs-CZ" dirty="0"/>
              <a:t>dopravní značky, piktogramy, matematické symboly; symptomy v lékařství; rituály, náboženská symbolika, znaky v umění; jazyk módy; karetní hra; symbolika tarotu; astrologie</a:t>
            </a:r>
          </a:p>
          <a:p>
            <a:r>
              <a:rPr lang="cs-CZ" dirty="0"/>
              <a:t> kombinace a uspořádané struktury znaků; znakové systémy</a:t>
            </a:r>
          </a:p>
          <a:p>
            <a:endParaRPr lang="cs-CZ" dirty="0"/>
          </a:p>
          <a:p>
            <a:pPr marL="0" indent="0">
              <a:buNone/>
            </a:pPr>
            <a:r>
              <a:rPr lang="cs-CZ" dirty="0"/>
              <a:t>Často se v jednom sdělení uplatňuje více kódů souběžně:</a:t>
            </a:r>
          </a:p>
          <a:p>
            <a:pPr>
              <a:buFontTx/>
              <a:buChar char="-"/>
            </a:pPr>
            <a:r>
              <a:rPr lang="cs-CZ" dirty="0"/>
              <a:t>verbální jazyk + gestikulace, mimika, proxemika </a:t>
            </a:r>
          </a:p>
          <a:p>
            <a:pPr marL="0" indent="0">
              <a:buNone/>
            </a:pPr>
            <a:r>
              <a:rPr lang="cs-CZ" dirty="0"/>
              <a:t>- emotikony vkládané do psaného textu</a:t>
            </a:r>
          </a:p>
          <a:p>
            <a:pPr marL="0" indent="0">
              <a:buNone/>
            </a:pPr>
            <a:r>
              <a:rPr lang="cs-CZ" dirty="0"/>
              <a:t>- dětská knížka s ilustracemi</a:t>
            </a:r>
          </a:p>
          <a:p>
            <a:pPr marL="0" indent="0">
              <a:buNone/>
            </a:pPr>
            <a:r>
              <a:rPr lang="cs-CZ" dirty="0"/>
              <a:t>- divadlo…</a:t>
            </a:r>
          </a:p>
          <a:p>
            <a:pPr marL="0" indent="0">
              <a:buNone/>
            </a:pPr>
            <a:endParaRPr lang="cs-CZ" dirty="0"/>
          </a:p>
        </p:txBody>
      </p:sp>
    </p:spTree>
    <p:extLst>
      <p:ext uri="{BB962C8B-B14F-4D97-AF65-F5344CB8AC3E}">
        <p14:creationId xmlns:p14="http://schemas.microsoft.com/office/powerpoint/2010/main" val="4162757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F896CE-AD20-1498-85AE-FA6AA5916EB5}"/>
              </a:ext>
            </a:extLst>
          </p:cNvPr>
          <p:cNvSpPr>
            <a:spLocks noGrp="1"/>
          </p:cNvSpPr>
          <p:nvPr>
            <p:ph type="title"/>
          </p:nvPr>
        </p:nvSpPr>
        <p:spPr>
          <a:xfrm>
            <a:off x="361950" y="403225"/>
            <a:ext cx="10991850" cy="949325"/>
          </a:xfrm>
        </p:spPr>
        <p:txBody>
          <a:bodyPr/>
          <a:lstStyle/>
          <a:p>
            <a:pPr algn="ctr"/>
            <a:r>
              <a:rPr lang="cs-CZ" dirty="0"/>
              <a:t>Podstata znaku</a:t>
            </a:r>
          </a:p>
        </p:txBody>
      </p:sp>
      <p:sp>
        <p:nvSpPr>
          <p:cNvPr id="3" name="Zástupný obsah 2">
            <a:extLst>
              <a:ext uri="{FF2B5EF4-FFF2-40B4-BE49-F238E27FC236}">
                <a16:creationId xmlns:a16="http://schemas.microsoft.com/office/drawing/2014/main" id="{02FAC8F6-8B50-D648-2977-BCEFF660B40E}"/>
              </a:ext>
            </a:extLst>
          </p:cNvPr>
          <p:cNvSpPr>
            <a:spLocks noGrp="1"/>
          </p:cNvSpPr>
          <p:nvPr>
            <p:ph idx="1"/>
          </p:nvPr>
        </p:nvSpPr>
        <p:spPr>
          <a:xfrm>
            <a:off x="523875" y="1352550"/>
            <a:ext cx="10829925" cy="5102225"/>
          </a:xfrm>
        </p:spPr>
        <p:txBody>
          <a:bodyPr/>
          <a:lstStyle/>
          <a:p>
            <a:pPr marL="0" indent="0">
              <a:buNone/>
            </a:pPr>
            <a:r>
              <a:rPr lang="cs-CZ" sz="1800" dirty="0">
                <a:latin typeface="Times New Roman" panose="02020603050405020304" pitchFamily="18" charset="0"/>
                <a:ea typeface="Times New Roman" panose="02020603050405020304" pitchFamily="18" charset="0"/>
                <a:cs typeface="Times New Roman" panose="02020603050405020304" pitchFamily="18" charset="0"/>
              </a:rPr>
              <a:t>Mnoho teorií znaku (od starověku a středověku) – nejzákladnější definice:</a:t>
            </a:r>
          </a:p>
          <a:p>
            <a:pPr marL="0" indent="0">
              <a:buNone/>
            </a:pPr>
            <a:endParaRPr lang="cs-CZ" sz="18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cs-CZ" sz="1800" dirty="0">
                <a:latin typeface="Times New Roman" panose="02020603050405020304" pitchFamily="18" charset="0"/>
                <a:ea typeface="Times New Roman" panose="02020603050405020304" pitchFamily="18" charset="0"/>
                <a:cs typeface="Times New Roman" panose="02020603050405020304" pitchFamily="18" charset="0"/>
              </a:rPr>
              <a:t>1. </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„znak (signum,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signans</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je něco, za čím se skrývá něco jiného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signatum</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referent, věc)“ (s. Augustin)</a:t>
            </a:r>
          </a:p>
          <a:p>
            <a:pPr marL="342900" indent="-342900">
              <a:buAutoNum type="arabicPeriod"/>
            </a:pPr>
            <a:endParaRPr lang="cs-CZ" sz="18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2. „existuje někdo, kdo si takový vztah uvědomuje“ (Charles Sander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Peirce</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buAutoNum type="arabicPeriod"/>
            </a:pPr>
            <a:endParaRPr lang="cs-CZ" sz="18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cs-CZ" sz="1800"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cs-CZ"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cs-CZ" sz="1800" dirty="0">
                <a:latin typeface="Times New Roman" panose="02020603050405020304" pitchFamily="18" charset="0"/>
                <a:ea typeface="Times New Roman" panose="02020603050405020304" pitchFamily="18" charset="0"/>
                <a:cs typeface="Times New Roman" panose="02020603050405020304" pitchFamily="18" charset="0"/>
              </a:rPr>
              <a:t>3. </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Znak se jako znak vyjevuje v rámci </a:t>
            </a:r>
            <a:r>
              <a:rPr lang="cs-CZ" sz="1800" b="1" i="1" dirty="0">
                <a:effectLst/>
                <a:latin typeface="Times New Roman" panose="02020603050405020304" pitchFamily="18" charset="0"/>
                <a:ea typeface="Times New Roman" panose="02020603050405020304" pitchFamily="18" charset="0"/>
                <a:cs typeface="Times New Roman" panose="02020603050405020304" pitchFamily="18" charset="0"/>
              </a:rPr>
              <a:t>semiózy</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již je možno chápat jako „proces, v němž něco funguje jako znak,“ a v níž „si něco povšimne něčeho prostřednictvím něčeho třetího“ (</a:t>
            </a:r>
            <a:r>
              <a:rPr lang="cs-CZ" sz="1800" u="sng" dirty="0">
                <a:solidFill>
                  <a:srgbClr val="0000FF"/>
                </a:solidFill>
                <a:effectLst/>
                <a:latin typeface="Segoe UI Symbol" panose="020B0502040204020203" pitchFamily="34" charset="0"/>
                <a:ea typeface="Times New Roman" panose="02020603050405020304" pitchFamily="18" charset="0"/>
                <a:cs typeface="Segoe UI Symbol" panose="020B0502040204020203" pitchFamily="34" charset="0"/>
                <a:hlinkClick r:id="rId2" tooltip="Morris, 1988"/>
              </a:rPr>
              <a:t>✍</a:t>
            </a:r>
            <a:r>
              <a:rPr lang="cs-CZ" sz="1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tooltip="Morris, 1988"/>
              </a:rPr>
              <a:t>Morris, 1988:20</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cs-CZ" b="1" dirty="0"/>
          </a:p>
        </p:txBody>
      </p:sp>
    </p:spTree>
    <p:extLst>
      <p:ext uri="{BB962C8B-B14F-4D97-AF65-F5344CB8AC3E}">
        <p14:creationId xmlns:p14="http://schemas.microsoft.com/office/powerpoint/2010/main" val="3180221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F5A4D9-8978-40BB-9BE4-F0DE37C4A724}"/>
              </a:ext>
            </a:extLst>
          </p:cNvPr>
          <p:cNvSpPr>
            <a:spLocks noGrp="1"/>
          </p:cNvSpPr>
          <p:nvPr>
            <p:ph type="title"/>
          </p:nvPr>
        </p:nvSpPr>
        <p:spPr>
          <a:xfrm>
            <a:off x="311727" y="119791"/>
            <a:ext cx="10971465" cy="560762"/>
          </a:xfrm>
        </p:spPr>
        <p:txBody>
          <a:bodyPr>
            <a:normAutofit fontScale="90000"/>
          </a:bodyPr>
          <a:lstStyle/>
          <a:p>
            <a:pPr algn="ctr"/>
            <a:r>
              <a:rPr lang="cs-CZ" sz="3600" b="1" dirty="0">
                <a:solidFill>
                  <a:schemeClr val="accent2">
                    <a:lumMod val="50000"/>
                  </a:schemeClr>
                </a:solidFill>
              </a:rPr>
              <a:t>Znak</a:t>
            </a:r>
          </a:p>
        </p:txBody>
      </p:sp>
      <p:sp>
        <p:nvSpPr>
          <p:cNvPr id="6" name="Zástupný symbol pro obsah 5"/>
          <p:cNvSpPr>
            <a:spLocks noGrp="1"/>
          </p:cNvSpPr>
          <p:nvPr>
            <p:ph idx="1"/>
          </p:nvPr>
        </p:nvSpPr>
        <p:spPr>
          <a:xfrm>
            <a:off x="286688" y="680552"/>
            <a:ext cx="11593585" cy="5496896"/>
          </a:xfrm>
        </p:spPr>
        <p:txBody>
          <a:bodyPr/>
          <a:lstStyle/>
          <a:p>
            <a:pPr marL="0" indent="0">
              <a:buNone/>
            </a:pPr>
            <a:r>
              <a:rPr lang="cs-CZ" dirty="0"/>
              <a:t>1. </a:t>
            </a:r>
            <a:r>
              <a:rPr lang="cs-CZ" b="1" dirty="0">
                <a:solidFill>
                  <a:srgbClr val="FF0000"/>
                </a:solidFill>
              </a:rPr>
              <a:t>Označované</a:t>
            </a:r>
            <a:r>
              <a:rPr lang="cs-CZ" dirty="0"/>
              <a:t> (</a:t>
            </a:r>
            <a:r>
              <a:rPr lang="cs-CZ" dirty="0" err="1"/>
              <a:t>signatum</a:t>
            </a:r>
            <a:r>
              <a:rPr lang="cs-CZ" dirty="0"/>
              <a:t>, signifié, referent, denotát, objekt, „věc“): </a:t>
            </a:r>
          </a:p>
          <a:p>
            <a:pPr marL="0" indent="0">
              <a:buNone/>
            </a:pPr>
            <a:r>
              <a:rPr lang="cs-CZ" dirty="0"/>
              <a:t>2. </a:t>
            </a:r>
            <a:r>
              <a:rPr lang="cs-CZ" b="1" dirty="0">
                <a:solidFill>
                  <a:srgbClr val="FF0000"/>
                </a:solidFill>
              </a:rPr>
              <a:t>Označující</a:t>
            </a:r>
            <a:r>
              <a:rPr lang="cs-CZ" dirty="0"/>
              <a:t> (</a:t>
            </a:r>
            <a:r>
              <a:rPr lang="cs-CZ" dirty="0" err="1"/>
              <a:t>signans</a:t>
            </a:r>
            <a:r>
              <a:rPr lang="cs-CZ" dirty="0"/>
              <a:t>, signifiant, </a:t>
            </a:r>
            <a:r>
              <a:rPr lang="cs-CZ" dirty="0" err="1"/>
              <a:t>vehiculum</a:t>
            </a:r>
            <a:r>
              <a:rPr lang="cs-CZ" dirty="0"/>
              <a:t>) </a:t>
            </a:r>
          </a:p>
          <a:p>
            <a:pPr marL="0" indent="0">
              <a:buNone/>
            </a:pPr>
            <a:r>
              <a:rPr lang="cs-CZ" dirty="0"/>
              <a:t>              - smyslově přístupná forma (sluchově, vizuálně, jinak? – čich, hmat…)</a:t>
            </a:r>
          </a:p>
          <a:p>
            <a:pPr marL="0" indent="0">
              <a:buNone/>
            </a:pPr>
            <a:r>
              <a:rPr lang="cs-CZ" dirty="0"/>
              <a:t>+</a:t>
            </a:r>
          </a:p>
          <a:p>
            <a:pPr marL="0" indent="0">
              <a:buNone/>
            </a:pPr>
            <a:r>
              <a:rPr lang="cs-CZ" dirty="0"/>
              <a:t>3</a:t>
            </a:r>
            <a:r>
              <a:rPr lang="cs-CZ" dirty="0">
                <a:solidFill>
                  <a:srgbClr val="FF0000"/>
                </a:solidFill>
              </a:rPr>
              <a:t>. </a:t>
            </a:r>
            <a:r>
              <a:rPr lang="cs-CZ" b="1" dirty="0">
                <a:solidFill>
                  <a:srgbClr val="FF0000"/>
                </a:solidFill>
              </a:rPr>
              <a:t>Člověk</a:t>
            </a:r>
            <a:r>
              <a:rPr lang="cs-CZ" dirty="0">
                <a:solidFill>
                  <a:srgbClr val="FF0000"/>
                </a:solidFill>
              </a:rPr>
              <a:t> / lidé, kteří vztahu mezi označujícím a označovaným rozumí </a:t>
            </a:r>
            <a:r>
              <a:rPr lang="cs-CZ" dirty="0"/>
              <a:t>(</a:t>
            </a:r>
            <a:r>
              <a:rPr lang="cs-CZ" dirty="0" err="1"/>
              <a:t>interpretans</a:t>
            </a:r>
            <a:r>
              <a:rPr lang="cs-CZ" dirty="0"/>
              <a:t>)  </a:t>
            </a:r>
          </a:p>
          <a:p>
            <a:r>
              <a:rPr lang="cs-CZ" dirty="0"/>
              <a:t>srdce                    láska, mít rád                                                      </a:t>
            </a:r>
          </a:p>
          <a:p>
            <a:r>
              <a:rPr lang="cs-CZ" dirty="0"/>
              <a:t>srdce-orgán, jeho tvar a struktura   X srdce (jiného tvaru) jako znak pro lásku, resp. pozitivní vztah k něčemu / někomu</a:t>
            </a:r>
          </a:p>
        </p:txBody>
      </p:sp>
      <p:pic>
        <p:nvPicPr>
          <p:cNvPr id="4" name="Obrázek 3">
            <a:extLst>
              <a:ext uri="{FF2B5EF4-FFF2-40B4-BE49-F238E27FC236}">
                <a16:creationId xmlns:a16="http://schemas.microsoft.com/office/drawing/2014/main" id="{E7B6A2F4-B1A0-4E7A-BA2F-EA65E21FC814}"/>
              </a:ext>
            </a:extLst>
          </p:cNvPr>
          <p:cNvPicPr>
            <a:picLocks noChangeAspect="1"/>
          </p:cNvPicPr>
          <p:nvPr/>
        </p:nvPicPr>
        <p:blipFill>
          <a:blip r:embed="rId3"/>
          <a:stretch>
            <a:fillRect/>
          </a:stretch>
        </p:blipFill>
        <p:spPr>
          <a:xfrm>
            <a:off x="1858258" y="5087438"/>
            <a:ext cx="1551500" cy="1464186"/>
          </a:xfrm>
          <a:prstGeom prst="rect">
            <a:avLst/>
          </a:prstGeom>
        </p:spPr>
      </p:pic>
      <p:pic>
        <p:nvPicPr>
          <p:cNvPr id="7" name="Obrázek 6">
            <a:extLst>
              <a:ext uri="{FF2B5EF4-FFF2-40B4-BE49-F238E27FC236}">
                <a16:creationId xmlns:a16="http://schemas.microsoft.com/office/drawing/2014/main" id="{8507AF17-DD1F-42CA-8EE3-FD34CB696C11}"/>
              </a:ext>
            </a:extLst>
          </p:cNvPr>
          <p:cNvPicPr>
            <a:picLocks noChangeAspect="1"/>
          </p:cNvPicPr>
          <p:nvPr/>
        </p:nvPicPr>
        <p:blipFill>
          <a:blip r:embed="rId4"/>
          <a:stretch>
            <a:fillRect/>
          </a:stretch>
        </p:blipFill>
        <p:spPr>
          <a:xfrm>
            <a:off x="6635999" y="5035910"/>
            <a:ext cx="2143420" cy="1605496"/>
          </a:xfrm>
          <a:prstGeom prst="rect">
            <a:avLst/>
          </a:prstGeom>
        </p:spPr>
      </p:pic>
      <p:pic>
        <p:nvPicPr>
          <p:cNvPr id="8" name="Obrázek 7">
            <a:extLst>
              <a:ext uri="{FF2B5EF4-FFF2-40B4-BE49-F238E27FC236}">
                <a16:creationId xmlns:a16="http://schemas.microsoft.com/office/drawing/2014/main" id="{9198650A-DC3A-4701-B800-FFA727CEC4A8}"/>
              </a:ext>
            </a:extLst>
          </p:cNvPr>
          <p:cNvPicPr>
            <a:picLocks noChangeAspect="1"/>
          </p:cNvPicPr>
          <p:nvPr/>
        </p:nvPicPr>
        <p:blipFill>
          <a:blip r:embed="rId5"/>
          <a:stretch>
            <a:fillRect/>
          </a:stretch>
        </p:blipFill>
        <p:spPr>
          <a:xfrm>
            <a:off x="210982" y="5087437"/>
            <a:ext cx="1484581" cy="1484581"/>
          </a:xfrm>
          <a:prstGeom prst="rect">
            <a:avLst/>
          </a:prstGeom>
        </p:spPr>
      </p:pic>
      <p:pic>
        <p:nvPicPr>
          <p:cNvPr id="9" name="Obrázek 8">
            <a:extLst>
              <a:ext uri="{FF2B5EF4-FFF2-40B4-BE49-F238E27FC236}">
                <a16:creationId xmlns:a16="http://schemas.microsoft.com/office/drawing/2014/main" id="{13F9915F-522B-4DD0-841B-0292676E8728}"/>
              </a:ext>
            </a:extLst>
          </p:cNvPr>
          <p:cNvPicPr>
            <a:picLocks noChangeAspect="1"/>
          </p:cNvPicPr>
          <p:nvPr/>
        </p:nvPicPr>
        <p:blipFill>
          <a:blip r:embed="rId6"/>
          <a:stretch>
            <a:fillRect/>
          </a:stretch>
        </p:blipFill>
        <p:spPr>
          <a:xfrm>
            <a:off x="3646192" y="5066807"/>
            <a:ext cx="2709070" cy="1584898"/>
          </a:xfrm>
          <a:prstGeom prst="rect">
            <a:avLst/>
          </a:prstGeom>
        </p:spPr>
      </p:pic>
      <p:pic>
        <p:nvPicPr>
          <p:cNvPr id="10" name="Obrázek 9">
            <a:extLst>
              <a:ext uri="{FF2B5EF4-FFF2-40B4-BE49-F238E27FC236}">
                <a16:creationId xmlns:a16="http://schemas.microsoft.com/office/drawing/2014/main" id="{DAF64735-628C-4B47-9DD5-079BBCA7E479}"/>
              </a:ext>
            </a:extLst>
          </p:cNvPr>
          <p:cNvPicPr>
            <a:picLocks noChangeAspect="1"/>
          </p:cNvPicPr>
          <p:nvPr/>
        </p:nvPicPr>
        <p:blipFill>
          <a:blip r:embed="rId7"/>
          <a:stretch>
            <a:fillRect/>
          </a:stretch>
        </p:blipFill>
        <p:spPr>
          <a:xfrm>
            <a:off x="8578575" y="4921689"/>
            <a:ext cx="1554504" cy="1816079"/>
          </a:xfrm>
          <a:prstGeom prst="rect">
            <a:avLst/>
          </a:prstGeom>
        </p:spPr>
      </p:pic>
      <p:pic>
        <p:nvPicPr>
          <p:cNvPr id="12" name="Obrázek 11">
            <a:extLst>
              <a:ext uri="{FF2B5EF4-FFF2-40B4-BE49-F238E27FC236}">
                <a16:creationId xmlns:a16="http://schemas.microsoft.com/office/drawing/2014/main" id="{8680CF0C-D0A1-42E0-B512-7A2D06388024}"/>
              </a:ext>
            </a:extLst>
          </p:cNvPr>
          <p:cNvPicPr>
            <a:picLocks noChangeAspect="1"/>
          </p:cNvPicPr>
          <p:nvPr/>
        </p:nvPicPr>
        <p:blipFill>
          <a:blip r:embed="rId8"/>
          <a:stretch>
            <a:fillRect/>
          </a:stretch>
        </p:blipFill>
        <p:spPr>
          <a:xfrm>
            <a:off x="10133079" y="5146290"/>
            <a:ext cx="1554504" cy="1402508"/>
          </a:xfrm>
          <a:prstGeom prst="rect">
            <a:avLst/>
          </a:prstGeom>
        </p:spPr>
      </p:pic>
    </p:spTree>
    <p:extLst>
      <p:ext uri="{BB962C8B-B14F-4D97-AF65-F5344CB8AC3E}">
        <p14:creationId xmlns:p14="http://schemas.microsoft.com/office/powerpoint/2010/main" val="989803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Ferdinand de </a:t>
            </a:r>
            <a:r>
              <a:rPr lang="cs-CZ" dirty="0" err="1"/>
              <a:t>Saussure</a:t>
            </a:r>
            <a:r>
              <a:rPr lang="cs-CZ" dirty="0"/>
              <a:t> a Charles </a:t>
            </a:r>
            <a:r>
              <a:rPr lang="cs-CZ" dirty="0" err="1"/>
              <a:t>Peirce</a:t>
            </a:r>
            <a:r>
              <a:rPr lang="cs-CZ" dirty="0"/>
              <a:t> – </a:t>
            </a:r>
            <a:br>
              <a:rPr lang="cs-CZ" dirty="0"/>
            </a:br>
            <a:r>
              <a:rPr lang="cs-CZ" dirty="0"/>
              <a:t>dvě koncepce znaku</a:t>
            </a:r>
          </a:p>
        </p:txBody>
      </p:sp>
      <p:pic>
        <p:nvPicPr>
          <p:cNvPr id="4" name="Zástupný symbol pro obsah 3"/>
          <p:cNvPicPr>
            <a:picLocks noGrp="1" noChangeAspect="1"/>
          </p:cNvPicPr>
          <p:nvPr>
            <p:ph idx="1"/>
          </p:nvPr>
        </p:nvPicPr>
        <p:blipFill>
          <a:blip r:embed="rId2"/>
          <a:stretch>
            <a:fillRect/>
          </a:stretch>
        </p:blipFill>
        <p:spPr>
          <a:xfrm>
            <a:off x="400275" y="1932709"/>
            <a:ext cx="5841801" cy="3501737"/>
          </a:xfrm>
          <a:prstGeom prst="rect">
            <a:avLst/>
          </a:prstGeom>
        </p:spPr>
      </p:pic>
      <p:pic>
        <p:nvPicPr>
          <p:cNvPr id="5" name="Obrázek 4"/>
          <p:cNvPicPr>
            <a:picLocks noChangeAspect="1"/>
          </p:cNvPicPr>
          <p:nvPr/>
        </p:nvPicPr>
        <p:blipFill>
          <a:blip r:embed="rId3"/>
          <a:stretch>
            <a:fillRect/>
          </a:stretch>
        </p:blipFill>
        <p:spPr>
          <a:xfrm>
            <a:off x="6756553" y="1967267"/>
            <a:ext cx="4756574" cy="3563452"/>
          </a:xfrm>
          <a:prstGeom prst="rect">
            <a:avLst/>
          </a:prstGeom>
        </p:spPr>
      </p:pic>
    </p:spTree>
    <p:extLst>
      <p:ext uri="{BB962C8B-B14F-4D97-AF65-F5344CB8AC3E}">
        <p14:creationId xmlns:p14="http://schemas.microsoft.com/office/powerpoint/2010/main" val="3937886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6E188E-AE11-4D13-A7A1-A7B8B72FD16F}"/>
              </a:ext>
            </a:extLst>
          </p:cNvPr>
          <p:cNvSpPr>
            <a:spLocks noGrp="1"/>
          </p:cNvSpPr>
          <p:nvPr>
            <p:ph type="title"/>
          </p:nvPr>
        </p:nvSpPr>
        <p:spPr>
          <a:xfrm>
            <a:off x="1097280" y="286604"/>
            <a:ext cx="10058400" cy="1164692"/>
          </a:xfrm>
        </p:spPr>
        <p:txBody>
          <a:bodyPr>
            <a:normAutofit/>
          </a:bodyPr>
          <a:lstStyle/>
          <a:p>
            <a:pPr algn="ctr"/>
            <a:r>
              <a:rPr lang="cs-CZ" sz="3600" b="1" dirty="0">
                <a:solidFill>
                  <a:schemeClr val="accent2">
                    <a:lumMod val="50000"/>
                  </a:schemeClr>
                </a:solidFill>
              </a:rPr>
              <a:t>Příběh Heleny Kellerové (1880 – 1968)</a:t>
            </a:r>
          </a:p>
        </p:txBody>
      </p:sp>
      <p:sp>
        <p:nvSpPr>
          <p:cNvPr id="3" name="Zástupný obsah 2">
            <a:extLst>
              <a:ext uri="{FF2B5EF4-FFF2-40B4-BE49-F238E27FC236}">
                <a16:creationId xmlns:a16="http://schemas.microsoft.com/office/drawing/2014/main" id="{898480D0-D589-4ED2-85F7-BA9CAE113AAD}"/>
              </a:ext>
            </a:extLst>
          </p:cNvPr>
          <p:cNvSpPr>
            <a:spLocks noGrp="1"/>
          </p:cNvSpPr>
          <p:nvPr>
            <p:ph idx="1"/>
          </p:nvPr>
        </p:nvSpPr>
        <p:spPr>
          <a:xfrm>
            <a:off x="167779" y="1587850"/>
            <a:ext cx="11182525" cy="4882878"/>
          </a:xfrm>
        </p:spPr>
        <p:txBody>
          <a:bodyPr>
            <a:normAutofit/>
          </a:bodyPr>
          <a:lstStyle/>
          <a:p>
            <a:pPr marL="0" indent="0">
              <a:buNone/>
            </a:pPr>
            <a:r>
              <a:rPr lang="cs-CZ" sz="2800" dirty="0"/>
              <a:t>„To slovo probudilo moji duši…“</a:t>
            </a:r>
            <a:endParaRPr lang="cs-CZ" dirty="0"/>
          </a:p>
          <a:p>
            <a:pPr marL="0" indent="0">
              <a:buNone/>
            </a:pPr>
            <a:endParaRPr lang="cs-CZ" dirty="0"/>
          </a:p>
          <a:p>
            <a:pPr marL="0" indent="0">
              <a:buNone/>
            </a:pPr>
            <a:r>
              <a:rPr lang="cs-CZ" dirty="0"/>
              <a:t>F</a:t>
            </a:r>
            <a:r>
              <a:rPr lang="cs-CZ" sz="2800" dirty="0"/>
              <a:t>enomén znamenání:</a:t>
            </a:r>
          </a:p>
          <a:p>
            <a:pPr marL="0" indent="0">
              <a:buNone/>
            </a:pPr>
            <a:endParaRPr lang="cs-CZ" sz="2800" dirty="0"/>
          </a:p>
          <a:p>
            <a:pPr marL="0" indent="0">
              <a:buNone/>
            </a:pPr>
            <a:r>
              <a:rPr lang="cs-CZ" sz="2800" dirty="0"/>
              <a:t>smyslově (hmatem) přístupné „označující“  </a:t>
            </a:r>
          </a:p>
          <a:p>
            <a:pPr marL="0" indent="0">
              <a:buNone/>
            </a:pPr>
            <a:r>
              <a:rPr lang="cs-CZ" dirty="0"/>
              <a:t>o</a:t>
            </a:r>
            <a:r>
              <a:rPr lang="cs-CZ" sz="2800" dirty="0"/>
              <a:t>dkázalo k „označovanému“ (vodě)</a:t>
            </a:r>
          </a:p>
          <a:p>
            <a:pPr marL="0" indent="0">
              <a:buNone/>
            </a:pPr>
            <a:r>
              <a:rPr lang="cs-CZ" sz="2800" dirty="0"/>
              <a:t>a dívka („</a:t>
            </a:r>
            <a:r>
              <a:rPr lang="cs-CZ" sz="2800" dirty="0" err="1"/>
              <a:t>interpretans</a:t>
            </a:r>
            <a:r>
              <a:rPr lang="cs-CZ" sz="2800" dirty="0"/>
              <a:t>“) tento vztah pochopila</a:t>
            </a:r>
          </a:p>
          <a:p>
            <a:pPr marL="0" indent="0">
              <a:buNone/>
            </a:pPr>
            <a:endParaRPr lang="cs-CZ" sz="2800" dirty="0"/>
          </a:p>
        </p:txBody>
      </p:sp>
      <p:pic>
        <p:nvPicPr>
          <p:cNvPr id="4" name="Obrázek 3">
            <a:extLst>
              <a:ext uri="{FF2B5EF4-FFF2-40B4-BE49-F238E27FC236}">
                <a16:creationId xmlns:a16="http://schemas.microsoft.com/office/drawing/2014/main" id="{88CEE7F4-660B-490E-87C1-48228BAC4725}"/>
              </a:ext>
            </a:extLst>
          </p:cNvPr>
          <p:cNvPicPr>
            <a:picLocks noChangeAspect="1"/>
          </p:cNvPicPr>
          <p:nvPr/>
        </p:nvPicPr>
        <p:blipFill>
          <a:blip r:embed="rId3"/>
          <a:stretch>
            <a:fillRect/>
          </a:stretch>
        </p:blipFill>
        <p:spPr>
          <a:xfrm>
            <a:off x="8109408" y="1758876"/>
            <a:ext cx="2991338" cy="4330197"/>
          </a:xfrm>
          <a:prstGeom prst="rect">
            <a:avLst/>
          </a:prstGeom>
        </p:spPr>
      </p:pic>
    </p:spTree>
    <p:extLst>
      <p:ext uri="{BB962C8B-B14F-4D97-AF65-F5344CB8AC3E}">
        <p14:creationId xmlns:p14="http://schemas.microsoft.com/office/powerpoint/2010/main" val="4051218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7818" y="166256"/>
            <a:ext cx="11156373" cy="1028700"/>
          </a:xfrm>
        </p:spPr>
        <p:txBody>
          <a:bodyPr>
            <a:normAutofit fontScale="90000"/>
          </a:bodyPr>
          <a:lstStyle/>
          <a:p>
            <a:pPr algn="ctr"/>
            <a:br>
              <a:rPr lang="cs-CZ" b="1" dirty="0">
                <a:solidFill>
                  <a:schemeClr val="accent2">
                    <a:lumMod val="50000"/>
                  </a:schemeClr>
                </a:solidFill>
              </a:rPr>
            </a:br>
            <a:r>
              <a:rPr lang="cs-CZ" b="1" dirty="0">
                <a:solidFill>
                  <a:schemeClr val="accent2">
                    <a:lumMod val="50000"/>
                  </a:schemeClr>
                </a:solidFill>
              </a:rPr>
              <a:t>Úvod do studia jazyka </a:t>
            </a:r>
            <a:r>
              <a:rPr lang="cs-CZ" sz="3100" dirty="0">
                <a:solidFill>
                  <a:schemeClr val="accent2">
                    <a:lumMod val="50000"/>
                  </a:schemeClr>
                </a:solidFill>
              </a:rPr>
              <a:t>(</a:t>
            </a:r>
            <a:r>
              <a:rPr lang="cs-CZ" sz="3100" dirty="0"/>
              <a:t>Sylabus předmětu – výňatek)</a:t>
            </a:r>
            <a:br>
              <a:rPr lang="cs-CZ" sz="3100" dirty="0"/>
            </a:br>
            <a:endParaRPr lang="cs-CZ" sz="3100" dirty="0"/>
          </a:p>
        </p:txBody>
      </p:sp>
      <p:sp>
        <p:nvSpPr>
          <p:cNvPr id="3" name="Zástupný symbol pro obsah 2"/>
          <p:cNvSpPr>
            <a:spLocks noGrp="1"/>
          </p:cNvSpPr>
          <p:nvPr>
            <p:ph idx="1"/>
          </p:nvPr>
        </p:nvSpPr>
        <p:spPr>
          <a:xfrm>
            <a:off x="400049" y="1194956"/>
            <a:ext cx="11320895" cy="5579917"/>
          </a:xfrm>
        </p:spPr>
        <p:txBody>
          <a:bodyPr>
            <a:normAutofit fontScale="55000" lnSpcReduction="20000"/>
          </a:bodyPr>
          <a:lstStyle/>
          <a:p>
            <a:pPr marL="0" indent="0">
              <a:buNone/>
            </a:pPr>
            <a:r>
              <a:rPr lang="cs-CZ" dirty="0"/>
              <a:t>Předmět uvádí do studia jazyka a poskytuje přehled o základních jazykovědných přístupech, disciplínách a tématech. </a:t>
            </a:r>
          </a:p>
          <a:p>
            <a:pPr marL="0" indent="0">
              <a:buNone/>
            </a:pPr>
            <a:r>
              <a:rPr lang="cs-CZ" dirty="0"/>
              <a:t>S východiskem v sémiotice a s ohledem na tři dimenze (jazykového) znaku je vyložena podstata tří základních přístupů k jazyku - </a:t>
            </a:r>
            <a:r>
              <a:rPr lang="cs-CZ" b="1" dirty="0"/>
              <a:t>strukturního</a:t>
            </a:r>
            <a:r>
              <a:rPr lang="cs-CZ" dirty="0"/>
              <a:t>, </a:t>
            </a:r>
            <a:r>
              <a:rPr lang="cs-CZ" b="1" dirty="0"/>
              <a:t>kognitivního</a:t>
            </a:r>
            <a:r>
              <a:rPr lang="cs-CZ" dirty="0"/>
              <a:t> a </a:t>
            </a:r>
            <a:r>
              <a:rPr lang="cs-CZ" b="1" dirty="0"/>
              <a:t>komunikačního</a:t>
            </a:r>
            <a:r>
              <a:rPr lang="cs-CZ" dirty="0"/>
              <a:t> - i různých jejich kombinací a průniků, ať už jde o lingvistiku „vnitřní“, nebo „vnější“. </a:t>
            </a:r>
          </a:p>
          <a:p>
            <a:pPr marL="0" indent="0">
              <a:buNone/>
            </a:pPr>
            <a:r>
              <a:rPr lang="cs-CZ" dirty="0"/>
              <a:t>Studenti by si měli (v koordinaci s dalšími úvodními lingvistickými předměty) osvojit základní lingvistickou terminologii a získat zkušenost s četbou jazykovědných textů. </a:t>
            </a:r>
          </a:p>
          <a:p>
            <a:pPr marL="0" indent="0">
              <a:buNone/>
            </a:pPr>
            <a:r>
              <a:rPr lang="cs-CZ" dirty="0"/>
              <a:t>Pozornost je věnována především těmto okruhům (s důrazem na témata 1 - 4 a 10):</a:t>
            </a:r>
          </a:p>
          <a:p>
            <a:pPr marL="0" indent="0">
              <a:buNone/>
            </a:pPr>
            <a:br>
              <a:rPr lang="cs-CZ" b="1" dirty="0"/>
            </a:br>
            <a:r>
              <a:rPr lang="cs-CZ" dirty="0"/>
              <a:t>1. Člověk - homo </a:t>
            </a:r>
            <a:r>
              <a:rPr lang="cs-CZ" dirty="0" err="1"/>
              <a:t>semioticus</a:t>
            </a:r>
            <a:r>
              <a:rPr lang="cs-CZ" dirty="0"/>
              <a:t>. Sémiotika, znak a jeho pojetí. Typy znaků a jejich realizace v přirozených jazycích (mluvených a znakových) a jiných znakových systémech. Vlastnosti přirozeného jazyka.</a:t>
            </a:r>
          </a:p>
          <a:p>
            <a:pPr marL="0" indent="0">
              <a:buNone/>
            </a:pPr>
            <a:r>
              <a:rPr lang="cs-CZ" dirty="0"/>
              <a:t>2. Člověk - homo </a:t>
            </a:r>
            <a:r>
              <a:rPr lang="cs-CZ" dirty="0" err="1"/>
              <a:t>communicans</a:t>
            </a:r>
            <a:r>
              <a:rPr lang="cs-CZ" dirty="0"/>
              <a:t>. Komunikace, faktory komunikace, komunikační funkce. </a:t>
            </a:r>
            <a:r>
              <a:rPr lang="cs-CZ" dirty="0" err="1"/>
              <a:t>Pragmalingvistika</a:t>
            </a:r>
            <a:r>
              <a:rPr lang="cs-CZ" dirty="0"/>
              <a:t>.</a:t>
            </a:r>
          </a:p>
          <a:p>
            <a:pPr marL="0" indent="0">
              <a:buNone/>
            </a:pPr>
            <a:r>
              <a:rPr lang="cs-CZ" dirty="0"/>
              <a:t>3. Jazyk – mluva –  řeč. Struktura a funkce. Funkce jazyka a řeči.</a:t>
            </a:r>
          </a:p>
          <a:p>
            <a:pPr marL="0" indent="0">
              <a:buNone/>
            </a:pPr>
            <a:r>
              <a:rPr lang="cs-CZ" dirty="0"/>
              <a:t>4. Stavba jazyka: forma a obsah / výraz a význam v jazyce, jazykové plány a roviny, jazykové jednotky, jazykové vztahy. Fonologický, gramatický a lexikální systém jazyka.</a:t>
            </a:r>
          </a:p>
          <a:p>
            <a:pPr marL="0" indent="0">
              <a:buNone/>
            </a:pPr>
            <a:endParaRPr lang="cs-CZ" dirty="0"/>
          </a:p>
          <a:p>
            <a:pPr marL="0" indent="0">
              <a:buNone/>
            </a:pPr>
            <a:r>
              <a:rPr lang="cs-CZ" dirty="0"/>
              <a:t>+ nově – </a:t>
            </a:r>
          </a:p>
          <a:p>
            <a:pPr marL="0" indent="0">
              <a:buNone/>
            </a:pPr>
            <a:r>
              <a:rPr lang="cs-CZ" dirty="0"/>
              <a:t>5. Kognitivní a kulturní lingvistika: pojmová metafora a metonymie, kategorizace, tělesný základ kognice a jazyka, jazykový obraz světa, stereotyp</a:t>
            </a:r>
          </a:p>
          <a:p>
            <a:pPr marL="0" indent="0">
              <a:buNone/>
            </a:pPr>
            <a:endParaRPr lang="cs-CZ" dirty="0"/>
          </a:p>
          <a:p>
            <a:pPr marL="0" indent="0">
              <a:buNone/>
            </a:pPr>
            <a:r>
              <a:rPr lang="cs-CZ" dirty="0"/>
              <a:t>….</a:t>
            </a:r>
          </a:p>
          <a:p>
            <a:pPr marL="0" indent="0">
              <a:buNone/>
            </a:pPr>
            <a:r>
              <a:rPr lang="cs-CZ" dirty="0"/>
              <a:t>10. Klasifikace jazyků - jazyková typologie, jazykový zeměpis.</a:t>
            </a:r>
          </a:p>
          <a:p>
            <a:pPr marL="0" indent="0">
              <a:buNone/>
            </a:pPr>
            <a:endParaRPr lang="cs-CZ" dirty="0"/>
          </a:p>
          <a:p>
            <a:pPr marL="0" indent="0">
              <a:buNone/>
            </a:pPr>
            <a:r>
              <a:rPr lang="cs-CZ" dirty="0"/>
              <a:t>(Celý sylabus je k dispozici v SIS FF UK.)</a:t>
            </a:r>
            <a:endParaRPr lang="cs-CZ" sz="3200" dirty="0"/>
          </a:p>
          <a:p>
            <a:pPr marL="0" indent="0">
              <a:buNone/>
            </a:pPr>
            <a:endParaRPr lang="cs-CZ" dirty="0"/>
          </a:p>
        </p:txBody>
      </p:sp>
    </p:spTree>
    <p:extLst>
      <p:ext uri="{BB962C8B-B14F-4D97-AF65-F5344CB8AC3E}">
        <p14:creationId xmlns:p14="http://schemas.microsoft.com/office/powerpoint/2010/main" val="880104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7036" y="240434"/>
            <a:ext cx="11835247" cy="1120775"/>
          </a:xfrm>
        </p:spPr>
        <p:txBody>
          <a:bodyPr>
            <a:normAutofit fontScale="90000"/>
          </a:bodyPr>
          <a:lstStyle/>
          <a:p>
            <a:r>
              <a:rPr lang="cs-CZ" dirty="0"/>
              <a:t>Helen Keller: Příběh mého života (Praha: </a:t>
            </a:r>
            <a:r>
              <a:rPr lang="cs-CZ" dirty="0" err="1"/>
              <a:t>Malvern</a:t>
            </a:r>
            <a:r>
              <a:rPr lang="cs-CZ" dirty="0"/>
              <a:t>, 2021)</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8098" y="1430770"/>
            <a:ext cx="3557167" cy="4824557"/>
          </a:xfrm>
        </p:spPr>
      </p:pic>
      <p:sp>
        <p:nvSpPr>
          <p:cNvPr id="5" name="Obdélník 4"/>
          <p:cNvSpPr/>
          <p:nvPr/>
        </p:nvSpPr>
        <p:spPr>
          <a:xfrm>
            <a:off x="5049983" y="1392382"/>
            <a:ext cx="7024254" cy="5179782"/>
          </a:xfrm>
          <a:prstGeom prst="rect">
            <a:avLst/>
          </a:prstGeom>
        </p:spPr>
        <p:txBody>
          <a:bodyPr wrap="square">
            <a:spAutoFit/>
          </a:bodyPr>
          <a:lstStyle/>
          <a:p>
            <a:endParaRPr lang="cs-CZ" dirty="0"/>
          </a:p>
          <a:p>
            <a:pPr>
              <a:spcBef>
                <a:spcPts val="100"/>
              </a:spcBef>
              <a:spcAft>
                <a:spcPts val="100"/>
              </a:spcAft>
            </a:pPr>
            <a:r>
              <a:rPr lang="cs-CZ" dirty="0">
                <a:solidFill>
                  <a:srgbClr val="000000"/>
                </a:solidFill>
                <a:latin typeface="Times New Roman" panose="02020603050405020304" pitchFamily="18" charset="0"/>
              </a:rPr>
              <a:t>Američanka Helen Kellerová se narodila jako zdravé dítě. V 19 měsících ji ale postihla tehdy neznámá </a:t>
            </a:r>
            <a:r>
              <a:rPr lang="cs-CZ" u="sng" dirty="0">
                <a:solidFill>
                  <a:srgbClr val="000000"/>
                </a:solidFill>
                <a:latin typeface="Times New Roman" panose="02020603050405020304" pitchFamily="18" charset="0"/>
                <a:hlinkClick r:id="rId3"/>
              </a:rPr>
              <a:t>meningitida</a:t>
            </a:r>
            <a:r>
              <a:rPr lang="cs-CZ" dirty="0">
                <a:solidFill>
                  <a:srgbClr val="000000"/>
                </a:solidFill>
                <a:latin typeface="Times New Roman" panose="02020603050405020304" pitchFamily="18" charset="0"/>
              </a:rPr>
              <a:t>, která ji připravila o zrak i sluch. Oční a ušní lékař rodiny seznámil její matku s </a:t>
            </a:r>
            <a:r>
              <a:rPr lang="cs-CZ" u="sng" dirty="0">
                <a:solidFill>
                  <a:srgbClr val="000000"/>
                </a:solidFill>
                <a:latin typeface="Times New Roman" panose="02020603050405020304" pitchFamily="18" charset="0"/>
                <a:hlinkClick r:id="rId4"/>
              </a:rPr>
              <a:t>Alexanderem Grahamem Bellem</a:t>
            </a:r>
            <a:r>
              <a:rPr lang="cs-CZ" dirty="0">
                <a:solidFill>
                  <a:srgbClr val="000000"/>
                </a:solidFill>
                <a:latin typeface="Times New Roman" panose="02020603050405020304" pitchFamily="18" charset="0"/>
              </a:rPr>
              <a:t>, jenž tehdy pracoval s neslyšícími dětmi. Díky jeho pomoci byla do rodiny Kellerů vyslána dvacetiletá lektorka </a:t>
            </a:r>
            <a:r>
              <a:rPr lang="cs-CZ" dirty="0" err="1">
                <a:solidFill>
                  <a:srgbClr val="000000"/>
                </a:solidFill>
                <a:latin typeface="Times New Roman" panose="02020603050405020304" pitchFamily="18" charset="0"/>
              </a:rPr>
              <a:t>Perkinsova</a:t>
            </a:r>
            <a:r>
              <a:rPr lang="cs-CZ" dirty="0">
                <a:solidFill>
                  <a:srgbClr val="000000"/>
                </a:solidFill>
                <a:latin typeface="Times New Roman" panose="02020603050405020304" pitchFamily="18" charset="0"/>
              </a:rPr>
              <a:t> institutu pro nevidomé, </a:t>
            </a:r>
            <a:r>
              <a:rPr lang="cs-CZ" b="1" dirty="0">
                <a:solidFill>
                  <a:srgbClr val="000000"/>
                </a:solidFill>
                <a:latin typeface="Times New Roman" panose="02020603050405020304" pitchFamily="18" charset="0"/>
              </a:rPr>
              <a:t>Anne </a:t>
            </a:r>
            <a:r>
              <a:rPr lang="cs-CZ" b="1" dirty="0" err="1">
                <a:solidFill>
                  <a:srgbClr val="000000"/>
                </a:solidFill>
                <a:latin typeface="Times New Roman" panose="02020603050405020304" pitchFamily="18" charset="0"/>
              </a:rPr>
              <a:t>Sullivan</a:t>
            </a:r>
            <a:r>
              <a:rPr lang="cs-CZ" dirty="0">
                <a:solidFill>
                  <a:srgbClr val="000000"/>
                </a:solidFill>
                <a:latin typeface="Times New Roman" panose="02020603050405020304" pitchFamily="18" charset="0"/>
              </a:rPr>
              <a:t>. </a:t>
            </a:r>
          </a:p>
          <a:p>
            <a:pPr>
              <a:spcBef>
                <a:spcPts val="100"/>
              </a:spcBef>
              <a:spcAft>
                <a:spcPts val="100"/>
              </a:spcAft>
            </a:pPr>
            <a:r>
              <a:rPr lang="cs-CZ" dirty="0">
                <a:solidFill>
                  <a:srgbClr val="000000"/>
                </a:solidFill>
                <a:latin typeface="Times New Roman" panose="02020603050405020304" pitchFamily="18" charset="0"/>
              </a:rPr>
              <a:t>Tato učitelka se stala naprosto klíčovou osobou života tehdy sedmileté Helen.</a:t>
            </a:r>
          </a:p>
          <a:p>
            <a:pPr>
              <a:spcBef>
                <a:spcPts val="100"/>
              </a:spcBef>
              <a:spcAft>
                <a:spcPts val="100"/>
              </a:spcAft>
            </a:pPr>
            <a:r>
              <a:rPr lang="cs-CZ" dirty="0">
                <a:solidFill>
                  <a:srgbClr val="000000"/>
                </a:solidFill>
                <a:latin typeface="Times New Roman" panose="02020603050405020304" pitchFamily="18" charset="0"/>
              </a:rPr>
              <a:t>Anne se ji snažila naučit prstovou abecedu. Příliš se jí nedařilo až do dne, kdy Helen přivedla k zahradní pumpě. Na jednu ruku jí pustila proud vody, na druhé jí prstovou abecedou stále dokola hláskovala slovo </a:t>
            </a:r>
            <a:r>
              <a:rPr lang="cs-CZ" i="1" dirty="0">
                <a:solidFill>
                  <a:srgbClr val="000000"/>
                </a:solidFill>
                <a:latin typeface="Times New Roman" panose="02020603050405020304" pitchFamily="18" charset="0"/>
              </a:rPr>
              <a:t>voda</a:t>
            </a:r>
            <a:r>
              <a:rPr lang="cs-CZ" dirty="0">
                <a:solidFill>
                  <a:srgbClr val="000000"/>
                </a:solidFill>
                <a:latin typeface="Times New Roman" panose="02020603050405020304" pitchFamily="18" charset="0"/>
              </a:rPr>
              <a:t>. Když Helen pochopila, podnítilo to v ní obrovský zájem poznávat okolní svět. Nutila Anne, aby jí do ruky hláskovala názvy všeho, čeho se dotkla. Během několika hodin se tak Helen naučila prvních třicet slov svého života.</a:t>
            </a:r>
          </a:p>
          <a:p>
            <a:pPr>
              <a:spcBef>
                <a:spcPts val="100"/>
              </a:spcBef>
              <a:spcAft>
                <a:spcPts val="100"/>
              </a:spcAft>
            </a:pPr>
            <a:endParaRPr lang="cs-CZ" dirty="0">
              <a:solidFill>
                <a:srgbClr val="000000"/>
              </a:solidFill>
              <a:latin typeface="Times New Roman" panose="02020603050405020304" pitchFamily="18" charset="0"/>
            </a:endParaRPr>
          </a:p>
          <a:p>
            <a:pPr>
              <a:spcBef>
                <a:spcPts val="100"/>
              </a:spcBef>
              <a:spcAft>
                <a:spcPts val="100"/>
              </a:spcAft>
            </a:pPr>
            <a:r>
              <a:rPr lang="cs-CZ" u="sng" dirty="0">
                <a:solidFill>
                  <a:srgbClr val="000000"/>
                </a:solidFill>
                <a:latin typeface="Times New Roman" panose="02020603050405020304" pitchFamily="18" charset="0"/>
                <a:hlinkClick r:id="rId5"/>
              </a:rPr>
              <a:t>https://cs.wikipedia.org/wiki/Helen_Kellerov%C3%A1</a:t>
            </a:r>
            <a:endParaRPr lang="cs-CZ"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57133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286603"/>
            <a:ext cx="9999088" cy="446565"/>
          </a:xfrm>
        </p:spPr>
        <p:txBody>
          <a:bodyPr>
            <a:normAutofit fontScale="90000"/>
          </a:bodyPr>
          <a:lstStyle/>
          <a:p>
            <a:pPr algn="ctr"/>
            <a:r>
              <a:rPr lang="cs-CZ" sz="3600" b="1" dirty="0">
                <a:solidFill>
                  <a:schemeClr val="accent2">
                    <a:lumMod val="50000"/>
                  </a:schemeClr>
                </a:solidFill>
              </a:rPr>
              <a:t>Typy znaků (Ch. S. </a:t>
            </a:r>
            <a:r>
              <a:rPr lang="cs-CZ" sz="3600" b="1" dirty="0" err="1">
                <a:solidFill>
                  <a:schemeClr val="accent2">
                    <a:lumMod val="50000"/>
                  </a:schemeClr>
                </a:solidFill>
              </a:rPr>
              <a:t>Peirce</a:t>
            </a:r>
            <a:r>
              <a:rPr lang="cs-CZ" sz="3600" b="1" dirty="0">
                <a:solidFill>
                  <a:schemeClr val="accent2">
                    <a:lumMod val="50000"/>
                  </a:schemeClr>
                </a:solidFill>
              </a:rPr>
              <a:t>)</a:t>
            </a:r>
          </a:p>
        </p:txBody>
      </p:sp>
      <p:sp>
        <p:nvSpPr>
          <p:cNvPr id="3" name="Zástupný symbol pro obsah 2"/>
          <p:cNvSpPr>
            <a:spLocks noGrp="1"/>
          </p:cNvSpPr>
          <p:nvPr>
            <p:ph idx="1"/>
          </p:nvPr>
        </p:nvSpPr>
        <p:spPr>
          <a:xfrm>
            <a:off x="139960" y="774442"/>
            <a:ext cx="11934276" cy="5969258"/>
          </a:xfrm>
        </p:spPr>
        <p:txBody>
          <a:bodyPr>
            <a:normAutofit/>
          </a:bodyPr>
          <a:lstStyle/>
          <a:p>
            <a:pPr marL="0" indent="0">
              <a:buNone/>
            </a:pPr>
            <a:r>
              <a:rPr lang="cs-CZ" sz="3400" b="1" dirty="0"/>
              <a:t>Znaky</a:t>
            </a:r>
            <a:r>
              <a:rPr lang="cs-CZ" sz="3400" dirty="0"/>
              <a:t> </a:t>
            </a:r>
          </a:p>
          <a:p>
            <a:r>
              <a:rPr lang="cs-CZ" sz="2900" b="1" u="sng" dirty="0"/>
              <a:t>přirozené</a:t>
            </a:r>
            <a:r>
              <a:rPr lang="cs-CZ" sz="2900" dirty="0"/>
              <a:t>: vůně – peče se moučník; zvýšená teplota a výskyt vyrážky – zarděnky; kouř – na inkriminovaném místě něco hoří ; ptáci létají nízko – bude pršet</a:t>
            </a:r>
          </a:p>
          <a:p>
            <a:r>
              <a:rPr lang="cs-CZ" sz="2900" b="1" u="sng" dirty="0"/>
              <a:t>záměrně vytvořené člověkem </a:t>
            </a:r>
            <a:r>
              <a:rPr lang="cs-CZ" sz="2900" dirty="0"/>
              <a:t>(logo firmy, dopravní značka, slovo, znak znakového jazyka) </a:t>
            </a:r>
          </a:p>
          <a:p>
            <a:r>
              <a:rPr lang="cs-CZ" sz="2900" dirty="0"/>
              <a:t>hranice mezi přirozeným a záměrně vytvořeným není vždy jasná </a:t>
            </a:r>
          </a:p>
          <a:p>
            <a:pPr marL="0" indent="0">
              <a:buNone/>
            </a:pPr>
            <a:r>
              <a:rPr lang="cs-CZ" sz="2900" dirty="0"/>
              <a:t>(vůně pečiva z pekárny supermarketu; umělé „vytvoření“ teploty na teploměru vložením do horkého čaje…)</a:t>
            </a:r>
          </a:p>
          <a:p>
            <a:endParaRPr lang="cs-CZ" sz="2900" dirty="0"/>
          </a:p>
          <a:p>
            <a:pPr marL="0" indent="0">
              <a:buNone/>
            </a:pPr>
            <a:r>
              <a:rPr lang="cs-CZ" sz="3200" dirty="0"/>
              <a:t>(Charles </a:t>
            </a:r>
            <a:r>
              <a:rPr lang="cs-CZ" sz="3200" dirty="0" err="1"/>
              <a:t>Sandres</a:t>
            </a:r>
            <a:r>
              <a:rPr lang="cs-CZ" sz="3200" dirty="0"/>
              <a:t> </a:t>
            </a:r>
            <a:r>
              <a:rPr lang="cs-CZ" sz="3200" dirty="0" err="1"/>
              <a:t>Peirce</a:t>
            </a:r>
            <a:r>
              <a:rPr lang="cs-CZ" sz="3200" dirty="0"/>
              <a:t>, 1839 – 1914; čti /ˈ</a:t>
            </a:r>
            <a:r>
              <a:rPr lang="cs-CZ" sz="3200" dirty="0" err="1"/>
              <a:t>pɜːrs</a:t>
            </a:r>
            <a:r>
              <a:rPr lang="cs-CZ" sz="3200" dirty="0"/>
              <a:t>/)</a:t>
            </a:r>
          </a:p>
          <a:p>
            <a:pPr marL="0" indent="0">
              <a:buNone/>
            </a:pPr>
            <a:endParaRPr lang="cs-CZ" sz="2900" dirty="0"/>
          </a:p>
          <a:p>
            <a:endParaRPr lang="cs-CZ" dirty="0"/>
          </a:p>
          <a:p>
            <a:endParaRPr lang="cs-CZ" dirty="0"/>
          </a:p>
        </p:txBody>
      </p:sp>
    </p:spTree>
    <p:extLst>
      <p:ext uri="{BB962C8B-B14F-4D97-AF65-F5344CB8AC3E}">
        <p14:creationId xmlns:p14="http://schemas.microsoft.com/office/powerpoint/2010/main" val="2695328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66256" y="280554"/>
            <a:ext cx="11707092" cy="6348845"/>
          </a:xfrm>
        </p:spPr>
        <p:txBody>
          <a:bodyPr>
            <a:normAutofit fontScale="62500" lnSpcReduction="20000"/>
          </a:bodyPr>
          <a:lstStyle/>
          <a:p>
            <a:pPr marL="0" indent="0">
              <a:buNone/>
            </a:pPr>
            <a:r>
              <a:rPr lang="cs-CZ" sz="3100" b="1" dirty="0">
                <a:solidFill>
                  <a:srgbClr val="FF0000"/>
                </a:solidFill>
              </a:rPr>
              <a:t>Podle vztahu mezi označovaným a označujícím dělí </a:t>
            </a:r>
            <a:r>
              <a:rPr lang="cs-CZ" sz="3100" b="1" dirty="0" err="1">
                <a:solidFill>
                  <a:srgbClr val="FF0000"/>
                </a:solidFill>
              </a:rPr>
              <a:t>Peirce</a:t>
            </a:r>
            <a:r>
              <a:rPr lang="cs-CZ" sz="3100" b="1" dirty="0">
                <a:solidFill>
                  <a:srgbClr val="FF0000"/>
                </a:solidFill>
              </a:rPr>
              <a:t> znaky na ikony, indexy a symboly </a:t>
            </a:r>
          </a:p>
          <a:p>
            <a:pPr marL="0" indent="0">
              <a:buNone/>
            </a:pPr>
            <a:endParaRPr lang="cs-CZ" dirty="0"/>
          </a:p>
          <a:p>
            <a:r>
              <a:rPr lang="cs-CZ" b="1" dirty="0">
                <a:solidFill>
                  <a:srgbClr val="FF0000"/>
                </a:solidFill>
              </a:rPr>
              <a:t>1) Index</a:t>
            </a:r>
            <a:r>
              <a:rPr lang="cs-CZ" dirty="0"/>
              <a:t> (symptom) –  věcná nebo příčinná </a:t>
            </a:r>
            <a:r>
              <a:rPr lang="cs-CZ" b="1" dirty="0"/>
              <a:t>souvislost</a:t>
            </a:r>
            <a:r>
              <a:rPr lang="cs-CZ" dirty="0"/>
              <a:t> („soumeznost“) mezi označovaným a označujícím</a:t>
            </a:r>
          </a:p>
          <a:p>
            <a:pPr marL="0" indent="0">
              <a:buNone/>
            </a:pPr>
            <a:r>
              <a:rPr lang="cs-CZ" dirty="0"/>
              <a:t> (kouř – oheň, stopa zvířete – přítomnost zvířete, ukazující prst)</a:t>
            </a:r>
          </a:p>
          <a:p>
            <a:pPr marL="0" indent="0">
              <a:buNone/>
            </a:pPr>
            <a:endParaRPr lang="cs-CZ" dirty="0"/>
          </a:p>
          <a:p>
            <a:pPr marL="0" indent="0">
              <a:buNone/>
            </a:pPr>
            <a:endParaRPr lang="cs-CZ" dirty="0"/>
          </a:p>
          <a:p>
            <a:pPr marL="0" indent="0">
              <a:buNone/>
            </a:pPr>
            <a:endParaRPr lang="cs-CZ" dirty="0"/>
          </a:p>
          <a:p>
            <a:r>
              <a:rPr lang="cs-CZ" b="1" dirty="0">
                <a:solidFill>
                  <a:srgbClr val="FF0000"/>
                </a:solidFill>
              </a:rPr>
              <a:t>2) Ikon</a:t>
            </a:r>
            <a:r>
              <a:rPr lang="cs-CZ" dirty="0"/>
              <a:t> - </a:t>
            </a:r>
            <a:r>
              <a:rPr lang="cs-CZ" b="1" dirty="0"/>
              <a:t>podobnost</a:t>
            </a:r>
            <a:r>
              <a:rPr lang="cs-CZ" dirty="0"/>
              <a:t> mezi o. a o. </a:t>
            </a:r>
          </a:p>
          <a:p>
            <a:pPr marL="0" indent="0">
              <a:buNone/>
            </a:pPr>
            <a:r>
              <a:rPr lang="cs-CZ" dirty="0"/>
              <a:t>(fotografie, socha, piktogram, mapa, graf, nápodoba zvuku vydávaného zvířetem)</a:t>
            </a:r>
          </a:p>
          <a:p>
            <a:endParaRPr lang="cs-CZ" dirty="0"/>
          </a:p>
          <a:p>
            <a:pPr marL="0" indent="0">
              <a:buNone/>
            </a:pPr>
            <a:endParaRPr lang="cs-CZ" dirty="0"/>
          </a:p>
          <a:p>
            <a:pPr marL="0" indent="0">
              <a:buNone/>
            </a:pPr>
            <a:endParaRPr lang="cs-CZ" dirty="0"/>
          </a:p>
          <a:p>
            <a:r>
              <a:rPr lang="cs-CZ" b="1" dirty="0">
                <a:solidFill>
                  <a:srgbClr val="FF0000"/>
                </a:solidFill>
              </a:rPr>
              <a:t>3) Symbol</a:t>
            </a:r>
            <a:r>
              <a:rPr lang="cs-CZ" dirty="0"/>
              <a:t> – vztah mezi o. a o. je založen na </a:t>
            </a:r>
            <a:r>
              <a:rPr lang="cs-CZ" b="1" dirty="0"/>
              <a:t>konvenci</a:t>
            </a:r>
            <a:r>
              <a:rPr lang="cs-CZ" dirty="0"/>
              <a:t>, domluvě;  mezi o. a o. není souvislost; znak je tzv. </a:t>
            </a:r>
            <a:r>
              <a:rPr lang="cs-CZ" b="1" dirty="0"/>
              <a:t>arbitrární</a:t>
            </a:r>
            <a:r>
              <a:rPr lang="cs-CZ" dirty="0"/>
              <a:t>                                                                                     </a:t>
            </a:r>
            <a:r>
              <a:rPr lang="cs-CZ" sz="3600" dirty="0"/>
              <a:t> 							</a:t>
            </a:r>
          </a:p>
          <a:p>
            <a:pPr marL="0" indent="0">
              <a:buNone/>
            </a:pPr>
            <a:r>
              <a:rPr lang="cs-CZ" sz="3600" dirty="0"/>
              <a:t>					</a:t>
            </a:r>
          </a:p>
          <a:p>
            <a:pPr marL="0" indent="0">
              <a:buNone/>
            </a:pPr>
            <a:r>
              <a:rPr lang="cs-CZ" sz="3600" dirty="0"/>
              <a:t>					slovo </a:t>
            </a:r>
            <a:r>
              <a:rPr lang="cs-CZ" sz="3600" dirty="0">
                <a:solidFill>
                  <a:srgbClr val="C00000"/>
                </a:solidFill>
              </a:rPr>
              <a:t>KOČKA, </a:t>
            </a:r>
            <a:r>
              <a:rPr lang="cs-CZ" sz="3600" dirty="0"/>
              <a:t>slovo </a:t>
            </a:r>
            <a:r>
              <a:rPr lang="cs-CZ" sz="3600" dirty="0">
                <a:solidFill>
                  <a:srgbClr val="C00000"/>
                </a:solidFill>
              </a:rPr>
              <a:t>CAT</a:t>
            </a:r>
            <a:br>
              <a:rPr lang="cs-CZ" dirty="0"/>
            </a:br>
            <a:endParaRPr lang="cs-CZ" dirty="0"/>
          </a:p>
          <a:p>
            <a:pPr marL="0" indent="0">
              <a:buNone/>
            </a:pPr>
            <a:endParaRPr lang="cs-CZ" sz="2600" dirty="0"/>
          </a:p>
          <a:p>
            <a:pPr marL="0" indent="0">
              <a:buNone/>
            </a:pPr>
            <a:r>
              <a:rPr lang="cs-CZ" sz="3100" dirty="0"/>
              <a:t>Častá je </a:t>
            </a:r>
            <a:r>
              <a:rPr lang="cs-CZ" sz="3100" b="1" dirty="0"/>
              <a:t>kombinace</a:t>
            </a:r>
            <a:r>
              <a:rPr lang="cs-CZ" sz="3100" dirty="0"/>
              <a:t> těchto principů v přirozených jazycích (i jinde), čisté formy se vyskytují jen občas.</a:t>
            </a:r>
          </a:p>
          <a:p>
            <a:pPr marL="0" indent="0">
              <a:buNone/>
            </a:pPr>
            <a:endParaRPr lang="cs-CZ" dirty="0"/>
          </a:p>
        </p:txBody>
      </p:sp>
      <p:pic>
        <p:nvPicPr>
          <p:cNvPr id="4" name="Obrázek 3">
            <a:extLst>
              <a:ext uri="{FF2B5EF4-FFF2-40B4-BE49-F238E27FC236}">
                <a16:creationId xmlns:a16="http://schemas.microsoft.com/office/drawing/2014/main" id="{476C6A9B-51DA-48CE-93E5-94B3A2AB1331}"/>
              </a:ext>
            </a:extLst>
          </p:cNvPr>
          <p:cNvPicPr>
            <a:picLocks noChangeAspect="1"/>
          </p:cNvPicPr>
          <p:nvPr/>
        </p:nvPicPr>
        <p:blipFill>
          <a:blip r:embed="rId2"/>
          <a:stretch>
            <a:fillRect/>
          </a:stretch>
        </p:blipFill>
        <p:spPr>
          <a:xfrm>
            <a:off x="4842164" y="1655466"/>
            <a:ext cx="1620982" cy="1183377"/>
          </a:xfrm>
          <a:prstGeom prst="rect">
            <a:avLst/>
          </a:prstGeom>
        </p:spPr>
      </p:pic>
      <p:pic>
        <p:nvPicPr>
          <p:cNvPr id="5" name="Obrázek 4">
            <a:extLst>
              <a:ext uri="{FF2B5EF4-FFF2-40B4-BE49-F238E27FC236}">
                <a16:creationId xmlns:a16="http://schemas.microsoft.com/office/drawing/2014/main" id="{7F475335-13FB-4FCB-90C1-F35A41698C4A}"/>
              </a:ext>
            </a:extLst>
          </p:cNvPr>
          <p:cNvPicPr>
            <a:picLocks noChangeAspect="1"/>
          </p:cNvPicPr>
          <p:nvPr/>
        </p:nvPicPr>
        <p:blipFill>
          <a:blip r:embed="rId3"/>
          <a:stretch>
            <a:fillRect/>
          </a:stretch>
        </p:blipFill>
        <p:spPr>
          <a:xfrm>
            <a:off x="9332942" y="1293211"/>
            <a:ext cx="1733375" cy="2600065"/>
          </a:xfrm>
          <a:prstGeom prst="rect">
            <a:avLst/>
          </a:prstGeom>
        </p:spPr>
      </p:pic>
    </p:spTree>
    <p:extLst>
      <p:ext uri="{BB962C8B-B14F-4D97-AF65-F5344CB8AC3E}">
        <p14:creationId xmlns:p14="http://schemas.microsoft.com/office/powerpoint/2010/main" val="1271004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7280" y="1"/>
            <a:ext cx="10058400" cy="1028700"/>
          </a:xfrm>
        </p:spPr>
        <p:txBody>
          <a:bodyPr>
            <a:normAutofit/>
          </a:bodyPr>
          <a:lstStyle/>
          <a:p>
            <a:pPr algn="ctr"/>
            <a:r>
              <a:rPr lang="cs-CZ" sz="3600" b="1" dirty="0" err="1">
                <a:solidFill>
                  <a:schemeClr val="accent2">
                    <a:lumMod val="50000"/>
                  </a:schemeClr>
                </a:solidFill>
              </a:rPr>
              <a:t>Indexikálnost</a:t>
            </a:r>
            <a:endParaRPr lang="cs-CZ" sz="3600" b="1" dirty="0">
              <a:solidFill>
                <a:schemeClr val="accent2">
                  <a:lumMod val="50000"/>
                </a:schemeClr>
              </a:solidFill>
            </a:endParaRPr>
          </a:p>
        </p:txBody>
      </p:sp>
      <p:pic>
        <p:nvPicPr>
          <p:cNvPr id="7" name="Zástupný symbol pro obsah 6"/>
          <p:cNvPicPr>
            <a:picLocks noGrp="1" noChangeAspect="1"/>
          </p:cNvPicPr>
          <p:nvPr>
            <p:ph idx="1"/>
          </p:nvPr>
        </p:nvPicPr>
        <p:blipFill>
          <a:blip r:embed="rId3"/>
          <a:stretch>
            <a:fillRect/>
          </a:stretch>
        </p:blipFill>
        <p:spPr>
          <a:xfrm>
            <a:off x="9210078" y="473684"/>
            <a:ext cx="2847975" cy="1609725"/>
          </a:xfrm>
          <a:prstGeom prst="rect">
            <a:avLst/>
          </a:prstGeom>
        </p:spPr>
      </p:pic>
      <p:pic>
        <p:nvPicPr>
          <p:cNvPr id="6" name="Obrázek 5"/>
          <p:cNvPicPr>
            <a:picLocks noChangeAspect="1"/>
          </p:cNvPicPr>
          <p:nvPr/>
        </p:nvPicPr>
        <p:blipFill>
          <a:blip r:embed="rId4"/>
          <a:stretch>
            <a:fillRect/>
          </a:stretch>
        </p:blipFill>
        <p:spPr>
          <a:xfrm>
            <a:off x="156550" y="217607"/>
            <a:ext cx="2290471" cy="2424810"/>
          </a:xfrm>
          <a:prstGeom prst="rect">
            <a:avLst/>
          </a:prstGeom>
        </p:spPr>
      </p:pic>
      <p:pic>
        <p:nvPicPr>
          <p:cNvPr id="8" name="Obrázek 7"/>
          <p:cNvPicPr>
            <a:picLocks noChangeAspect="1"/>
          </p:cNvPicPr>
          <p:nvPr/>
        </p:nvPicPr>
        <p:blipFill>
          <a:blip r:embed="rId5"/>
          <a:stretch>
            <a:fillRect/>
          </a:stretch>
        </p:blipFill>
        <p:spPr>
          <a:xfrm>
            <a:off x="6415459" y="2824788"/>
            <a:ext cx="2977975" cy="3820230"/>
          </a:xfrm>
          <a:prstGeom prst="rect">
            <a:avLst/>
          </a:prstGeom>
        </p:spPr>
      </p:pic>
      <p:pic>
        <p:nvPicPr>
          <p:cNvPr id="9" name="Obrázek 8"/>
          <p:cNvPicPr>
            <a:picLocks noChangeAspect="1"/>
          </p:cNvPicPr>
          <p:nvPr/>
        </p:nvPicPr>
        <p:blipFill>
          <a:blip r:embed="rId6"/>
          <a:stretch>
            <a:fillRect/>
          </a:stretch>
        </p:blipFill>
        <p:spPr>
          <a:xfrm>
            <a:off x="9209792" y="2559226"/>
            <a:ext cx="2600325" cy="1762125"/>
          </a:xfrm>
          <a:prstGeom prst="rect">
            <a:avLst/>
          </a:prstGeom>
        </p:spPr>
      </p:pic>
      <p:pic>
        <p:nvPicPr>
          <p:cNvPr id="10" name="Obrázek 9"/>
          <p:cNvPicPr>
            <a:picLocks noChangeAspect="1"/>
          </p:cNvPicPr>
          <p:nvPr/>
        </p:nvPicPr>
        <p:blipFill>
          <a:blip r:embed="rId7"/>
          <a:stretch>
            <a:fillRect/>
          </a:stretch>
        </p:blipFill>
        <p:spPr>
          <a:xfrm>
            <a:off x="9435260" y="4797168"/>
            <a:ext cx="2554287" cy="1847850"/>
          </a:xfrm>
          <a:prstGeom prst="rect">
            <a:avLst/>
          </a:prstGeom>
        </p:spPr>
      </p:pic>
      <p:pic>
        <p:nvPicPr>
          <p:cNvPr id="11" name="Obrázek 10"/>
          <p:cNvPicPr>
            <a:picLocks noChangeAspect="1"/>
          </p:cNvPicPr>
          <p:nvPr/>
        </p:nvPicPr>
        <p:blipFill>
          <a:blip r:embed="rId8"/>
          <a:stretch>
            <a:fillRect/>
          </a:stretch>
        </p:blipFill>
        <p:spPr>
          <a:xfrm>
            <a:off x="2766066" y="3830458"/>
            <a:ext cx="3724038" cy="2789434"/>
          </a:xfrm>
          <a:prstGeom prst="rect">
            <a:avLst/>
          </a:prstGeom>
        </p:spPr>
      </p:pic>
      <p:pic>
        <p:nvPicPr>
          <p:cNvPr id="12" name="Obrázek 11"/>
          <p:cNvPicPr>
            <a:picLocks noChangeAspect="1"/>
          </p:cNvPicPr>
          <p:nvPr/>
        </p:nvPicPr>
        <p:blipFill>
          <a:blip r:embed="rId9"/>
          <a:stretch>
            <a:fillRect/>
          </a:stretch>
        </p:blipFill>
        <p:spPr>
          <a:xfrm>
            <a:off x="2698952" y="1009101"/>
            <a:ext cx="3140894" cy="2395390"/>
          </a:xfrm>
          <a:prstGeom prst="rect">
            <a:avLst/>
          </a:prstGeom>
        </p:spPr>
      </p:pic>
      <p:pic>
        <p:nvPicPr>
          <p:cNvPr id="3" name="Obrázek 2">
            <a:extLst>
              <a:ext uri="{FF2B5EF4-FFF2-40B4-BE49-F238E27FC236}">
                <a16:creationId xmlns:a16="http://schemas.microsoft.com/office/drawing/2014/main" id="{55101F01-CF4D-4757-8F79-421626EDE0AC}"/>
              </a:ext>
            </a:extLst>
          </p:cNvPr>
          <p:cNvPicPr>
            <a:picLocks noChangeAspect="1"/>
          </p:cNvPicPr>
          <p:nvPr/>
        </p:nvPicPr>
        <p:blipFill>
          <a:blip r:embed="rId10"/>
          <a:stretch>
            <a:fillRect/>
          </a:stretch>
        </p:blipFill>
        <p:spPr>
          <a:xfrm>
            <a:off x="150554" y="3159542"/>
            <a:ext cx="3219450" cy="1333500"/>
          </a:xfrm>
          <a:prstGeom prst="rect">
            <a:avLst/>
          </a:prstGeom>
        </p:spPr>
      </p:pic>
      <p:pic>
        <p:nvPicPr>
          <p:cNvPr id="5" name="Obrázek 4">
            <a:extLst>
              <a:ext uri="{FF2B5EF4-FFF2-40B4-BE49-F238E27FC236}">
                <a16:creationId xmlns:a16="http://schemas.microsoft.com/office/drawing/2014/main" id="{D6FC65FC-D078-4D67-A421-023AE0299A7B}"/>
              </a:ext>
            </a:extLst>
          </p:cNvPr>
          <p:cNvPicPr>
            <a:picLocks noChangeAspect="1"/>
          </p:cNvPicPr>
          <p:nvPr/>
        </p:nvPicPr>
        <p:blipFill>
          <a:blip r:embed="rId11"/>
          <a:stretch>
            <a:fillRect/>
          </a:stretch>
        </p:blipFill>
        <p:spPr>
          <a:xfrm>
            <a:off x="6064771" y="1169506"/>
            <a:ext cx="3019425" cy="1514475"/>
          </a:xfrm>
          <a:prstGeom prst="rect">
            <a:avLst/>
          </a:prstGeom>
        </p:spPr>
      </p:pic>
      <p:pic>
        <p:nvPicPr>
          <p:cNvPr id="13" name="Obrázek 12">
            <a:extLst>
              <a:ext uri="{FF2B5EF4-FFF2-40B4-BE49-F238E27FC236}">
                <a16:creationId xmlns:a16="http://schemas.microsoft.com/office/drawing/2014/main" id="{C33D24DC-3D5E-4146-8BBE-D81AF86BE07F}"/>
              </a:ext>
            </a:extLst>
          </p:cNvPr>
          <p:cNvPicPr>
            <a:picLocks noChangeAspect="1"/>
          </p:cNvPicPr>
          <p:nvPr/>
        </p:nvPicPr>
        <p:blipFill>
          <a:blip r:embed="rId12"/>
          <a:stretch>
            <a:fillRect/>
          </a:stretch>
        </p:blipFill>
        <p:spPr>
          <a:xfrm>
            <a:off x="146206" y="5197203"/>
            <a:ext cx="3048000" cy="1495425"/>
          </a:xfrm>
          <a:prstGeom prst="rect">
            <a:avLst/>
          </a:prstGeom>
        </p:spPr>
      </p:pic>
      <p:pic>
        <p:nvPicPr>
          <p:cNvPr id="14" name="Obrázek 13">
            <a:extLst>
              <a:ext uri="{FF2B5EF4-FFF2-40B4-BE49-F238E27FC236}">
                <a16:creationId xmlns:a16="http://schemas.microsoft.com/office/drawing/2014/main" id="{58C2244D-F562-4B3D-85C9-4BA964FC35AF}"/>
              </a:ext>
            </a:extLst>
          </p:cNvPr>
          <p:cNvPicPr>
            <a:picLocks noChangeAspect="1"/>
          </p:cNvPicPr>
          <p:nvPr/>
        </p:nvPicPr>
        <p:blipFill>
          <a:blip r:embed="rId13"/>
          <a:stretch>
            <a:fillRect/>
          </a:stretch>
        </p:blipFill>
        <p:spPr>
          <a:xfrm>
            <a:off x="5574370" y="4321351"/>
            <a:ext cx="2124075" cy="2152650"/>
          </a:xfrm>
          <a:prstGeom prst="rect">
            <a:avLst/>
          </a:prstGeom>
        </p:spPr>
      </p:pic>
    </p:spTree>
    <p:extLst>
      <p:ext uri="{BB962C8B-B14F-4D97-AF65-F5344CB8AC3E}">
        <p14:creationId xmlns:p14="http://schemas.microsoft.com/office/powerpoint/2010/main" val="1509356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60745" y="245327"/>
            <a:ext cx="8229600" cy="648291"/>
          </a:xfrm>
        </p:spPr>
        <p:txBody>
          <a:bodyPr>
            <a:normAutofit fontScale="90000"/>
          </a:bodyPr>
          <a:lstStyle/>
          <a:p>
            <a:r>
              <a:rPr lang="cs-CZ" sz="4000" b="1" spc="-50" dirty="0">
                <a:solidFill>
                  <a:schemeClr val="accent2">
                    <a:lumMod val="50000"/>
                  </a:schemeClr>
                </a:solidFill>
              </a:rPr>
              <a:t>Ikoničnost</a:t>
            </a:r>
            <a:r>
              <a:rPr lang="cs-CZ" dirty="0"/>
              <a:t>  </a:t>
            </a:r>
          </a:p>
        </p:txBody>
      </p:sp>
      <p:pic>
        <p:nvPicPr>
          <p:cNvPr id="10" name="Zástupný symbol pro obsah 9"/>
          <p:cNvPicPr>
            <a:picLocks noGrp="1" noChangeAspect="1"/>
          </p:cNvPicPr>
          <p:nvPr>
            <p:ph sz="half" idx="2"/>
          </p:nvPr>
        </p:nvPicPr>
        <p:blipFill>
          <a:blip r:embed="rId3"/>
          <a:stretch>
            <a:fillRect/>
          </a:stretch>
        </p:blipFill>
        <p:spPr>
          <a:xfrm>
            <a:off x="6665059" y="4261201"/>
            <a:ext cx="4038600" cy="1943576"/>
          </a:xfrm>
          <a:prstGeom prst="rect">
            <a:avLst/>
          </a:prstGeom>
        </p:spPr>
      </p:pic>
      <p:pic>
        <p:nvPicPr>
          <p:cNvPr id="8" name="Obrázek 7"/>
          <p:cNvPicPr>
            <a:picLocks noChangeAspect="1"/>
          </p:cNvPicPr>
          <p:nvPr/>
        </p:nvPicPr>
        <p:blipFill>
          <a:blip r:embed="rId4"/>
          <a:stretch>
            <a:fillRect/>
          </a:stretch>
        </p:blipFill>
        <p:spPr>
          <a:xfrm>
            <a:off x="424554" y="379753"/>
            <a:ext cx="2505075" cy="1819275"/>
          </a:xfrm>
          <a:prstGeom prst="rect">
            <a:avLst/>
          </a:prstGeom>
        </p:spPr>
      </p:pic>
      <p:pic>
        <p:nvPicPr>
          <p:cNvPr id="9" name="Obrázek 8"/>
          <p:cNvPicPr>
            <a:picLocks noChangeAspect="1"/>
          </p:cNvPicPr>
          <p:nvPr/>
        </p:nvPicPr>
        <p:blipFill>
          <a:blip r:embed="rId5"/>
          <a:stretch>
            <a:fillRect/>
          </a:stretch>
        </p:blipFill>
        <p:spPr>
          <a:xfrm>
            <a:off x="7247157" y="640301"/>
            <a:ext cx="1685925" cy="1676400"/>
          </a:xfrm>
          <a:prstGeom prst="rect">
            <a:avLst/>
          </a:prstGeom>
        </p:spPr>
      </p:pic>
      <p:pic>
        <p:nvPicPr>
          <p:cNvPr id="11" name="Obrázek 10"/>
          <p:cNvPicPr>
            <a:picLocks noChangeAspect="1"/>
          </p:cNvPicPr>
          <p:nvPr/>
        </p:nvPicPr>
        <p:blipFill>
          <a:blip r:embed="rId6"/>
          <a:stretch>
            <a:fillRect/>
          </a:stretch>
        </p:blipFill>
        <p:spPr>
          <a:xfrm>
            <a:off x="176572" y="2558567"/>
            <a:ext cx="3258517" cy="1980000"/>
          </a:xfrm>
          <a:prstGeom prst="rect">
            <a:avLst/>
          </a:prstGeom>
        </p:spPr>
      </p:pic>
      <p:pic>
        <p:nvPicPr>
          <p:cNvPr id="13" name="Obrázek 12"/>
          <p:cNvPicPr>
            <a:picLocks noChangeAspect="1"/>
          </p:cNvPicPr>
          <p:nvPr/>
        </p:nvPicPr>
        <p:blipFill>
          <a:blip r:embed="rId7"/>
          <a:stretch>
            <a:fillRect/>
          </a:stretch>
        </p:blipFill>
        <p:spPr>
          <a:xfrm>
            <a:off x="248034" y="4718628"/>
            <a:ext cx="2676525" cy="1704975"/>
          </a:xfrm>
          <a:prstGeom prst="rect">
            <a:avLst/>
          </a:prstGeom>
        </p:spPr>
      </p:pic>
      <p:pic>
        <p:nvPicPr>
          <p:cNvPr id="3" name="Obrázek 2">
            <a:extLst>
              <a:ext uri="{FF2B5EF4-FFF2-40B4-BE49-F238E27FC236}">
                <a16:creationId xmlns:a16="http://schemas.microsoft.com/office/drawing/2014/main" id="{1DFE6672-6124-49EF-ACE0-407A3ECFB4F1}"/>
              </a:ext>
            </a:extLst>
          </p:cNvPr>
          <p:cNvPicPr>
            <a:picLocks noChangeAspect="1"/>
          </p:cNvPicPr>
          <p:nvPr/>
        </p:nvPicPr>
        <p:blipFill>
          <a:blip r:embed="rId8"/>
          <a:stretch>
            <a:fillRect/>
          </a:stretch>
        </p:blipFill>
        <p:spPr>
          <a:xfrm>
            <a:off x="6956637" y="2468546"/>
            <a:ext cx="1664352" cy="1658256"/>
          </a:xfrm>
          <a:prstGeom prst="rect">
            <a:avLst/>
          </a:prstGeom>
        </p:spPr>
      </p:pic>
      <p:pic>
        <p:nvPicPr>
          <p:cNvPr id="4" name="Obrázek 3">
            <a:extLst>
              <a:ext uri="{FF2B5EF4-FFF2-40B4-BE49-F238E27FC236}">
                <a16:creationId xmlns:a16="http://schemas.microsoft.com/office/drawing/2014/main" id="{67C101DD-370B-4930-9EC8-1306B51E9C89}"/>
              </a:ext>
            </a:extLst>
          </p:cNvPr>
          <p:cNvPicPr>
            <a:picLocks noChangeAspect="1"/>
          </p:cNvPicPr>
          <p:nvPr/>
        </p:nvPicPr>
        <p:blipFill>
          <a:blip r:embed="rId9"/>
          <a:stretch>
            <a:fillRect/>
          </a:stretch>
        </p:blipFill>
        <p:spPr>
          <a:xfrm>
            <a:off x="3684106" y="2744356"/>
            <a:ext cx="2667000" cy="3771900"/>
          </a:xfrm>
          <a:prstGeom prst="rect">
            <a:avLst/>
          </a:prstGeom>
        </p:spPr>
      </p:pic>
      <p:pic>
        <p:nvPicPr>
          <p:cNvPr id="12" name="Obrázek 11">
            <a:extLst>
              <a:ext uri="{FF2B5EF4-FFF2-40B4-BE49-F238E27FC236}">
                <a16:creationId xmlns:a16="http://schemas.microsoft.com/office/drawing/2014/main" id="{DF41422D-097D-42E2-BB3D-85EAC088045A}"/>
              </a:ext>
            </a:extLst>
          </p:cNvPr>
          <p:cNvPicPr>
            <a:picLocks noChangeAspect="1"/>
          </p:cNvPicPr>
          <p:nvPr/>
        </p:nvPicPr>
        <p:blipFill>
          <a:blip r:embed="rId10"/>
          <a:stretch>
            <a:fillRect/>
          </a:stretch>
        </p:blipFill>
        <p:spPr>
          <a:xfrm>
            <a:off x="9213001" y="317602"/>
            <a:ext cx="2554445" cy="1792379"/>
          </a:xfrm>
          <a:prstGeom prst="rect">
            <a:avLst/>
          </a:prstGeom>
        </p:spPr>
      </p:pic>
      <p:pic>
        <p:nvPicPr>
          <p:cNvPr id="15" name="Obrázek 14">
            <a:extLst>
              <a:ext uri="{FF2B5EF4-FFF2-40B4-BE49-F238E27FC236}">
                <a16:creationId xmlns:a16="http://schemas.microsoft.com/office/drawing/2014/main" id="{1ECF8425-C523-491F-9D00-D205E6BB1181}"/>
              </a:ext>
            </a:extLst>
          </p:cNvPr>
          <p:cNvPicPr>
            <a:picLocks noChangeAspect="1"/>
          </p:cNvPicPr>
          <p:nvPr/>
        </p:nvPicPr>
        <p:blipFill>
          <a:blip r:embed="rId11"/>
          <a:stretch>
            <a:fillRect/>
          </a:stretch>
        </p:blipFill>
        <p:spPr>
          <a:xfrm>
            <a:off x="8893026" y="4126802"/>
            <a:ext cx="2225233" cy="2591025"/>
          </a:xfrm>
          <a:prstGeom prst="rect">
            <a:avLst/>
          </a:prstGeom>
        </p:spPr>
      </p:pic>
      <p:pic>
        <p:nvPicPr>
          <p:cNvPr id="5" name="Obrázek 4"/>
          <p:cNvPicPr>
            <a:picLocks noChangeAspect="1"/>
          </p:cNvPicPr>
          <p:nvPr/>
        </p:nvPicPr>
        <p:blipFill>
          <a:blip r:embed="rId12"/>
          <a:stretch>
            <a:fillRect/>
          </a:stretch>
        </p:blipFill>
        <p:spPr>
          <a:xfrm>
            <a:off x="3206073" y="1080431"/>
            <a:ext cx="2597121" cy="1133954"/>
          </a:xfrm>
          <a:prstGeom prst="rect">
            <a:avLst/>
          </a:prstGeom>
        </p:spPr>
      </p:pic>
      <p:pic>
        <p:nvPicPr>
          <p:cNvPr id="7" name="Obrázek 6"/>
          <p:cNvPicPr>
            <a:picLocks noChangeAspect="1"/>
          </p:cNvPicPr>
          <p:nvPr/>
        </p:nvPicPr>
        <p:blipFill>
          <a:blip r:embed="rId13"/>
          <a:stretch>
            <a:fillRect/>
          </a:stretch>
        </p:blipFill>
        <p:spPr>
          <a:xfrm>
            <a:off x="9464340" y="2267523"/>
            <a:ext cx="2450804" cy="1810669"/>
          </a:xfrm>
          <a:prstGeom prst="rect">
            <a:avLst/>
          </a:prstGeom>
        </p:spPr>
      </p:pic>
    </p:spTree>
    <p:extLst>
      <p:ext uri="{BB962C8B-B14F-4D97-AF65-F5344CB8AC3E}">
        <p14:creationId xmlns:p14="http://schemas.microsoft.com/office/powerpoint/2010/main" val="3205161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spc="-50" dirty="0">
                <a:solidFill>
                  <a:schemeClr val="accent2">
                    <a:lumMod val="50000"/>
                  </a:schemeClr>
                </a:solidFill>
              </a:rPr>
              <a:t>Symboličnost</a:t>
            </a:r>
          </a:p>
        </p:txBody>
      </p:sp>
      <p:pic>
        <p:nvPicPr>
          <p:cNvPr id="6" name="Zástupný obsah 5">
            <a:extLst>
              <a:ext uri="{FF2B5EF4-FFF2-40B4-BE49-F238E27FC236}">
                <a16:creationId xmlns:a16="http://schemas.microsoft.com/office/drawing/2014/main" id="{AD32CD1A-994E-4275-8F76-EFF5534D11F9}"/>
              </a:ext>
            </a:extLst>
          </p:cNvPr>
          <p:cNvPicPr>
            <a:picLocks noGrp="1" noChangeAspect="1"/>
          </p:cNvPicPr>
          <p:nvPr>
            <p:ph sz="half" idx="2"/>
          </p:nvPr>
        </p:nvPicPr>
        <p:blipFill>
          <a:blip r:embed="rId3"/>
          <a:stretch>
            <a:fillRect/>
          </a:stretch>
        </p:blipFill>
        <p:spPr>
          <a:xfrm>
            <a:off x="8593417" y="359146"/>
            <a:ext cx="3221532" cy="4551053"/>
          </a:xfrm>
          <a:prstGeom prst="rect">
            <a:avLst/>
          </a:prstGeom>
        </p:spPr>
      </p:pic>
      <p:pic>
        <p:nvPicPr>
          <p:cNvPr id="10" name="Zástupný obsah 9">
            <a:extLst>
              <a:ext uri="{FF2B5EF4-FFF2-40B4-BE49-F238E27FC236}">
                <a16:creationId xmlns:a16="http://schemas.microsoft.com/office/drawing/2014/main" id="{962EBD64-29DA-4933-B2BA-767408B2F69B}"/>
              </a:ext>
            </a:extLst>
          </p:cNvPr>
          <p:cNvPicPr>
            <a:picLocks noGrp="1" noChangeAspect="1"/>
          </p:cNvPicPr>
          <p:nvPr>
            <p:ph sz="half" idx="1"/>
          </p:nvPr>
        </p:nvPicPr>
        <p:blipFill>
          <a:blip r:embed="rId4"/>
          <a:stretch>
            <a:fillRect/>
          </a:stretch>
        </p:blipFill>
        <p:spPr>
          <a:xfrm>
            <a:off x="461343" y="452137"/>
            <a:ext cx="3452173" cy="3452173"/>
          </a:xfrm>
          <a:prstGeom prst="rect">
            <a:avLst/>
          </a:prstGeom>
        </p:spPr>
      </p:pic>
      <p:pic>
        <p:nvPicPr>
          <p:cNvPr id="11" name="Obrázek 10">
            <a:extLst>
              <a:ext uri="{FF2B5EF4-FFF2-40B4-BE49-F238E27FC236}">
                <a16:creationId xmlns:a16="http://schemas.microsoft.com/office/drawing/2014/main" id="{E5F07D19-2A32-436D-A161-45737C5EED83}"/>
              </a:ext>
            </a:extLst>
          </p:cNvPr>
          <p:cNvPicPr>
            <a:picLocks noChangeAspect="1"/>
          </p:cNvPicPr>
          <p:nvPr/>
        </p:nvPicPr>
        <p:blipFill>
          <a:blip r:embed="rId5"/>
          <a:stretch>
            <a:fillRect/>
          </a:stretch>
        </p:blipFill>
        <p:spPr>
          <a:xfrm>
            <a:off x="4229357" y="1310409"/>
            <a:ext cx="4090446" cy="2903620"/>
          </a:xfrm>
          <a:prstGeom prst="rect">
            <a:avLst/>
          </a:prstGeom>
        </p:spPr>
      </p:pic>
      <p:pic>
        <p:nvPicPr>
          <p:cNvPr id="12" name="Obrázek 11">
            <a:extLst>
              <a:ext uri="{FF2B5EF4-FFF2-40B4-BE49-F238E27FC236}">
                <a16:creationId xmlns:a16="http://schemas.microsoft.com/office/drawing/2014/main" id="{E531DB44-E14A-4463-B97B-DFE88231A075}"/>
              </a:ext>
            </a:extLst>
          </p:cNvPr>
          <p:cNvPicPr>
            <a:picLocks noChangeAspect="1"/>
          </p:cNvPicPr>
          <p:nvPr/>
        </p:nvPicPr>
        <p:blipFill>
          <a:blip r:embed="rId6"/>
          <a:stretch>
            <a:fillRect/>
          </a:stretch>
        </p:blipFill>
        <p:spPr>
          <a:xfrm>
            <a:off x="1151947" y="4647824"/>
            <a:ext cx="3248025" cy="1409700"/>
          </a:xfrm>
          <a:prstGeom prst="rect">
            <a:avLst/>
          </a:prstGeom>
        </p:spPr>
      </p:pic>
      <p:pic>
        <p:nvPicPr>
          <p:cNvPr id="3" name="Obrázek 2"/>
          <p:cNvPicPr>
            <a:picLocks noChangeAspect="1"/>
          </p:cNvPicPr>
          <p:nvPr/>
        </p:nvPicPr>
        <p:blipFill>
          <a:blip r:embed="rId7"/>
          <a:stretch>
            <a:fillRect/>
          </a:stretch>
        </p:blipFill>
        <p:spPr>
          <a:xfrm>
            <a:off x="6027546" y="4531588"/>
            <a:ext cx="1763002" cy="1768025"/>
          </a:xfrm>
          <a:prstGeom prst="rect">
            <a:avLst/>
          </a:prstGeom>
        </p:spPr>
      </p:pic>
      <p:pic>
        <p:nvPicPr>
          <p:cNvPr id="4" name="Obrázek 3"/>
          <p:cNvPicPr>
            <a:picLocks noChangeAspect="1"/>
          </p:cNvPicPr>
          <p:nvPr/>
        </p:nvPicPr>
        <p:blipFill>
          <a:blip r:embed="rId8"/>
          <a:stretch>
            <a:fillRect/>
          </a:stretch>
        </p:blipFill>
        <p:spPr>
          <a:xfrm>
            <a:off x="9774310" y="4914900"/>
            <a:ext cx="860238" cy="863214"/>
          </a:xfrm>
          <a:prstGeom prst="rect">
            <a:avLst/>
          </a:prstGeom>
        </p:spPr>
      </p:pic>
    </p:spTree>
    <p:extLst>
      <p:ext uri="{BB962C8B-B14F-4D97-AF65-F5344CB8AC3E}">
        <p14:creationId xmlns:p14="http://schemas.microsoft.com/office/powerpoint/2010/main" val="3094689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3"/>
          <a:stretch>
            <a:fillRect/>
          </a:stretch>
        </p:blipFill>
        <p:spPr>
          <a:xfrm>
            <a:off x="6573107" y="214786"/>
            <a:ext cx="2143125" cy="2143125"/>
          </a:xfrm>
          <a:prstGeom prst="rect">
            <a:avLst/>
          </a:prstGeom>
        </p:spPr>
      </p:pic>
      <p:pic>
        <p:nvPicPr>
          <p:cNvPr id="5" name="Obrázek 4"/>
          <p:cNvPicPr>
            <a:picLocks noChangeAspect="1"/>
          </p:cNvPicPr>
          <p:nvPr/>
        </p:nvPicPr>
        <p:blipFill>
          <a:blip r:embed="rId4"/>
          <a:stretch>
            <a:fillRect/>
          </a:stretch>
        </p:blipFill>
        <p:spPr>
          <a:xfrm>
            <a:off x="250790" y="97659"/>
            <a:ext cx="2143125" cy="2143125"/>
          </a:xfrm>
          <a:prstGeom prst="rect">
            <a:avLst/>
          </a:prstGeom>
        </p:spPr>
      </p:pic>
      <p:pic>
        <p:nvPicPr>
          <p:cNvPr id="7" name="Obrázek 6"/>
          <p:cNvPicPr>
            <a:picLocks noChangeAspect="1"/>
          </p:cNvPicPr>
          <p:nvPr/>
        </p:nvPicPr>
        <p:blipFill>
          <a:blip r:embed="rId5"/>
          <a:stretch>
            <a:fillRect/>
          </a:stretch>
        </p:blipFill>
        <p:spPr>
          <a:xfrm>
            <a:off x="2863321" y="4735656"/>
            <a:ext cx="2533650" cy="1809750"/>
          </a:xfrm>
          <a:prstGeom prst="rect">
            <a:avLst/>
          </a:prstGeom>
        </p:spPr>
      </p:pic>
      <p:pic>
        <p:nvPicPr>
          <p:cNvPr id="8" name="Obrázek 7"/>
          <p:cNvPicPr>
            <a:picLocks noChangeAspect="1"/>
          </p:cNvPicPr>
          <p:nvPr/>
        </p:nvPicPr>
        <p:blipFill>
          <a:blip r:embed="rId6"/>
          <a:stretch>
            <a:fillRect/>
          </a:stretch>
        </p:blipFill>
        <p:spPr>
          <a:xfrm>
            <a:off x="295422" y="4500089"/>
            <a:ext cx="2143125" cy="2143125"/>
          </a:xfrm>
          <a:prstGeom prst="rect">
            <a:avLst/>
          </a:prstGeom>
        </p:spPr>
      </p:pic>
      <p:pic>
        <p:nvPicPr>
          <p:cNvPr id="10" name="Obrázek 9"/>
          <p:cNvPicPr>
            <a:picLocks noChangeAspect="1"/>
          </p:cNvPicPr>
          <p:nvPr/>
        </p:nvPicPr>
        <p:blipFill>
          <a:blip r:embed="rId7"/>
          <a:stretch>
            <a:fillRect/>
          </a:stretch>
        </p:blipFill>
        <p:spPr>
          <a:xfrm>
            <a:off x="2375797" y="512758"/>
            <a:ext cx="1932492" cy="1905119"/>
          </a:xfrm>
          <a:prstGeom prst="rect">
            <a:avLst/>
          </a:prstGeom>
        </p:spPr>
      </p:pic>
      <p:pic>
        <p:nvPicPr>
          <p:cNvPr id="6" name="Obrázek 5">
            <a:extLst>
              <a:ext uri="{FF2B5EF4-FFF2-40B4-BE49-F238E27FC236}">
                <a16:creationId xmlns:a16="http://schemas.microsoft.com/office/drawing/2014/main" id="{090DAD12-76A9-493C-B800-8816597BECA1}"/>
              </a:ext>
            </a:extLst>
          </p:cNvPr>
          <p:cNvPicPr>
            <a:picLocks noChangeAspect="1"/>
          </p:cNvPicPr>
          <p:nvPr/>
        </p:nvPicPr>
        <p:blipFill>
          <a:blip r:embed="rId8"/>
          <a:stretch>
            <a:fillRect/>
          </a:stretch>
        </p:blipFill>
        <p:spPr>
          <a:xfrm>
            <a:off x="8389645" y="2032515"/>
            <a:ext cx="3294284" cy="4662181"/>
          </a:xfrm>
          <a:prstGeom prst="rect">
            <a:avLst/>
          </a:prstGeom>
        </p:spPr>
      </p:pic>
      <p:pic>
        <p:nvPicPr>
          <p:cNvPr id="9" name="Obrázek 8">
            <a:extLst>
              <a:ext uri="{FF2B5EF4-FFF2-40B4-BE49-F238E27FC236}">
                <a16:creationId xmlns:a16="http://schemas.microsoft.com/office/drawing/2014/main" id="{2A7BBF29-2FAC-4DF1-9B08-E085FD436595}"/>
              </a:ext>
            </a:extLst>
          </p:cNvPr>
          <p:cNvPicPr>
            <a:picLocks noChangeAspect="1"/>
          </p:cNvPicPr>
          <p:nvPr/>
        </p:nvPicPr>
        <p:blipFill>
          <a:blip r:embed="rId9"/>
          <a:stretch>
            <a:fillRect/>
          </a:stretch>
        </p:blipFill>
        <p:spPr>
          <a:xfrm>
            <a:off x="8989523" y="303256"/>
            <a:ext cx="2421114" cy="1640790"/>
          </a:xfrm>
          <a:prstGeom prst="rect">
            <a:avLst/>
          </a:prstGeom>
        </p:spPr>
      </p:pic>
      <p:pic>
        <p:nvPicPr>
          <p:cNvPr id="11" name="Obrázek 10">
            <a:extLst>
              <a:ext uri="{FF2B5EF4-FFF2-40B4-BE49-F238E27FC236}">
                <a16:creationId xmlns:a16="http://schemas.microsoft.com/office/drawing/2014/main" id="{F1FB1375-F7F4-4CFE-BCF8-D50E0853DEC8}"/>
              </a:ext>
            </a:extLst>
          </p:cNvPr>
          <p:cNvPicPr>
            <a:picLocks noChangeAspect="1"/>
          </p:cNvPicPr>
          <p:nvPr/>
        </p:nvPicPr>
        <p:blipFill>
          <a:blip r:embed="rId10"/>
          <a:stretch>
            <a:fillRect/>
          </a:stretch>
        </p:blipFill>
        <p:spPr>
          <a:xfrm>
            <a:off x="6001433" y="4795978"/>
            <a:ext cx="1628627" cy="1847236"/>
          </a:xfrm>
          <a:prstGeom prst="rect">
            <a:avLst/>
          </a:prstGeom>
        </p:spPr>
      </p:pic>
      <p:pic>
        <p:nvPicPr>
          <p:cNvPr id="12" name="Obrázek 11">
            <a:extLst>
              <a:ext uri="{FF2B5EF4-FFF2-40B4-BE49-F238E27FC236}">
                <a16:creationId xmlns:a16="http://schemas.microsoft.com/office/drawing/2014/main" id="{53D05FD2-63C8-4D46-B8BE-7EA8F10E264B}"/>
              </a:ext>
            </a:extLst>
          </p:cNvPr>
          <p:cNvPicPr>
            <a:picLocks noChangeAspect="1"/>
          </p:cNvPicPr>
          <p:nvPr/>
        </p:nvPicPr>
        <p:blipFill>
          <a:blip r:embed="rId11"/>
          <a:stretch>
            <a:fillRect/>
          </a:stretch>
        </p:blipFill>
        <p:spPr>
          <a:xfrm>
            <a:off x="4325409" y="128540"/>
            <a:ext cx="2143125" cy="2143125"/>
          </a:xfrm>
          <a:prstGeom prst="rect">
            <a:avLst/>
          </a:prstGeom>
        </p:spPr>
      </p:pic>
      <p:pic>
        <p:nvPicPr>
          <p:cNvPr id="13" name="Obrázek 12">
            <a:extLst>
              <a:ext uri="{FF2B5EF4-FFF2-40B4-BE49-F238E27FC236}">
                <a16:creationId xmlns:a16="http://schemas.microsoft.com/office/drawing/2014/main" id="{E8013C8D-ADB0-41AD-B7AE-EEED87DBC476}"/>
              </a:ext>
            </a:extLst>
          </p:cNvPr>
          <p:cNvPicPr>
            <a:picLocks noChangeAspect="1"/>
          </p:cNvPicPr>
          <p:nvPr/>
        </p:nvPicPr>
        <p:blipFill>
          <a:blip r:embed="rId12"/>
          <a:stretch>
            <a:fillRect/>
          </a:stretch>
        </p:blipFill>
        <p:spPr>
          <a:xfrm>
            <a:off x="3214842" y="2695517"/>
            <a:ext cx="2548349" cy="1804572"/>
          </a:xfrm>
          <a:prstGeom prst="rect">
            <a:avLst/>
          </a:prstGeom>
        </p:spPr>
      </p:pic>
      <p:pic>
        <p:nvPicPr>
          <p:cNvPr id="3" name="Obrázek 2">
            <a:extLst>
              <a:ext uri="{FF2B5EF4-FFF2-40B4-BE49-F238E27FC236}">
                <a16:creationId xmlns:a16="http://schemas.microsoft.com/office/drawing/2014/main" id="{33C5ADA9-9CFF-492A-8380-533B161BA3F0}"/>
              </a:ext>
            </a:extLst>
          </p:cNvPr>
          <p:cNvPicPr>
            <a:picLocks noChangeAspect="1"/>
          </p:cNvPicPr>
          <p:nvPr/>
        </p:nvPicPr>
        <p:blipFill>
          <a:blip r:embed="rId13"/>
          <a:stretch>
            <a:fillRect/>
          </a:stretch>
        </p:blipFill>
        <p:spPr>
          <a:xfrm>
            <a:off x="5969383" y="2109836"/>
            <a:ext cx="1847850" cy="2476500"/>
          </a:xfrm>
          <a:prstGeom prst="rect">
            <a:avLst/>
          </a:prstGeom>
        </p:spPr>
      </p:pic>
      <p:pic>
        <p:nvPicPr>
          <p:cNvPr id="14" name="Obrázek 13">
            <a:extLst>
              <a:ext uri="{FF2B5EF4-FFF2-40B4-BE49-F238E27FC236}">
                <a16:creationId xmlns:a16="http://schemas.microsoft.com/office/drawing/2014/main" id="{4A2F4162-924C-4ADE-859C-1AE3EBE7D51B}"/>
              </a:ext>
            </a:extLst>
          </p:cNvPr>
          <p:cNvPicPr>
            <a:picLocks noChangeAspect="1"/>
          </p:cNvPicPr>
          <p:nvPr/>
        </p:nvPicPr>
        <p:blipFill>
          <a:blip r:embed="rId14"/>
          <a:stretch>
            <a:fillRect/>
          </a:stretch>
        </p:blipFill>
        <p:spPr>
          <a:xfrm>
            <a:off x="274903" y="2513580"/>
            <a:ext cx="2619375" cy="1743075"/>
          </a:xfrm>
          <a:prstGeom prst="rect">
            <a:avLst/>
          </a:prstGeom>
        </p:spPr>
      </p:pic>
    </p:spTree>
    <p:extLst>
      <p:ext uri="{BB962C8B-B14F-4D97-AF65-F5344CB8AC3E}">
        <p14:creationId xmlns:p14="http://schemas.microsoft.com/office/powerpoint/2010/main" val="1247630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6007" y="365125"/>
            <a:ext cx="11087793" cy="1513551"/>
          </a:xfrm>
        </p:spPr>
        <p:txBody>
          <a:bodyPr>
            <a:normAutofit fontScale="90000"/>
          </a:bodyPr>
          <a:lstStyle/>
          <a:p>
            <a:pPr algn="ctr"/>
            <a:r>
              <a:rPr lang="cs-CZ" sz="4000" b="1" dirty="0" err="1"/>
              <a:t>Indexikálnost</a:t>
            </a:r>
            <a:r>
              <a:rPr lang="cs-CZ" sz="4000" b="1" dirty="0"/>
              <a:t>, ikoničnost a symboličnost </a:t>
            </a:r>
            <a:br>
              <a:rPr lang="cs-CZ" sz="4000" b="1" dirty="0"/>
            </a:br>
            <a:r>
              <a:rPr lang="cs-CZ" sz="4000" b="1" dirty="0"/>
              <a:t>v přirozeném jazyce – viz text určený k samostudiu</a:t>
            </a:r>
            <a:br>
              <a:rPr lang="cs-CZ" sz="4000" b="1" dirty="0"/>
            </a:br>
            <a:r>
              <a:rPr lang="cs-CZ" sz="4000" b="1" dirty="0"/>
              <a:t>(na dalším slidu)   </a:t>
            </a:r>
          </a:p>
        </p:txBody>
      </p:sp>
      <p:pic>
        <p:nvPicPr>
          <p:cNvPr id="4" name="Zástupný symbol pro obsah 3"/>
          <p:cNvPicPr>
            <a:picLocks noGrp="1" noChangeAspect="1"/>
          </p:cNvPicPr>
          <p:nvPr>
            <p:ph idx="1"/>
          </p:nvPr>
        </p:nvPicPr>
        <p:blipFill>
          <a:blip r:embed="rId2"/>
          <a:stretch>
            <a:fillRect/>
          </a:stretch>
        </p:blipFill>
        <p:spPr>
          <a:xfrm>
            <a:off x="4790665" y="2988438"/>
            <a:ext cx="2139881" cy="2145978"/>
          </a:xfrm>
          <a:prstGeom prst="rect">
            <a:avLst/>
          </a:prstGeom>
        </p:spPr>
      </p:pic>
    </p:spTree>
    <p:extLst>
      <p:ext uri="{BB962C8B-B14F-4D97-AF65-F5344CB8AC3E}">
        <p14:creationId xmlns:p14="http://schemas.microsoft.com/office/powerpoint/2010/main" val="1703427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7AE6F8-366C-4709-8765-8ED41CE65E25}"/>
              </a:ext>
            </a:extLst>
          </p:cNvPr>
          <p:cNvSpPr>
            <a:spLocks noGrp="1"/>
          </p:cNvSpPr>
          <p:nvPr>
            <p:ph type="title"/>
          </p:nvPr>
        </p:nvSpPr>
        <p:spPr>
          <a:xfrm>
            <a:off x="125226" y="406866"/>
            <a:ext cx="11515897" cy="798479"/>
          </a:xfrm>
        </p:spPr>
        <p:txBody>
          <a:bodyPr>
            <a:normAutofit fontScale="90000"/>
          </a:bodyPr>
          <a:lstStyle/>
          <a:p>
            <a:br>
              <a:rPr lang="cs-CZ" b="1" dirty="0"/>
            </a:br>
            <a:br>
              <a:rPr lang="cs-CZ" b="1" dirty="0"/>
            </a:br>
            <a:r>
              <a:rPr lang="cs-CZ" b="1" dirty="0"/>
              <a:t>ÚKOL 1</a:t>
            </a:r>
            <a:br>
              <a:rPr lang="cs-CZ" b="1" dirty="0"/>
            </a:br>
            <a:r>
              <a:rPr lang="cs-CZ" sz="2700" b="1" dirty="0"/>
              <a:t>Neposílat (jen v případě přání konzultovat), ale přednáška bude počítat aspoň s hrubým přehledem – výklad se od toho bude odvíjet; + ke zkoušce</a:t>
            </a:r>
            <a:br>
              <a:rPr lang="cs-CZ" b="1" dirty="0"/>
            </a:br>
            <a:br>
              <a:rPr lang="cs-CZ" b="1" dirty="0"/>
            </a:br>
            <a:endParaRPr lang="cs-CZ" dirty="0"/>
          </a:p>
        </p:txBody>
      </p:sp>
      <p:sp>
        <p:nvSpPr>
          <p:cNvPr id="3" name="Zástupný obsah 2">
            <a:extLst>
              <a:ext uri="{FF2B5EF4-FFF2-40B4-BE49-F238E27FC236}">
                <a16:creationId xmlns:a16="http://schemas.microsoft.com/office/drawing/2014/main" id="{88FDE9DF-174E-4ED5-8E54-F1E145A65B79}"/>
              </a:ext>
            </a:extLst>
          </p:cNvPr>
          <p:cNvSpPr>
            <a:spLocks noGrp="1"/>
          </p:cNvSpPr>
          <p:nvPr>
            <p:ph idx="1"/>
          </p:nvPr>
        </p:nvSpPr>
        <p:spPr>
          <a:xfrm>
            <a:off x="474452" y="1529542"/>
            <a:ext cx="11107947" cy="4921592"/>
          </a:xfrm>
        </p:spPr>
        <p:txBody>
          <a:bodyPr>
            <a:normAutofit fontScale="85000" lnSpcReduction="20000"/>
          </a:bodyPr>
          <a:lstStyle/>
          <a:p>
            <a:pPr marL="0" indent="0">
              <a:buNone/>
            </a:pPr>
            <a:r>
              <a:rPr lang="cs-CZ" dirty="0"/>
              <a:t>Četba – viz </a:t>
            </a:r>
            <a:r>
              <a:rPr lang="cs-CZ" dirty="0" err="1"/>
              <a:t>Moodle</a:t>
            </a:r>
            <a:r>
              <a:rPr lang="cs-CZ" dirty="0"/>
              <a:t>:</a:t>
            </a:r>
          </a:p>
          <a:p>
            <a:pPr marL="0" indent="0">
              <a:buNone/>
            </a:pPr>
            <a:r>
              <a:rPr lang="cs-CZ" dirty="0" err="1"/>
              <a:t>Dirven</a:t>
            </a:r>
            <a:r>
              <a:rPr lang="cs-CZ" dirty="0"/>
              <a:t>, René – </a:t>
            </a:r>
            <a:r>
              <a:rPr lang="cs-CZ" dirty="0" err="1"/>
              <a:t>Verspoor</a:t>
            </a:r>
            <a:r>
              <a:rPr lang="cs-CZ" dirty="0"/>
              <a:t>, </a:t>
            </a:r>
            <a:r>
              <a:rPr lang="cs-CZ" dirty="0" err="1"/>
              <a:t>Marjolijn</a:t>
            </a:r>
            <a:r>
              <a:rPr lang="cs-CZ" dirty="0"/>
              <a:t>, </a:t>
            </a:r>
            <a:r>
              <a:rPr lang="cs-CZ" dirty="0" err="1"/>
              <a:t>eds</a:t>
            </a:r>
            <a:r>
              <a:rPr lang="cs-CZ" dirty="0"/>
              <a:t>. (1998): </a:t>
            </a:r>
            <a:r>
              <a:rPr lang="cs-CZ" i="1" dirty="0" err="1"/>
              <a:t>Cognitive</a:t>
            </a:r>
            <a:r>
              <a:rPr lang="cs-CZ" i="1" dirty="0"/>
              <a:t> </a:t>
            </a:r>
            <a:r>
              <a:rPr lang="cs-CZ" i="1" dirty="0" err="1"/>
              <a:t>Exploration</a:t>
            </a:r>
            <a:r>
              <a:rPr lang="cs-CZ" i="1" dirty="0"/>
              <a:t> </a:t>
            </a:r>
            <a:r>
              <a:rPr lang="cs-CZ" i="1" dirty="0" err="1"/>
              <a:t>of</a:t>
            </a:r>
            <a:r>
              <a:rPr lang="cs-CZ" i="1" dirty="0"/>
              <a:t> </a:t>
            </a:r>
            <a:r>
              <a:rPr lang="cs-CZ" i="1" dirty="0" err="1"/>
              <a:t>Language</a:t>
            </a:r>
            <a:r>
              <a:rPr lang="cs-CZ" i="1" dirty="0"/>
              <a:t> and </a:t>
            </a:r>
            <a:r>
              <a:rPr lang="cs-CZ" i="1" dirty="0" err="1"/>
              <a:t>Linguistics</a:t>
            </a:r>
            <a:r>
              <a:rPr lang="cs-CZ" i="1" dirty="0"/>
              <a:t>. </a:t>
            </a:r>
            <a:r>
              <a:rPr lang="cs-CZ" dirty="0"/>
              <a:t>Amsterdam – Philadelphia. </a:t>
            </a:r>
          </a:p>
          <a:p>
            <a:pPr marL="0" indent="0">
              <a:buNone/>
            </a:pPr>
            <a:endParaRPr lang="cs-CZ" dirty="0"/>
          </a:p>
          <a:p>
            <a:pPr marL="514350" indent="-514350" fontAlgn="base">
              <a:spcAft>
                <a:spcPct val="0"/>
              </a:spcAft>
              <a:buAutoNum type="arabicParenR"/>
            </a:pPr>
            <a:r>
              <a:rPr lang="cs-CZ" dirty="0"/>
              <a:t>Prostudovat:</a:t>
            </a:r>
          </a:p>
          <a:p>
            <a:pPr marL="0" indent="0" fontAlgn="base">
              <a:spcAft>
                <a:spcPct val="0"/>
              </a:spcAft>
              <a:buNone/>
            </a:pPr>
            <a:r>
              <a:rPr lang="cs-CZ" dirty="0"/>
              <a:t>Kapitola </a:t>
            </a:r>
            <a:r>
              <a:rPr lang="en-US" dirty="0"/>
              <a:t>1</a:t>
            </a:r>
            <a:r>
              <a:rPr lang="cs-CZ" dirty="0"/>
              <a:t>) </a:t>
            </a:r>
            <a:r>
              <a:rPr lang="en-US" dirty="0"/>
              <a:t>The cognitive basis of language: Language and thought 1-- 1.0 Overview 1-- 1.1 Introduction: Sign systems 1-- 1.2 Structuring principles in language</a:t>
            </a:r>
            <a:r>
              <a:rPr lang="cs-CZ" dirty="0"/>
              <a:t>, </a:t>
            </a:r>
            <a:r>
              <a:rPr lang="cs-CZ" dirty="0">
                <a:solidFill>
                  <a:srgbClr val="C00000"/>
                </a:solidFill>
              </a:rPr>
              <a:t>s. 1-13</a:t>
            </a:r>
          </a:p>
          <a:p>
            <a:pPr marL="0" indent="0" fontAlgn="base">
              <a:spcAft>
                <a:spcPct val="0"/>
              </a:spcAft>
              <a:buNone/>
            </a:pPr>
            <a:endParaRPr lang="cs-CZ" dirty="0"/>
          </a:p>
          <a:p>
            <a:pPr marL="0" indent="0" fontAlgn="base">
              <a:spcAft>
                <a:spcPct val="0"/>
              </a:spcAft>
              <a:buNone/>
            </a:pPr>
            <a:r>
              <a:rPr lang="cs-CZ" dirty="0"/>
              <a:t>2)  Zpracovat si písemně jako studijní materiál (na základě přečteného textu): </a:t>
            </a:r>
          </a:p>
          <a:p>
            <a:pPr marL="514350" indent="-514350" fontAlgn="base">
              <a:spcAft>
                <a:spcPct val="0"/>
              </a:spcAft>
              <a:buAutoNum type="alphaLcParenR"/>
            </a:pPr>
            <a:r>
              <a:rPr lang="cs-CZ" dirty="0"/>
              <a:t>Stručné poznámky z každé </a:t>
            </a:r>
            <a:r>
              <a:rPr lang="cs-CZ" dirty="0" err="1"/>
              <a:t>subkapitolky</a:t>
            </a:r>
            <a:r>
              <a:rPr lang="cs-CZ" dirty="0"/>
              <a:t> </a:t>
            </a:r>
          </a:p>
          <a:p>
            <a:pPr marL="514350" indent="-514350" fontAlgn="base">
              <a:spcAft>
                <a:spcPct val="0"/>
              </a:spcAft>
              <a:buAutoNum type="alphaLcParenR"/>
            </a:pPr>
            <a:r>
              <a:rPr lang="cs-CZ" dirty="0"/>
              <a:t>Úkoly 1, 2, 3 na  s. 22–23</a:t>
            </a:r>
          </a:p>
          <a:p>
            <a:pPr marL="0" indent="0" fontAlgn="base">
              <a:spcAft>
                <a:spcPct val="0"/>
              </a:spcAft>
              <a:buNone/>
            </a:pPr>
            <a:endParaRPr lang="cs-CZ" dirty="0"/>
          </a:p>
          <a:p>
            <a:pPr marL="0" indent="0" fontAlgn="base">
              <a:spcAft>
                <a:spcPct val="0"/>
              </a:spcAft>
              <a:buNone/>
            </a:pPr>
            <a:endParaRPr lang="cs-CZ" dirty="0"/>
          </a:p>
          <a:p>
            <a:pPr marL="0" indent="0" fontAlgn="base">
              <a:spcAft>
                <a:spcPct val="0"/>
              </a:spcAft>
              <a:buNone/>
            </a:pPr>
            <a:endParaRPr lang="cs-CZ" dirty="0"/>
          </a:p>
          <a:p>
            <a:pPr marL="0" indent="0" fontAlgn="base">
              <a:spcAft>
                <a:spcPct val="0"/>
              </a:spcAft>
              <a:buNone/>
            </a:pPr>
            <a:endParaRPr lang="cs-CZ" dirty="0"/>
          </a:p>
          <a:p>
            <a:pPr marL="0" indent="0" fontAlgn="base">
              <a:spcAft>
                <a:spcPct val="0"/>
              </a:spcAft>
              <a:buNone/>
            </a:pPr>
            <a:endParaRPr lang="cs-CZ" dirty="0"/>
          </a:p>
          <a:p>
            <a:pPr marL="0" indent="0">
              <a:buNone/>
            </a:pPr>
            <a:endParaRPr lang="cs-CZ" dirty="0"/>
          </a:p>
        </p:txBody>
      </p:sp>
    </p:spTree>
    <p:extLst>
      <p:ext uri="{BB962C8B-B14F-4D97-AF65-F5344CB8AC3E}">
        <p14:creationId xmlns:p14="http://schemas.microsoft.com/office/powerpoint/2010/main" val="258690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15A872-7EBD-4296-AEC0-EF794C5AD9E1}"/>
              </a:ext>
            </a:extLst>
          </p:cNvPr>
          <p:cNvSpPr>
            <a:spLocks noGrp="1"/>
          </p:cNvSpPr>
          <p:nvPr>
            <p:ph type="title"/>
          </p:nvPr>
        </p:nvSpPr>
        <p:spPr/>
        <p:txBody>
          <a:bodyPr/>
          <a:lstStyle/>
          <a:p>
            <a:r>
              <a:rPr lang="cs-CZ" b="1" dirty="0"/>
              <a:t>ÚKOL 2 </a:t>
            </a:r>
            <a:endParaRPr lang="cs-CZ" b="1" strike="sngStrike" dirty="0"/>
          </a:p>
        </p:txBody>
      </p:sp>
      <p:sp>
        <p:nvSpPr>
          <p:cNvPr id="3" name="Zástupný obsah 2">
            <a:extLst>
              <a:ext uri="{FF2B5EF4-FFF2-40B4-BE49-F238E27FC236}">
                <a16:creationId xmlns:a16="http://schemas.microsoft.com/office/drawing/2014/main" id="{940A28FA-D0D5-496C-86A1-42E6E0BD49DA}"/>
              </a:ext>
            </a:extLst>
          </p:cNvPr>
          <p:cNvSpPr>
            <a:spLocks noGrp="1"/>
          </p:cNvSpPr>
          <p:nvPr>
            <p:ph idx="1"/>
          </p:nvPr>
        </p:nvSpPr>
        <p:spPr>
          <a:xfrm>
            <a:off x="357447" y="1305098"/>
            <a:ext cx="11224953" cy="5278265"/>
          </a:xfrm>
        </p:spPr>
        <p:txBody>
          <a:bodyPr/>
          <a:lstStyle/>
          <a:p>
            <a:pPr marL="0" indent="0">
              <a:buNone/>
            </a:pPr>
            <a:r>
              <a:rPr lang="cs-CZ" dirty="0"/>
              <a:t>- Uveďte prosím po jednom VLASTNÍM příkladu znaku </a:t>
            </a:r>
            <a:r>
              <a:rPr lang="cs-CZ" dirty="0" err="1"/>
              <a:t>indexikálního</a:t>
            </a:r>
            <a:r>
              <a:rPr lang="cs-CZ" dirty="0"/>
              <a:t>, ikonického a symbolického, a to: a) z oblasti češtiny, b) českého znakového jazyka a c) z oblasti mimo přirozené jazyky (příkladů bude celkem 9, tj. 3 x 3). </a:t>
            </a:r>
          </a:p>
          <a:p>
            <a:pPr marL="0" indent="0">
              <a:buNone/>
            </a:pPr>
            <a:r>
              <a:rPr lang="cs-CZ" dirty="0"/>
              <a:t>- Jaký příklad poskytují tyto emotikony?</a:t>
            </a:r>
          </a:p>
          <a:p>
            <a:pPr marL="0" indent="0">
              <a:buNone/>
            </a:pPr>
            <a:endParaRPr lang="cs-CZ" dirty="0"/>
          </a:p>
          <a:p>
            <a:pPr marL="0" indent="0">
              <a:buNone/>
            </a:pPr>
            <a:endParaRPr lang="cs-CZ" dirty="0"/>
          </a:p>
          <a:p>
            <a:pPr marL="0" indent="0">
              <a:buNone/>
            </a:pPr>
            <a:endParaRPr lang="cs-CZ" dirty="0"/>
          </a:p>
        </p:txBody>
      </p:sp>
      <p:pic>
        <p:nvPicPr>
          <p:cNvPr id="5" name="Obrázek 4">
            <a:extLst>
              <a:ext uri="{FF2B5EF4-FFF2-40B4-BE49-F238E27FC236}">
                <a16:creationId xmlns:a16="http://schemas.microsoft.com/office/drawing/2014/main" id="{A4C911D2-5BD7-4824-BD39-38C92026865E}"/>
              </a:ext>
            </a:extLst>
          </p:cNvPr>
          <p:cNvPicPr>
            <a:picLocks noChangeAspect="1"/>
          </p:cNvPicPr>
          <p:nvPr/>
        </p:nvPicPr>
        <p:blipFill>
          <a:blip r:embed="rId2"/>
          <a:stretch>
            <a:fillRect/>
          </a:stretch>
        </p:blipFill>
        <p:spPr>
          <a:xfrm>
            <a:off x="3569618" y="4110051"/>
            <a:ext cx="4415317" cy="2480988"/>
          </a:xfrm>
          <a:prstGeom prst="rect">
            <a:avLst/>
          </a:prstGeom>
        </p:spPr>
      </p:pic>
    </p:spTree>
    <p:extLst>
      <p:ext uri="{BB962C8B-B14F-4D97-AF65-F5344CB8AC3E}">
        <p14:creationId xmlns:p14="http://schemas.microsoft.com/office/powerpoint/2010/main" val="2539055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E37723-09E2-EDE4-F1A5-75ADDCFB4AA1}"/>
              </a:ext>
            </a:extLst>
          </p:cNvPr>
          <p:cNvSpPr>
            <a:spLocks noGrp="1"/>
          </p:cNvSpPr>
          <p:nvPr>
            <p:ph type="title"/>
          </p:nvPr>
        </p:nvSpPr>
        <p:spPr>
          <a:xfrm>
            <a:off x="838200" y="365125"/>
            <a:ext cx="10515600" cy="911225"/>
          </a:xfrm>
        </p:spPr>
        <p:txBody>
          <a:bodyPr/>
          <a:lstStyle/>
          <a:p>
            <a:pPr algn="ctr"/>
            <a:r>
              <a:rPr lang="cs-CZ" dirty="0"/>
              <a:t>Trojí přístup k jazyku</a:t>
            </a:r>
          </a:p>
        </p:txBody>
      </p:sp>
      <p:sp>
        <p:nvSpPr>
          <p:cNvPr id="3" name="Zástupný obsah 2">
            <a:extLst>
              <a:ext uri="{FF2B5EF4-FFF2-40B4-BE49-F238E27FC236}">
                <a16:creationId xmlns:a16="http://schemas.microsoft.com/office/drawing/2014/main" id="{148E5966-A0F4-56E6-F170-26D93926D57D}"/>
              </a:ext>
            </a:extLst>
          </p:cNvPr>
          <p:cNvSpPr>
            <a:spLocks noGrp="1"/>
          </p:cNvSpPr>
          <p:nvPr>
            <p:ph idx="1"/>
          </p:nvPr>
        </p:nvSpPr>
        <p:spPr>
          <a:xfrm>
            <a:off x="468183" y="1276350"/>
            <a:ext cx="11255634" cy="5354540"/>
          </a:xfrm>
        </p:spPr>
        <p:txBody>
          <a:bodyPr/>
          <a:lstStyle/>
          <a:p>
            <a:pPr marL="0" indent="0">
              <a:buNone/>
            </a:pPr>
            <a:r>
              <a:rPr lang="cs-CZ" dirty="0"/>
              <a:t>… S východiskem v sémiotice a s ohledem na tři dimenze (jazykového) znaku je vyložena podstata tří základních přístupů k jazyku - </a:t>
            </a:r>
            <a:r>
              <a:rPr lang="cs-CZ" b="1" dirty="0"/>
              <a:t>strukturního</a:t>
            </a:r>
            <a:r>
              <a:rPr lang="cs-CZ" dirty="0"/>
              <a:t>, </a:t>
            </a:r>
            <a:r>
              <a:rPr lang="cs-CZ" b="1" dirty="0"/>
              <a:t>kognitivního</a:t>
            </a:r>
            <a:r>
              <a:rPr lang="cs-CZ" dirty="0"/>
              <a:t> a </a:t>
            </a:r>
            <a:r>
              <a:rPr lang="cs-CZ" b="1" dirty="0"/>
              <a:t>komunikačního</a:t>
            </a:r>
            <a:r>
              <a:rPr lang="cs-CZ" dirty="0"/>
              <a:t> - i různých jejich kombinací a průniků, ať už jde o lingvistiku „vnitřní“, nebo „vnější“. </a:t>
            </a:r>
          </a:p>
          <a:p>
            <a:pPr marL="0" indent="0">
              <a:buNone/>
            </a:pPr>
            <a:endParaRPr lang="cs-CZ" dirty="0"/>
          </a:p>
        </p:txBody>
      </p:sp>
    </p:spTree>
    <p:extLst>
      <p:ext uri="{BB962C8B-B14F-4D97-AF65-F5344CB8AC3E}">
        <p14:creationId xmlns:p14="http://schemas.microsoft.com/office/powerpoint/2010/main" val="3898346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Doporučená literatura k sémiotice</a:t>
            </a:r>
          </a:p>
        </p:txBody>
      </p:sp>
      <p:sp>
        <p:nvSpPr>
          <p:cNvPr id="3" name="Zástupný symbol pro obsah 2"/>
          <p:cNvSpPr>
            <a:spLocks noGrp="1"/>
          </p:cNvSpPr>
          <p:nvPr>
            <p:ph idx="1"/>
          </p:nvPr>
        </p:nvSpPr>
        <p:spPr>
          <a:xfrm>
            <a:off x="609600" y="1518407"/>
            <a:ext cx="10972800" cy="5142452"/>
          </a:xfrm>
        </p:spPr>
        <p:txBody>
          <a:bodyPr>
            <a:normAutofit fontScale="92500"/>
          </a:bodyPr>
          <a:lstStyle/>
          <a:p>
            <a:r>
              <a:rPr lang="cs-CZ" dirty="0" err="1"/>
              <a:t>Dirven</a:t>
            </a:r>
            <a:r>
              <a:rPr lang="cs-CZ" dirty="0"/>
              <a:t>, René – </a:t>
            </a:r>
            <a:r>
              <a:rPr lang="cs-CZ" dirty="0" err="1"/>
              <a:t>Verspoor</a:t>
            </a:r>
            <a:r>
              <a:rPr lang="cs-CZ" dirty="0"/>
              <a:t>, </a:t>
            </a:r>
            <a:r>
              <a:rPr lang="cs-CZ" dirty="0" err="1"/>
              <a:t>Marjolijn</a:t>
            </a:r>
            <a:r>
              <a:rPr lang="cs-CZ" dirty="0"/>
              <a:t>, </a:t>
            </a:r>
            <a:r>
              <a:rPr lang="cs-CZ" dirty="0" err="1"/>
              <a:t>eds</a:t>
            </a:r>
            <a:r>
              <a:rPr lang="cs-CZ" dirty="0"/>
              <a:t>. (1998): </a:t>
            </a:r>
            <a:r>
              <a:rPr lang="cs-CZ" dirty="0" err="1"/>
              <a:t>Cognitive</a:t>
            </a:r>
            <a:r>
              <a:rPr lang="cs-CZ" dirty="0"/>
              <a:t> </a:t>
            </a:r>
            <a:r>
              <a:rPr lang="cs-CZ" dirty="0" err="1"/>
              <a:t>Exploration</a:t>
            </a:r>
            <a:r>
              <a:rPr lang="cs-CZ" dirty="0"/>
              <a:t> </a:t>
            </a:r>
            <a:r>
              <a:rPr lang="cs-CZ" dirty="0" err="1"/>
              <a:t>of</a:t>
            </a:r>
            <a:r>
              <a:rPr lang="cs-CZ" dirty="0"/>
              <a:t> </a:t>
            </a:r>
            <a:r>
              <a:rPr lang="cs-CZ" dirty="0" err="1"/>
              <a:t>Language</a:t>
            </a:r>
            <a:r>
              <a:rPr lang="cs-CZ" dirty="0"/>
              <a:t> and </a:t>
            </a:r>
            <a:r>
              <a:rPr lang="cs-CZ" dirty="0" err="1"/>
              <a:t>Linguistics</a:t>
            </a:r>
            <a:r>
              <a:rPr lang="cs-CZ" dirty="0"/>
              <a:t>. Amsterdam – Philadelphia, s. 1-25. (Tato kapitola je dostupná v </a:t>
            </a:r>
            <a:r>
              <a:rPr lang="cs-CZ" dirty="0" err="1"/>
              <a:t>Moodlu</a:t>
            </a:r>
            <a:r>
              <a:rPr lang="cs-CZ" dirty="0"/>
              <a:t> – viz úkol 1)</a:t>
            </a:r>
          </a:p>
          <a:p>
            <a:r>
              <a:rPr lang="cs-CZ" dirty="0"/>
              <a:t>Doubravová, Jarmila (2002): </a:t>
            </a:r>
            <a:r>
              <a:rPr lang="cs-CZ" i="1" dirty="0"/>
              <a:t>Sémiotika v teorii a praxi. Proměny a stav oboru do konce 20. století. </a:t>
            </a:r>
            <a:r>
              <a:rPr lang="cs-CZ" dirty="0"/>
              <a:t>Praha: Portál.</a:t>
            </a:r>
          </a:p>
          <a:p>
            <a:r>
              <a:rPr lang="cs-CZ" dirty="0"/>
              <a:t>Černý, Jiří – Holeš, Jan (2004): </a:t>
            </a:r>
            <a:r>
              <a:rPr lang="cs-CZ" i="1" dirty="0"/>
              <a:t>Sémiotika.</a:t>
            </a:r>
            <a:r>
              <a:rPr lang="cs-CZ" dirty="0"/>
              <a:t> Praha: Portál. </a:t>
            </a:r>
          </a:p>
          <a:p>
            <a:r>
              <a:rPr lang="cs-CZ" dirty="0"/>
              <a:t>Třísková, Pavla (2017): </a:t>
            </a:r>
            <a:r>
              <a:rPr lang="cs-CZ" i="1" dirty="0"/>
              <a:t>Ikonicita ve slovní zásobě znakových jazyků</a:t>
            </a:r>
            <a:r>
              <a:rPr lang="cs-CZ" dirty="0"/>
              <a:t>. Bakalářská práce. Praha: FF UK. (Jsou tam příklady </a:t>
            </a:r>
            <a:r>
              <a:rPr lang="cs-CZ" dirty="0" err="1"/>
              <a:t>inkonických</a:t>
            </a:r>
            <a:r>
              <a:rPr lang="cs-CZ" dirty="0"/>
              <a:t> znaků spojených se zvířaty v několika znakových jazycích. Práce je dostupná v našem kurzu v </a:t>
            </a:r>
            <a:r>
              <a:rPr lang="cs-CZ" dirty="0" err="1"/>
              <a:t>Moodlu</a:t>
            </a:r>
            <a:r>
              <a:rPr lang="cs-CZ" dirty="0"/>
              <a:t>.)</a:t>
            </a:r>
          </a:p>
          <a:p>
            <a:pPr marL="0" indent="0">
              <a:buNone/>
            </a:pPr>
            <a:endParaRPr lang="cs-CZ" dirty="0"/>
          </a:p>
        </p:txBody>
      </p:sp>
    </p:spTree>
    <p:extLst>
      <p:ext uri="{BB962C8B-B14F-4D97-AF65-F5344CB8AC3E}">
        <p14:creationId xmlns:p14="http://schemas.microsoft.com/office/powerpoint/2010/main" val="1954474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538288" y="2965492"/>
            <a:ext cx="3774121" cy="3774121"/>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a:blip r:embed="rId3"/>
          <a:stretch>
            <a:fillRect/>
          </a:stretch>
        </p:blipFill>
        <p:spPr>
          <a:xfrm>
            <a:off x="9710304" y="159759"/>
            <a:ext cx="2375990" cy="2656177"/>
          </a:xfrm>
          <a:prstGeom prst="rect">
            <a:avLst/>
          </a:prstGeom>
        </p:spPr>
      </p:pic>
      <p:pic>
        <p:nvPicPr>
          <p:cNvPr id="10" name="Obrázek 9"/>
          <p:cNvPicPr>
            <a:picLocks noChangeAspect="1"/>
          </p:cNvPicPr>
          <p:nvPr/>
        </p:nvPicPr>
        <p:blipFill>
          <a:blip r:embed="rId4"/>
          <a:stretch>
            <a:fillRect/>
          </a:stretch>
        </p:blipFill>
        <p:spPr>
          <a:xfrm>
            <a:off x="5511781" y="3230877"/>
            <a:ext cx="5761219" cy="3243353"/>
          </a:xfrm>
          <a:prstGeom prst="rect">
            <a:avLst/>
          </a:prstGeom>
        </p:spPr>
      </p:pic>
      <p:pic>
        <p:nvPicPr>
          <p:cNvPr id="11" name="Obrázek 10"/>
          <p:cNvPicPr>
            <a:picLocks noChangeAspect="1"/>
          </p:cNvPicPr>
          <p:nvPr/>
        </p:nvPicPr>
        <p:blipFill>
          <a:blip r:embed="rId5"/>
          <a:stretch>
            <a:fillRect/>
          </a:stretch>
        </p:blipFill>
        <p:spPr>
          <a:xfrm>
            <a:off x="7213959" y="307468"/>
            <a:ext cx="2377646" cy="2377646"/>
          </a:xfrm>
          <a:prstGeom prst="rect">
            <a:avLst/>
          </a:prstGeom>
        </p:spPr>
      </p:pic>
      <p:sp>
        <p:nvSpPr>
          <p:cNvPr id="12" name="Obdélník 11"/>
          <p:cNvSpPr/>
          <p:nvPr/>
        </p:nvSpPr>
        <p:spPr>
          <a:xfrm>
            <a:off x="105706" y="529937"/>
            <a:ext cx="7010510" cy="2062103"/>
          </a:xfrm>
          <a:prstGeom prst="rect">
            <a:avLst/>
          </a:prstGeom>
        </p:spPr>
        <p:txBody>
          <a:bodyPr wrap="square">
            <a:spAutoFit/>
          </a:bodyPr>
          <a:lstStyle/>
          <a:p>
            <a:r>
              <a:rPr lang="cs-CZ" sz="3200" dirty="0"/>
              <a:t>Madeleine Albrightová: „</a:t>
            </a:r>
            <a:r>
              <a:rPr lang="cs-CZ" sz="3200" dirty="0" err="1"/>
              <a:t>Read</a:t>
            </a:r>
            <a:r>
              <a:rPr lang="cs-CZ" sz="3200" dirty="0"/>
              <a:t> My </a:t>
            </a:r>
            <a:r>
              <a:rPr lang="cs-CZ" sz="3200" dirty="0" err="1"/>
              <a:t>Pins</a:t>
            </a:r>
            <a:r>
              <a:rPr lang="cs-CZ" sz="3200" dirty="0"/>
              <a:t>…“</a:t>
            </a:r>
          </a:p>
          <a:p>
            <a:endParaRPr lang="cs-CZ" sz="3200" dirty="0"/>
          </a:p>
          <a:p>
            <a:r>
              <a:rPr lang="cs-CZ" sz="3200" dirty="0"/>
              <a:t>(Šperky jako prostředek komunikace a diplomacie)  </a:t>
            </a:r>
          </a:p>
        </p:txBody>
      </p:sp>
      <p:pic>
        <p:nvPicPr>
          <p:cNvPr id="13" name="Obrázek 12"/>
          <p:cNvPicPr>
            <a:picLocks noChangeAspect="1"/>
          </p:cNvPicPr>
          <p:nvPr/>
        </p:nvPicPr>
        <p:blipFill>
          <a:blip r:embed="rId6"/>
          <a:stretch>
            <a:fillRect/>
          </a:stretch>
        </p:blipFill>
        <p:spPr>
          <a:xfrm>
            <a:off x="4064589" y="2815936"/>
            <a:ext cx="1726725" cy="1534866"/>
          </a:xfrm>
          <a:prstGeom prst="rect">
            <a:avLst/>
          </a:prstGeom>
        </p:spPr>
      </p:pic>
    </p:spTree>
    <p:extLst>
      <p:ext uri="{BB962C8B-B14F-4D97-AF65-F5344CB8AC3E}">
        <p14:creationId xmlns:p14="http://schemas.microsoft.com/office/powerpoint/2010/main" val="34870906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FBA7EE20-5510-490D-A180-6786FB2B88C2}"/>
              </a:ext>
            </a:extLst>
          </p:cNvPr>
          <p:cNvPicPr>
            <a:picLocks noGrp="1" noChangeAspect="1"/>
          </p:cNvPicPr>
          <p:nvPr>
            <p:ph idx="1"/>
          </p:nvPr>
        </p:nvPicPr>
        <p:blipFill>
          <a:blip r:embed="rId3"/>
          <a:stretch>
            <a:fillRect/>
          </a:stretch>
        </p:blipFill>
        <p:spPr>
          <a:xfrm>
            <a:off x="1737714" y="164253"/>
            <a:ext cx="8689892" cy="6232950"/>
          </a:xfrm>
          <a:prstGeom prst="rect">
            <a:avLst/>
          </a:prstGeom>
        </p:spPr>
      </p:pic>
    </p:spTree>
    <p:extLst>
      <p:ext uri="{BB962C8B-B14F-4D97-AF65-F5344CB8AC3E}">
        <p14:creationId xmlns:p14="http://schemas.microsoft.com/office/powerpoint/2010/main" val="4022025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6B65C4-4191-425D-B97D-EFB12E0E7604}"/>
              </a:ext>
            </a:extLst>
          </p:cNvPr>
          <p:cNvSpPr>
            <a:spLocks noGrp="1"/>
          </p:cNvSpPr>
          <p:nvPr>
            <p:ph type="title"/>
          </p:nvPr>
        </p:nvSpPr>
        <p:spPr/>
        <p:txBody>
          <a:bodyPr/>
          <a:lstStyle/>
          <a:p>
            <a:r>
              <a:rPr lang="cs-CZ" dirty="0"/>
              <a:t>Díky za pozornost!</a:t>
            </a:r>
          </a:p>
        </p:txBody>
      </p:sp>
      <p:pic>
        <p:nvPicPr>
          <p:cNvPr id="4" name="Zástupný obsah 3">
            <a:extLst>
              <a:ext uri="{FF2B5EF4-FFF2-40B4-BE49-F238E27FC236}">
                <a16:creationId xmlns:a16="http://schemas.microsoft.com/office/drawing/2014/main" id="{9A686DA1-8E81-4945-B189-7C12AB1D389D}"/>
              </a:ext>
            </a:extLst>
          </p:cNvPr>
          <p:cNvPicPr>
            <a:picLocks noGrp="1" noChangeAspect="1"/>
          </p:cNvPicPr>
          <p:nvPr>
            <p:ph idx="1"/>
          </p:nvPr>
        </p:nvPicPr>
        <p:blipFill>
          <a:blip r:embed="rId3"/>
          <a:stretch>
            <a:fillRect/>
          </a:stretch>
        </p:blipFill>
        <p:spPr>
          <a:xfrm>
            <a:off x="1241220" y="2783047"/>
            <a:ext cx="2209800" cy="2066925"/>
          </a:xfrm>
          <a:prstGeom prst="rect">
            <a:avLst/>
          </a:prstGeom>
        </p:spPr>
      </p:pic>
      <p:pic>
        <p:nvPicPr>
          <p:cNvPr id="6" name="Obrázek 5">
            <a:extLst>
              <a:ext uri="{FF2B5EF4-FFF2-40B4-BE49-F238E27FC236}">
                <a16:creationId xmlns:a16="http://schemas.microsoft.com/office/drawing/2014/main" id="{B3404EC0-25B7-4528-8E0D-0ECBC4A3394B}"/>
              </a:ext>
            </a:extLst>
          </p:cNvPr>
          <p:cNvPicPr>
            <a:picLocks noChangeAspect="1"/>
          </p:cNvPicPr>
          <p:nvPr/>
        </p:nvPicPr>
        <p:blipFill>
          <a:blip r:embed="rId4"/>
          <a:stretch>
            <a:fillRect/>
          </a:stretch>
        </p:blipFill>
        <p:spPr>
          <a:xfrm>
            <a:off x="3913114" y="1767847"/>
            <a:ext cx="4365771" cy="4365771"/>
          </a:xfrm>
          <a:prstGeom prst="rect">
            <a:avLst/>
          </a:prstGeom>
        </p:spPr>
      </p:pic>
    </p:spTree>
    <p:extLst>
      <p:ext uri="{BB962C8B-B14F-4D97-AF65-F5344CB8AC3E}">
        <p14:creationId xmlns:p14="http://schemas.microsoft.com/office/powerpoint/2010/main" val="1418898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Nadpis 1"/>
          <p:cNvSpPr>
            <a:spLocks noGrp="1"/>
          </p:cNvSpPr>
          <p:nvPr>
            <p:ph type="ctrTitle"/>
          </p:nvPr>
        </p:nvSpPr>
        <p:spPr>
          <a:xfrm>
            <a:off x="2063552" y="188642"/>
            <a:ext cx="8208912" cy="720079"/>
          </a:xfrm>
        </p:spPr>
        <p:txBody>
          <a:bodyPr/>
          <a:lstStyle/>
          <a:p>
            <a:r>
              <a:rPr lang="cs-CZ" b="1" dirty="0"/>
              <a:t>Přístupy k jazyku a dimenze znaku</a:t>
            </a:r>
          </a:p>
        </p:txBody>
      </p:sp>
      <p:sp>
        <p:nvSpPr>
          <p:cNvPr id="5" name="Podnadpis 4"/>
          <p:cNvSpPr>
            <a:spLocks noGrp="1"/>
          </p:cNvSpPr>
          <p:nvPr>
            <p:ph type="subTitle" idx="1"/>
          </p:nvPr>
        </p:nvSpPr>
        <p:spPr>
          <a:xfrm>
            <a:off x="2063552" y="1124745"/>
            <a:ext cx="8136904" cy="4149709"/>
          </a:xfrm>
        </p:spPr>
        <p:txBody>
          <a:bodyPr rtlCol="0">
            <a:noAutofit/>
          </a:bodyPr>
          <a:lstStyle/>
          <a:p>
            <a:pPr>
              <a:defRPr/>
            </a:pPr>
            <a:r>
              <a:rPr lang="cs-CZ" sz="2000" b="1" dirty="0">
                <a:solidFill>
                  <a:srgbClr val="FF0000"/>
                </a:solidFill>
              </a:rPr>
              <a:t>Dimenze znaku a dimenze jeho zkoumání – sémiotiky (Charles Morris)</a:t>
            </a:r>
          </a:p>
          <a:p>
            <a:pPr algn="just">
              <a:defRPr/>
            </a:pPr>
            <a:r>
              <a:rPr lang="cs-CZ" sz="2000" dirty="0"/>
              <a:t>● </a:t>
            </a:r>
            <a:r>
              <a:rPr lang="cs-CZ" sz="2000" b="1" dirty="0"/>
              <a:t>Dimenze syntaktická</a:t>
            </a:r>
            <a:r>
              <a:rPr lang="cs-CZ" sz="2000" dirty="0"/>
              <a:t> – </a:t>
            </a:r>
            <a:r>
              <a:rPr lang="cs-CZ" sz="2000" b="1" dirty="0"/>
              <a:t>syntaktika</a:t>
            </a:r>
            <a:r>
              <a:rPr lang="cs-CZ" sz="2000" dirty="0"/>
              <a:t> (vztahy znaků </a:t>
            </a:r>
            <a:r>
              <a:rPr lang="cs-CZ" sz="2000" b="1" dirty="0"/>
              <a:t>mezi sebou</a:t>
            </a:r>
            <a:r>
              <a:rPr lang="cs-CZ" sz="2000" dirty="0"/>
              <a:t>, uvnitř jazykového systému)</a:t>
            </a:r>
          </a:p>
          <a:p>
            <a:pPr algn="just">
              <a:defRPr/>
            </a:pPr>
            <a:r>
              <a:rPr lang="cs-CZ" sz="2000" dirty="0"/>
              <a:t>→ strukturní přístup: </a:t>
            </a:r>
            <a:r>
              <a:rPr lang="cs-CZ" sz="2000" dirty="0">
                <a:solidFill>
                  <a:srgbClr val="FF0000"/>
                </a:solidFill>
              </a:rPr>
              <a:t>STRUKTURNÍ LINGVISTIKA </a:t>
            </a:r>
          </a:p>
          <a:p>
            <a:pPr algn="just">
              <a:defRPr/>
            </a:pPr>
            <a:endParaRPr lang="cs-CZ" sz="2000" dirty="0"/>
          </a:p>
          <a:p>
            <a:pPr algn="just">
              <a:defRPr/>
            </a:pPr>
            <a:r>
              <a:rPr lang="cs-CZ" sz="2000" dirty="0"/>
              <a:t>● </a:t>
            </a:r>
            <a:r>
              <a:rPr lang="cs-CZ" sz="2000" b="1" dirty="0"/>
              <a:t>Dimenze pragmatická - pragmatika</a:t>
            </a:r>
            <a:r>
              <a:rPr lang="cs-CZ" sz="2000" dirty="0"/>
              <a:t> (vztahy znaků </a:t>
            </a:r>
            <a:r>
              <a:rPr lang="cs-CZ" sz="2000" b="1" dirty="0"/>
              <a:t>k uživatelům / interpretům </a:t>
            </a:r>
            <a:r>
              <a:rPr lang="cs-CZ" sz="2000" dirty="0"/>
              <a:t>a jejich cílům, k situaci komunikace) </a:t>
            </a:r>
          </a:p>
          <a:p>
            <a:pPr algn="just">
              <a:defRPr/>
            </a:pPr>
            <a:r>
              <a:rPr lang="cs-CZ" sz="2000" dirty="0"/>
              <a:t>→ komunikační přístup: </a:t>
            </a:r>
            <a:r>
              <a:rPr lang="cs-CZ" sz="2000" dirty="0">
                <a:solidFill>
                  <a:srgbClr val="FF0000"/>
                </a:solidFill>
              </a:rPr>
              <a:t>KOMUNIKAČNÍ / PRAGMATICKÁ LINGVISTIKA</a:t>
            </a:r>
          </a:p>
          <a:p>
            <a:pPr algn="just">
              <a:defRPr/>
            </a:pPr>
            <a:endParaRPr lang="cs-CZ" sz="2000" dirty="0"/>
          </a:p>
          <a:p>
            <a:pPr algn="just">
              <a:defRPr/>
            </a:pPr>
            <a:r>
              <a:rPr lang="cs-CZ" sz="2000" dirty="0"/>
              <a:t>● </a:t>
            </a:r>
            <a:r>
              <a:rPr lang="cs-CZ" sz="2000" b="1" dirty="0"/>
              <a:t>Dimenze sémantická</a:t>
            </a:r>
            <a:r>
              <a:rPr lang="cs-CZ" sz="2000" dirty="0"/>
              <a:t> – </a:t>
            </a:r>
            <a:r>
              <a:rPr lang="cs-CZ" sz="2000" b="1" dirty="0"/>
              <a:t>sémantika</a:t>
            </a:r>
            <a:r>
              <a:rPr lang="cs-CZ" sz="2000" dirty="0"/>
              <a:t> (vztahy znaků </a:t>
            </a:r>
            <a:r>
              <a:rPr lang="cs-CZ" sz="2000" b="1" dirty="0"/>
              <a:t>k označovaným skutečnostem</a:t>
            </a:r>
            <a:r>
              <a:rPr lang="cs-CZ" sz="2000" dirty="0"/>
              <a:t>, resp. k jejich obrazům/ pojmům v mysli uživatelů) </a:t>
            </a:r>
          </a:p>
          <a:p>
            <a:pPr algn="just">
              <a:defRPr/>
            </a:pPr>
            <a:r>
              <a:rPr lang="cs-CZ" sz="2000" dirty="0"/>
              <a:t>→ kognitivní přístup: </a:t>
            </a:r>
            <a:r>
              <a:rPr lang="cs-CZ" sz="2000" dirty="0">
                <a:solidFill>
                  <a:srgbClr val="FF0000"/>
                </a:solidFill>
              </a:rPr>
              <a:t>KOGNITIVNÍ LINGVISTIKA</a:t>
            </a:r>
          </a:p>
        </p:txBody>
      </p:sp>
      <p:pic>
        <p:nvPicPr>
          <p:cNvPr id="23555" name="Zástupný symbol pro obsah 3"/>
          <p:cNvPicPr>
            <a:picLocks noGrp="1" noChangeAspect="1"/>
          </p:cNvPicPr>
          <p:nvPr>
            <p:ph idx="4294967295"/>
          </p:nvPr>
        </p:nvPicPr>
        <p:blipFill>
          <a:blip r:embed="rId3"/>
          <a:srcRect/>
          <a:stretch>
            <a:fillRect/>
          </a:stretch>
        </p:blipFill>
        <p:spPr>
          <a:xfrm>
            <a:off x="4943872" y="5352743"/>
            <a:ext cx="2963756" cy="1316617"/>
          </a:xfrm>
        </p:spPr>
      </p:pic>
    </p:spTree>
    <p:extLst>
      <p:ext uri="{BB962C8B-B14F-4D97-AF65-F5344CB8AC3E}">
        <p14:creationId xmlns:p14="http://schemas.microsoft.com/office/powerpoint/2010/main" val="1732260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1210146"/>
          </a:xfrm>
        </p:spPr>
        <p:txBody>
          <a:bodyPr/>
          <a:lstStyle/>
          <a:p>
            <a:r>
              <a:rPr lang="cs-CZ" dirty="0"/>
              <a:t>Přístupy k jazyku</a:t>
            </a:r>
          </a:p>
        </p:txBody>
      </p:sp>
      <p:pic>
        <p:nvPicPr>
          <p:cNvPr id="4" name="Zástupný symbol pro obsah 3"/>
          <p:cNvPicPr>
            <a:picLocks noGrp="1" noChangeAspect="1"/>
          </p:cNvPicPr>
          <p:nvPr>
            <p:ph sz="half" idx="1"/>
          </p:nvPr>
        </p:nvPicPr>
        <p:blipFill>
          <a:blip r:embed="rId3"/>
          <a:stretch>
            <a:fillRect/>
          </a:stretch>
        </p:blipFill>
        <p:spPr>
          <a:xfrm>
            <a:off x="5375921" y="5013177"/>
            <a:ext cx="1203777" cy="1207207"/>
          </a:xfrm>
          <a:prstGeom prst="rect">
            <a:avLst/>
          </a:prstGeom>
        </p:spPr>
      </p:pic>
      <p:sp>
        <p:nvSpPr>
          <p:cNvPr id="3" name="Zástupný obsah 2">
            <a:extLst>
              <a:ext uri="{FF2B5EF4-FFF2-40B4-BE49-F238E27FC236}">
                <a16:creationId xmlns:a16="http://schemas.microsoft.com/office/drawing/2014/main" id="{307762CE-A040-4048-BB3F-1DF0435F9B4E}"/>
              </a:ext>
            </a:extLst>
          </p:cNvPr>
          <p:cNvSpPr>
            <a:spLocks noGrp="1"/>
          </p:cNvSpPr>
          <p:nvPr>
            <p:ph sz="half" idx="2"/>
          </p:nvPr>
        </p:nvSpPr>
        <p:spPr>
          <a:xfrm>
            <a:off x="1847528" y="1340768"/>
            <a:ext cx="8363272" cy="5184576"/>
          </a:xfrm>
        </p:spPr>
        <p:txBody>
          <a:bodyPr/>
          <a:lstStyle/>
          <a:p>
            <a:pPr marL="0" indent="0" algn="ctr">
              <a:buNone/>
            </a:pPr>
            <a:endParaRPr lang="cs-CZ" dirty="0"/>
          </a:p>
          <a:p>
            <a:pPr marL="0" indent="0" algn="ctr">
              <a:buNone/>
            </a:pPr>
            <a:r>
              <a:rPr lang="hy-AM" dirty="0"/>
              <a:t>֍</a:t>
            </a:r>
            <a:r>
              <a:rPr lang="cs-CZ" dirty="0"/>
              <a:t>  </a:t>
            </a:r>
            <a:r>
              <a:rPr lang="cs-CZ" b="1" dirty="0">
                <a:solidFill>
                  <a:srgbClr val="FF0000"/>
                </a:solidFill>
              </a:rPr>
              <a:t>strukturní</a:t>
            </a:r>
            <a:r>
              <a:rPr lang="cs-CZ" b="1" dirty="0"/>
              <a:t> / strukturně-funkční</a:t>
            </a:r>
          </a:p>
          <a:p>
            <a:pPr algn="ctr"/>
            <a:endParaRPr lang="cs-CZ" dirty="0"/>
          </a:p>
          <a:p>
            <a:pPr marL="0" indent="0" algn="ctr">
              <a:buNone/>
            </a:pPr>
            <a:r>
              <a:rPr lang="hy-AM" b="1" dirty="0"/>
              <a:t>֍</a:t>
            </a:r>
            <a:r>
              <a:rPr lang="cs-CZ" b="1" dirty="0"/>
              <a:t> </a:t>
            </a:r>
            <a:r>
              <a:rPr lang="cs-CZ" b="1" dirty="0">
                <a:solidFill>
                  <a:srgbClr val="FF0000"/>
                </a:solidFill>
              </a:rPr>
              <a:t>kognitivní</a:t>
            </a:r>
            <a:r>
              <a:rPr lang="cs-CZ" b="1" dirty="0"/>
              <a:t> (kognitivní a kulturní lingvistika)</a:t>
            </a:r>
          </a:p>
          <a:p>
            <a:pPr marL="0" indent="0" algn="ctr">
              <a:buNone/>
            </a:pPr>
            <a:endParaRPr lang="cs-CZ" b="1" dirty="0"/>
          </a:p>
          <a:p>
            <a:pPr marL="0" indent="0" algn="ctr">
              <a:buNone/>
            </a:pPr>
            <a:r>
              <a:rPr lang="hy-AM" b="1" dirty="0"/>
              <a:t>֍</a:t>
            </a:r>
            <a:r>
              <a:rPr lang="cs-CZ" b="1" dirty="0"/>
              <a:t> </a:t>
            </a:r>
            <a:r>
              <a:rPr lang="cs-CZ" b="1" dirty="0">
                <a:solidFill>
                  <a:srgbClr val="FF0000"/>
                </a:solidFill>
              </a:rPr>
              <a:t>komunikační</a:t>
            </a:r>
            <a:r>
              <a:rPr lang="cs-CZ" b="1" dirty="0"/>
              <a:t> (</a:t>
            </a:r>
            <a:r>
              <a:rPr lang="cs-CZ" b="1" dirty="0" err="1"/>
              <a:t>pragmalingvistika</a:t>
            </a:r>
            <a:r>
              <a:rPr lang="cs-CZ" b="1" dirty="0"/>
              <a:t>)</a:t>
            </a:r>
          </a:p>
        </p:txBody>
      </p:sp>
    </p:spTree>
    <p:extLst>
      <p:ext uri="{BB962C8B-B14F-4D97-AF65-F5344CB8AC3E}">
        <p14:creationId xmlns:p14="http://schemas.microsoft.com/office/powerpoint/2010/main" val="2665366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r>
              <a:rPr lang="cs-CZ" dirty="0"/>
              <a:t>Dobrý den!</a:t>
            </a:r>
            <a:br>
              <a:rPr lang="cs-CZ" dirty="0"/>
            </a:br>
            <a:r>
              <a:rPr lang="cs-CZ" sz="2700" dirty="0"/>
              <a:t>Co zajímá na tomto vyjádření různé jazykovědné přístupy (a disciplíny)?</a:t>
            </a:r>
            <a:br>
              <a:rPr lang="cs-CZ" sz="2700" dirty="0"/>
            </a:br>
            <a:endParaRPr lang="cs-CZ" sz="2700" dirty="0"/>
          </a:p>
        </p:txBody>
      </p:sp>
      <p:sp>
        <p:nvSpPr>
          <p:cNvPr id="7" name="Zástupný symbol pro obsah 6"/>
          <p:cNvSpPr>
            <a:spLocks noGrp="1"/>
          </p:cNvSpPr>
          <p:nvPr>
            <p:ph sz="half" idx="2"/>
          </p:nvPr>
        </p:nvSpPr>
        <p:spPr/>
        <p:txBody>
          <a:bodyPr/>
          <a:lstStyle/>
          <a:p>
            <a:pPr marL="0" indent="0">
              <a:buNone/>
            </a:pPr>
            <a:r>
              <a:rPr lang="cs-CZ" dirty="0"/>
              <a:t>v perspektivě přístupu strukturního</a:t>
            </a:r>
          </a:p>
          <a:p>
            <a:pPr marL="0" indent="0">
              <a:buNone/>
            </a:pPr>
            <a:endParaRPr lang="cs-CZ" dirty="0"/>
          </a:p>
          <a:p>
            <a:pPr marL="0" indent="0">
              <a:buNone/>
            </a:pPr>
            <a:r>
              <a:rPr lang="cs-CZ" dirty="0"/>
              <a:t>v perspektivě přístupu kognitivně-kulturního</a:t>
            </a:r>
          </a:p>
          <a:p>
            <a:pPr marL="0" indent="0">
              <a:buNone/>
            </a:pPr>
            <a:endParaRPr lang="cs-CZ" dirty="0"/>
          </a:p>
          <a:p>
            <a:pPr marL="0" indent="0">
              <a:buNone/>
            </a:pPr>
            <a:r>
              <a:rPr lang="cs-CZ" dirty="0"/>
              <a:t>v perspektivě přístupu komunikačního (</a:t>
            </a:r>
            <a:r>
              <a:rPr lang="cs-CZ" dirty="0" err="1"/>
              <a:t>pragmalingvistického</a:t>
            </a:r>
            <a:r>
              <a:rPr lang="cs-CZ" dirty="0"/>
              <a:t>)</a:t>
            </a:r>
          </a:p>
          <a:p>
            <a:pPr marL="0" indent="0">
              <a:buNone/>
            </a:pPr>
            <a:endParaRPr lang="cs-CZ" dirty="0"/>
          </a:p>
        </p:txBody>
      </p:sp>
      <p:pic>
        <p:nvPicPr>
          <p:cNvPr id="9" name="Obrázek 8"/>
          <p:cNvPicPr>
            <a:picLocks noChangeAspect="1"/>
          </p:cNvPicPr>
          <p:nvPr/>
        </p:nvPicPr>
        <p:blipFill>
          <a:blip r:embed="rId2"/>
          <a:stretch>
            <a:fillRect/>
          </a:stretch>
        </p:blipFill>
        <p:spPr>
          <a:xfrm>
            <a:off x="2711625" y="1772817"/>
            <a:ext cx="999831" cy="524301"/>
          </a:xfrm>
          <a:prstGeom prst="rect">
            <a:avLst/>
          </a:prstGeom>
        </p:spPr>
      </p:pic>
      <p:pic>
        <p:nvPicPr>
          <p:cNvPr id="10" name="Obrázek 9"/>
          <p:cNvPicPr>
            <a:picLocks noChangeAspect="1"/>
          </p:cNvPicPr>
          <p:nvPr/>
        </p:nvPicPr>
        <p:blipFill>
          <a:blip r:embed="rId3"/>
          <a:stretch>
            <a:fillRect/>
          </a:stretch>
        </p:blipFill>
        <p:spPr>
          <a:xfrm>
            <a:off x="2639617" y="4941169"/>
            <a:ext cx="999831" cy="524301"/>
          </a:xfrm>
          <a:prstGeom prst="rect">
            <a:avLst/>
          </a:prstGeom>
        </p:spPr>
      </p:pic>
      <p:pic>
        <p:nvPicPr>
          <p:cNvPr id="11" name="Obrázek 10"/>
          <p:cNvPicPr>
            <a:picLocks noChangeAspect="1"/>
          </p:cNvPicPr>
          <p:nvPr/>
        </p:nvPicPr>
        <p:blipFill>
          <a:blip r:embed="rId3"/>
          <a:stretch>
            <a:fillRect/>
          </a:stretch>
        </p:blipFill>
        <p:spPr>
          <a:xfrm>
            <a:off x="2639617" y="3356993"/>
            <a:ext cx="999831" cy="524301"/>
          </a:xfrm>
          <a:prstGeom prst="rect">
            <a:avLst/>
          </a:prstGeom>
        </p:spPr>
      </p:pic>
    </p:spTree>
    <p:extLst>
      <p:ext uri="{BB962C8B-B14F-4D97-AF65-F5344CB8AC3E}">
        <p14:creationId xmlns:p14="http://schemas.microsoft.com/office/powerpoint/2010/main" val="4227595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F22CD7-1AEE-4E16-9F59-EA2114B72849}"/>
              </a:ext>
            </a:extLst>
          </p:cNvPr>
          <p:cNvSpPr>
            <a:spLocks noGrp="1"/>
          </p:cNvSpPr>
          <p:nvPr>
            <p:ph type="title"/>
          </p:nvPr>
        </p:nvSpPr>
        <p:spPr>
          <a:xfrm>
            <a:off x="838200" y="365126"/>
            <a:ext cx="10515600" cy="661417"/>
          </a:xfrm>
        </p:spPr>
        <p:txBody>
          <a:bodyPr>
            <a:normAutofit/>
          </a:bodyPr>
          <a:lstStyle/>
          <a:p>
            <a:pPr algn="ctr"/>
            <a:r>
              <a:rPr lang="cs-CZ" sz="3600" b="1" dirty="0">
                <a:solidFill>
                  <a:schemeClr val="accent2">
                    <a:lumMod val="50000"/>
                  </a:schemeClr>
                </a:solidFill>
              </a:rPr>
              <a:t>Prezenční, příp. distanční výuka (pokud by k ní došlo)</a:t>
            </a:r>
          </a:p>
        </p:txBody>
      </p:sp>
      <p:sp>
        <p:nvSpPr>
          <p:cNvPr id="3" name="Zástupný obsah 2">
            <a:extLst>
              <a:ext uri="{FF2B5EF4-FFF2-40B4-BE49-F238E27FC236}">
                <a16:creationId xmlns:a16="http://schemas.microsoft.com/office/drawing/2014/main" id="{A1EBEF68-C644-4892-99DE-BBC8B232655B}"/>
              </a:ext>
            </a:extLst>
          </p:cNvPr>
          <p:cNvSpPr>
            <a:spLocks noGrp="1"/>
          </p:cNvSpPr>
          <p:nvPr>
            <p:ph idx="1"/>
          </p:nvPr>
        </p:nvSpPr>
        <p:spPr>
          <a:xfrm>
            <a:off x="335560" y="1101437"/>
            <a:ext cx="11482629" cy="5618146"/>
          </a:xfrm>
        </p:spPr>
        <p:txBody>
          <a:bodyPr>
            <a:normAutofit/>
          </a:bodyPr>
          <a:lstStyle/>
          <a:p>
            <a:pPr>
              <a:buFontTx/>
              <a:buChar char="-"/>
            </a:pPr>
            <a:r>
              <a:rPr lang="cs-CZ" sz="2400" b="1" u="sng" dirty="0"/>
              <a:t>přednášky (téma „hlavní“ a „vedlejší“, aktuality)</a:t>
            </a:r>
          </a:p>
          <a:p>
            <a:pPr>
              <a:buFontTx/>
              <a:buChar char="-"/>
            </a:pPr>
            <a:r>
              <a:rPr lang="cs-CZ" sz="2400" b="1" u="sng" dirty="0"/>
              <a:t>platforma </a:t>
            </a:r>
            <a:r>
              <a:rPr lang="cs-CZ" sz="2400" b="1" u="sng" dirty="0" err="1"/>
              <a:t>Moodle</a:t>
            </a:r>
            <a:r>
              <a:rPr lang="cs-CZ" sz="2400" b="1" u="sng" dirty="0"/>
              <a:t> </a:t>
            </a:r>
            <a:r>
              <a:rPr lang="cs-CZ" sz="2400" dirty="0"/>
              <a:t>(prezentace v </a:t>
            </a:r>
            <a:r>
              <a:rPr lang="cs-CZ" sz="2400" dirty="0" err="1"/>
              <a:t>power</a:t>
            </a:r>
            <a:r>
              <a:rPr lang="cs-CZ" sz="2400" dirty="0"/>
              <a:t>-pointu, texty ke studiu, úkoly):</a:t>
            </a:r>
          </a:p>
          <a:p>
            <a:pPr marL="0" indent="0">
              <a:buNone/>
            </a:pPr>
            <a:endParaRPr lang="cs-CZ" sz="2400" dirty="0"/>
          </a:p>
          <a:p>
            <a:pPr marL="0" indent="0">
              <a:buNone/>
            </a:pPr>
            <a:r>
              <a:rPr lang="cs-CZ" sz="2400" b="1" dirty="0">
                <a:solidFill>
                  <a:schemeClr val="accent2">
                    <a:lumMod val="50000"/>
                  </a:schemeClr>
                </a:solidFill>
              </a:rPr>
              <a:t>Úvod do studia jazyka I. V. </a:t>
            </a:r>
            <a:endParaRPr lang="cs-CZ" sz="2400" dirty="0"/>
          </a:p>
          <a:p>
            <a:pPr marL="0" indent="0">
              <a:buNone/>
            </a:pPr>
            <a:r>
              <a:rPr lang="cs-CZ" sz="2400" dirty="0">
                <a:hlinkClick r:id="rId3"/>
              </a:rPr>
              <a:t>https://dl1.cuni.cz/course/view.php?id=7939&amp;notifyeditingon=1</a:t>
            </a:r>
            <a:endParaRPr lang="cs-CZ" sz="2400" dirty="0"/>
          </a:p>
          <a:p>
            <a:pPr marL="0" indent="0">
              <a:buNone/>
            </a:pPr>
            <a:endParaRPr lang="cs-CZ" sz="2400" dirty="0"/>
          </a:p>
          <a:p>
            <a:pPr>
              <a:buFontTx/>
              <a:buChar char="-"/>
            </a:pPr>
            <a:r>
              <a:rPr lang="cs-CZ" sz="2400" dirty="0"/>
              <a:t>hromadné maily</a:t>
            </a:r>
          </a:p>
          <a:p>
            <a:pPr>
              <a:buFontTx/>
              <a:buChar char="-"/>
            </a:pPr>
            <a:r>
              <a:rPr lang="cs-CZ" sz="2400" dirty="0"/>
              <a:t>individuální maily (příp. konzultace)</a:t>
            </a:r>
          </a:p>
          <a:p>
            <a:pPr>
              <a:buFontTx/>
              <a:buChar char="-"/>
            </a:pPr>
            <a:r>
              <a:rPr lang="cs-CZ" sz="2400" dirty="0"/>
              <a:t>platforma ZOOM či TEAMS – podle domluvy </a:t>
            </a:r>
          </a:p>
          <a:p>
            <a:pPr>
              <a:buFontTx/>
              <a:buChar char="-"/>
            </a:pPr>
            <a:endParaRPr lang="cs-CZ" sz="2400" dirty="0"/>
          </a:p>
          <a:p>
            <a:pPr marL="0" indent="0">
              <a:buNone/>
            </a:pPr>
            <a:r>
              <a:rPr lang="cs-CZ" sz="2400" b="1" dirty="0"/>
              <a:t>Doporučení: </a:t>
            </a:r>
            <a:r>
              <a:rPr lang="cs-CZ" sz="2400" dirty="0"/>
              <a:t>práce ve dvojicích / trojicích (společná četba, diskuse – živě i on-line, možnost společně se obrátit na vyučující)</a:t>
            </a:r>
          </a:p>
          <a:p>
            <a:pPr marL="0" indent="0">
              <a:buNone/>
            </a:pPr>
            <a:endParaRPr lang="cs-CZ" dirty="0"/>
          </a:p>
        </p:txBody>
      </p:sp>
    </p:spTree>
    <p:extLst>
      <p:ext uri="{BB962C8B-B14F-4D97-AF65-F5344CB8AC3E}">
        <p14:creationId xmlns:p14="http://schemas.microsoft.com/office/powerpoint/2010/main" val="1842540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5561" y="578840"/>
            <a:ext cx="11422244" cy="746107"/>
          </a:xfrm>
        </p:spPr>
        <p:txBody>
          <a:bodyPr>
            <a:normAutofit fontScale="90000"/>
          </a:bodyPr>
          <a:lstStyle/>
          <a:p>
            <a:pPr algn="ctr"/>
            <a:br>
              <a:rPr lang="cs-CZ" dirty="0"/>
            </a:br>
            <a:br>
              <a:rPr lang="cs-CZ" dirty="0"/>
            </a:br>
            <a:br>
              <a:rPr lang="cs-CZ" dirty="0"/>
            </a:br>
            <a:r>
              <a:rPr lang="cs-CZ" sz="3600" b="1" dirty="0">
                <a:solidFill>
                  <a:schemeClr val="accent2">
                    <a:lumMod val="50000"/>
                  </a:schemeClr>
                </a:solidFill>
              </a:rPr>
              <a:t>Kurz na </a:t>
            </a:r>
            <a:r>
              <a:rPr lang="cs-CZ" sz="3600" b="1" dirty="0" err="1">
                <a:solidFill>
                  <a:schemeClr val="accent2">
                    <a:lumMod val="50000"/>
                  </a:schemeClr>
                </a:solidFill>
              </a:rPr>
              <a:t>Moodlu</a:t>
            </a:r>
            <a:r>
              <a:rPr lang="cs-CZ" sz="3600" b="1" dirty="0">
                <a:solidFill>
                  <a:schemeClr val="accent2">
                    <a:lumMod val="50000"/>
                  </a:schemeClr>
                </a:solidFill>
              </a:rPr>
              <a:t>: ÚJKN, Úvod do studia jazyka I. V. (bez hesla)</a:t>
            </a:r>
            <a:br>
              <a:rPr lang="cs-CZ" sz="3600" b="1" dirty="0">
                <a:solidFill>
                  <a:schemeClr val="accent2">
                    <a:lumMod val="50000"/>
                  </a:schemeClr>
                </a:solidFill>
              </a:rPr>
            </a:br>
            <a:r>
              <a:rPr lang="cs-CZ" sz="3200" dirty="0">
                <a:hlinkClick r:id="rId3"/>
              </a:rPr>
              <a:t>https://dl1.cuni.cz/course/view.php?id=7939&amp;notifyeditingon=1</a:t>
            </a:r>
            <a:br>
              <a:rPr lang="cs-CZ" sz="3200" dirty="0"/>
            </a:br>
            <a:br>
              <a:rPr lang="cs-CZ" sz="3100" b="1" dirty="0">
                <a:solidFill>
                  <a:schemeClr val="accent2">
                    <a:lumMod val="50000"/>
                  </a:schemeClr>
                </a:solidFill>
              </a:rPr>
            </a:br>
            <a:br>
              <a:rPr lang="cs-CZ" dirty="0"/>
            </a:br>
            <a:br>
              <a:rPr lang="cs-CZ" sz="3600" b="1" dirty="0"/>
            </a:br>
            <a:br>
              <a:rPr lang="cs-CZ" dirty="0"/>
            </a:br>
            <a:endParaRPr lang="cs-CZ" sz="4000" b="1" dirty="0">
              <a:solidFill>
                <a:schemeClr val="accent2">
                  <a:lumMod val="50000"/>
                </a:schemeClr>
              </a:solidFill>
            </a:endParaRPr>
          </a:p>
        </p:txBody>
      </p:sp>
      <p:sp>
        <p:nvSpPr>
          <p:cNvPr id="3" name="Zástupný symbol pro obsah 2"/>
          <p:cNvSpPr>
            <a:spLocks noGrp="1"/>
          </p:cNvSpPr>
          <p:nvPr>
            <p:ph idx="1"/>
          </p:nvPr>
        </p:nvSpPr>
        <p:spPr>
          <a:xfrm>
            <a:off x="200026" y="1114426"/>
            <a:ext cx="11611674" cy="5472986"/>
          </a:xfrm>
        </p:spPr>
        <p:txBody>
          <a:bodyPr>
            <a:normAutofit fontScale="77500" lnSpcReduction="20000"/>
          </a:bodyPr>
          <a:lstStyle/>
          <a:p>
            <a:pPr marL="0" indent="0">
              <a:buNone/>
            </a:pPr>
            <a:r>
              <a:rPr lang="cs-CZ" sz="2400" b="1" dirty="0"/>
              <a:t>Sylabus, povinná studijní literatura ke zkoušce atd.</a:t>
            </a:r>
          </a:p>
          <a:p>
            <a:pPr marL="0" indent="0">
              <a:buNone/>
            </a:pPr>
            <a:r>
              <a:rPr lang="cs-CZ" sz="2400" b="1" dirty="0"/>
              <a:t>0. Důležité odkazy</a:t>
            </a:r>
            <a:endParaRPr lang="cs-CZ" sz="2400" dirty="0"/>
          </a:p>
          <a:p>
            <a:pPr marL="0" indent="0">
              <a:buNone/>
            </a:pPr>
            <a:r>
              <a:rPr lang="cs-CZ" sz="2200" dirty="0"/>
              <a:t>P. Karlík - M. Nekula - J. </a:t>
            </a:r>
            <a:r>
              <a:rPr lang="cs-CZ" sz="2200" dirty="0" err="1"/>
              <a:t>Pleskalová</a:t>
            </a:r>
            <a:r>
              <a:rPr lang="cs-CZ" sz="2200" dirty="0"/>
              <a:t> (</a:t>
            </a:r>
            <a:r>
              <a:rPr lang="cs-CZ" sz="2200" dirty="0" err="1"/>
              <a:t>eds</a:t>
            </a:r>
            <a:r>
              <a:rPr lang="cs-CZ" sz="2200" dirty="0"/>
              <a:t>.): </a:t>
            </a:r>
            <a:r>
              <a:rPr lang="cs-CZ" sz="2200" i="1" dirty="0"/>
              <a:t>Nový encyklopedický slovník češtiny. </a:t>
            </a:r>
            <a:r>
              <a:rPr lang="cs-CZ" sz="2200" dirty="0"/>
              <a:t>Praha: NLN, 2016. </a:t>
            </a:r>
            <a:r>
              <a:rPr lang="cs-CZ" sz="2200" u="sng" dirty="0">
                <a:hlinkClick r:id="rId4"/>
              </a:rPr>
              <a:t>https://www.czechency.org/</a:t>
            </a:r>
            <a:endParaRPr lang="cs-CZ" sz="2200" dirty="0"/>
          </a:p>
          <a:p>
            <a:pPr marL="0" indent="0">
              <a:buNone/>
            </a:pPr>
            <a:r>
              <a:rPr lang="cs-CZ" sz="2200" dirty="0"/>
              <a:t>Ústav pro jazyk český AV ČR: </a:t>
            </a:r>
            <a:r>
              <a:rPr lang="cs-CZ" sz="2200" u="sng" dirty="0">
                <a:hlinkClick r:id="rId5"/>
              </a:rPr>
              <a:t>http://www.ujc.cas.cz/</a:t>
            </a:r>
            <a:endParaRPr lang="cs-CZ" sz="2200" dirty="0"/>
          </a:p>
          <a:p>
            <a:pPr marL="0" indent="0">
              <a:buNone/>
            </a:pPr>
            <a:r>
              <a:rPr lang="cs-CZ" sz="2200" dirty="0"/>
              <a:t>Internetová jazyková příručka: </a:t>
            </a:r>
            <a:r>
              <a:rPr lang="cs-CZ" sz="2200" u="sng" dirty="0">
                <a:hlinkClick r:id="rId6"/>
              </a:rPr>
              <a:t>http://prirucka.ujc.cas.cz/</a:t>
            </a:r>
            <a:endParaRPr lang="cs-CZ" sz="2200" dirty="0"/>
          </a:p>
          <a:p>
            <a:pPr marL="0" indent="0">
              <a:buNone/>
            </a:pPr>
            <a:r>
              <a:rPr lang="cs-CZ" sz="2200" dirty="0"/>
              <a:t>Bibliografická norma ČSN 01 6910: </a:t>
            </a:r>
            <a:r>
              <a:rPr lang="cs-CZ" sz="2200" u="sng" dirty="0">
                <a:hlinkClick r:id="rId7"/>
              </a:rPr>
              <a:t>http://www.evskp.cz/SD/4c.pd</a:t>
            </a:r>
            <a:r>
              <a:rPr lang="cs-CZ" sz="2600" u="sng" dirty="0">
                <a:hlinkClick r:id="rId7"/>
              </a:rPr>
              <a:t>f</a:t>
            </a:r>
            <a:endParaRPr lang="cs-CZ" sz="2600" u="sng" dirty="0"/>
          </a:p>
          <a:p>
            <a:pPr marL="0" indent="0">
              <a:buNone/>
            </a:pPr>
            <a:endParaRPr lang="cs-CZ" sz="2600" u="sng" dirty="0"/>
          </a:p>
          <a:p>
            <a:pPr marL="0" indent="0">
              <a:buNone/>
            </a:pPr>
            <a:r>
              <a:rPr lang="cs-CZ" sz="2200" dirty="0"/>
              <a:t>Kruh přátel českého jazyka: </a:t>
            </a:r>
            <a:r>
              <a:rPr lang="cs-CZ" sz="2600" u="sng" dirty="0">
                <a:hlinkClick r:id="rId8"/>
              </a:rPr>
              <a:t>https</a:t>
            </a:r>
            <a:r>
              <a:rPr lang="cs-CZ" sz="2200" u="sng" dirty="0">
                <a:hlinkClick r:id="rId8"/>
              </a:rPr>
              <a:t>://ucjtk.ff.cuni.cz/kpcj/aktualni-program/</a:t>
            </a:r>
            <a:endParaRPr lang="cs-CZ" sz="2200" u="sng" dirty="0"/>
          </a:p>
          <a:p>
            <a:pPr marL="0" indent="0">
              <a:buNone/>
            </a:pPr>
            <a:r>
              <a:rPr lang="cs-CZ" sz="2200" dirty="0">
                <a:hlinkClick r:id="rId9">
                  <a:extLst>
                    <a:ext uri="{A12FA001-AC4F-418D-AE19-62706E023703}">
                      <ahyp:hlinkClr xmlns:ahyp="http://schemas.microsoft.com/office/drawing/2018/hyperlinkcolor" val="tx"/>
                    </a:ext>
                  </a:extLst>
                </a:hlinkClick>
              </a:rPr>
              <a:t>Šrámkova Sobotka: </a:t>
            </a:r>
            <a:r>
              <a:rPr lang="cs-CZ" sz="2200" dirty="0"/>
              <a:t> </a:t>
            </a:r>
            <a:r>
              <a:rPr lang="cs-CZ" sz="2200" u="sng" dirty="0">
                <a:hlinkClick r:id="rId9"/>
              </a:rPr>
              <a:t>https://sramkovasobotka.cz/</a:t>
            </a:r>
            <a:endParaRPr lang="cs-CZ" sz="2200" u="sng" dirty="0"/>
          </a:p>
          <a:p>
            <a:pPr marL="0" indent="0">
              <a:buNone/>
            </a:pPr>
            <a:r>
              <a:rPr lang="cs-CZ" sz="2200" u="sng" dirty="0"/>
              <a:t>Česká knižnice: </a:t>
            </a:r>
            <a:r>
              <a:rPr lang="cs-CZ" sz="2200" u="sng" dirty="0">
                <a:hlinkClick r:id="rId10"/>
              </a:rPr>
              <a:t>https://www.kniznice.cz/</a:t>
            </a:r>
            <a:endParaRPr lang="cs-CZ" sz="2200" u="sng" dirty="0"/>
          </a:p>
          <a:p>
            <a:pPr marL="0" indent="0">
              <a:buNone/>
            </a:pPr>
            <a:endParaRPr lang="cs-CZ" sz="2600" u="sng" dirty="0"/>
          </a:p>
          <a:p>
            <a:pPr marL="0" indent="0" algn="ctr">
              <a:buNone/>
            </a:pPr>
            <a:r>
              <a:rPr lang="cs-CZ" sz="3000" b="1" dirty="0"/>
              <a:t>Oddíly:</a:t>
            </a:r>
            <a:endParaRPr lang="cs-CZ" sz="2600" dirty="0"/>
          </a:p>
          <a:p>
            <a:pPr marL="514350" indent="-514350">
              <a:buAutoNum type="arabicParenR"/>
            </a:pPr>
            <a:r>
              <a:rPr lang="cs-CZ" b="1" dirty="0"/>
              <a:t>Přednášky – aktuálně vkládané prezentace (aktualizované s předčíslím 2022)</a:t>
            </a:r>
          </a:p>
          <a:p>
            <a:pPr marL="514350" indent="-514350">
              <a:buAutoNum type="arabicParenR"/>
            </a:pPr>
            <a:r>
              <a:rPr lang="cs-CZ" b="1" dirty="0"/>
              <a:t>Souhrnné učebnice, cvičebnice, slovníček termínů</a:t>
            </a:r>
          </a:p>
          <a:p>
            <a:pPr marL="514350" indent="-514350">
              <a:buFont typeface="Arial" panose="020B0604020202020204" pitchFamily="34" charset="0"/>
              <a:buAutoNum type="arabicParenR"/>
            </a:pPr>
            <a:r>
              <a:rPr lang="cs-CZ" b="1" dirty="0"/>
              <a:t>Četba k tématům přednášky</a:t>
            </a:r>
          </a:p>
          <a:p>
            <a:pPr marL="514350" indent="-514350">
              <a:buAutoNum type="arabicParenR"/>
            </a:pPr>
            <a:r>
              <a:rPr lang="cs-CZ" b="1" dirty="0"/>
              <a:t>Doplňkové materiály (cvičná písemka, texty, cvičení apod.)</a:t>
            </a:r>
          </a:p>
          <a:p>
            <a:pPr marL="0" indent="0">
              <a:buNone/>
            </a:pPr>
            <a:endParaRPr lang="cs-CZ" b="1" dirty="0"/>
          </a:p>
          <a:p>
            <a:pPr marL="514350" indent="-514350">
              <a:buFont typeface="Arial" panose="020B0604020202020204" pitchFamily="34" charset="0"/>
              <a:buAutoNum type="arabicParenR"/>
            </a:pPr>
            <a:endParaRPr lang="cs-CZ" b="1" dirty="0"/>
          </a:p>
          <a:p>
            <a:pPr marL="0" indent="0">
              <a:buNone/>
            </a:pPr>
            <a:endParaRPr lang="cs-CZ" b="1" dirty="0"/>
          </a:p>
          <a:p>
            <a:pPr marL="0" indent="0">
              <a:buNone/>
            </a:pPr>
            <a:endParaRPr lang="cs-CZ" b="1" dirty="0"/>
          </a:p>
          <a:p>
            <a:pPr marL="0" indent="0">
              <a:buNone/>
            </a:pPr>
            <a:endParaRPr lang="cs-CZ" b="1" dirty="0"/>
          </a:p>
          <a:p>
            <a:pPr marL="0" indent="0">
              <a:buNone/>
            </a:pPr>
            <a:endParaRPr lang="cs-CZ" dirty="0"/>
          </a:p>
          <a:p>
            <a:pPr marL="0" indent="0">
              <a:buNone/>
            </a:pPr>
            <a:endParaRPr lang="cs-CZ" dirty="0"/>
          </a:p>
          <a:p>
            <a:endParaRPr lang="cs-CZ" dirty="0"/>
          </a:p>
        </p:txBody>
      </p:sp>
      <p:pic>
        <p:nvPicPr>
          <p:cNvPr id="4" name="Obrázek 3">
            <a:extLst>
              <a:ext uri="{FF2B5EF4-FFF2-40B4-BE49-F238E27FC236}">
                <a16:creationId xmlns:a16="http://schemas.microsoft.com/office/drawing/2014/main" id="{BCF98924-D599-48D9-9561-8173BAB9CDCD}"/>
              </a:ext>
            </a:extLst>
          </p:cNvPr>
          <p:cNvPicPr>
            <a:picLocks noChangeAspect="1"/>
          </p:cNvPicPr>
          <p:nvPr/>
        </p:nvPicPr>
        <p:blipFill>
          <a:blip r:embed="rId11"/>
          <a:stretch>
            <a:fillRect/>
          </a:stretch>
        </p:blipFill>
        <p:spPr>
          <a:xfrm>
            <a:off x="9083949" y="2496305"/>
            <a:ext cx="2308650" cy="1865389"/>
          </a:xfrm>
          <a:prstGeom prst="rect">
            <a:avLst/>
          </a:prstGeom>
        </p:spPr>
      </p:pic>
    </p:spTree>
    <p:extLst>
      <p:ext uri="{BB962C8B-B14F-4D97-AF65-F5344CB8AC3E}">
        <p14:creationId xmlns:p14="http://schemas.microsoft.com/office/powerpoint/2010/main" val="1603708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1013C7-5259-CA97-05D7-B52723E07A59}"/>
              </a:ext>
            </a:extLst>
          </p:cNvPr>
          <p:cNvSpPr>
            <a:spLocks noGrp="1"/>
          </p:cNvSpPr>
          <p:nvPr>
            <p:ph type="title"/>
          </p:nvPr>
        </p:nvSpPr>
        <p:spPr/>
        <p:txBody>
          <a:bodyPr/>
          <a:lstStyle/>
          <a:p>
            <a:pPr algn="ctr"/>
            <a:r>
              <a:rPr lang="cs-CZ" dirty="0"/>
              <a:t>Seznámení</a:t>
            </a:r>
          </a:p>
        </p:txBody>
      </p:sp>
      <p:sp>
        <p:nvSpPr>
          <p:cNvPr id="3" name="Zástupný obsah 2">
            <a:extLst>
              <a:ext uri="{FF2B5EF4-FFF2-40B4-BE49-F238E27FC236}">
                <a16:creationId xmlns:a16="http://schemas.microsoft.com/office/drawing/2014/main" id="{D9668473-B4AF-007D-D933-15B2AFF1F3AB}"/>
              </a:ext>
            </a:extLst>
          </p:cNvPr>
          <p:cNvSpPr>
            <a:spLocks noGrp="1"/>
          </p:cNvSpPr>
          <p:nvPr>
            <p:ph idx="1"/>
          </p:nvPr>
        </p:nvSpPr>
        <p:spPr>
          <a:xfrm>
            <a:off x="765110" y="1690688"/>
            <a:ext cx="10588690" cy="4486275"/>
          </a:xfrm>
        </p:spPr>
        <p:txBody>
          <a:bodyPr/>
          <a:lstStyle/>
          <a:p>
            <a:pPr marL="0" indent="0">
              <a:buNone/>
            </a:pPr>
            <a:r>
              <a:rPr lang="cs-CZ" dirty="0"/>
              <a:t>… a dnešní aktuality</a:t>
            </a:r>
          </a:p>
          <a:p>
            <a:pPr marL="0" indent="0">
              <a:buNone/>
            </a:pPr>
            <a:endParaRPr lang="cs-CZ" dirty="0"/>
          </a:p>
          <a:p>
            <a:pPr marL="0" indent="0">
              <a:buNone/>
            </a:pPr>
            <a:endParaRPr lang="cs-CZ" dirty="0"/>
          </a:p>
          <a:p>
            <a:pPr>
              <a:buFontTx/>
              <a:buChar char="-"/>
            </a:pPr>
            <a:r>
              <a:rPr lang="cs-CZ" dirty="0"/>
              <a:t>27. česko-polská konference</a:t>
            </a:r>
          </a:p>
          <a:p>
            <a:pPr>
              <a:buFontTx/>
              <a:buChar char="-"/>
            </a:pPr>
            <a:r>
              <a:rPr lang="cs-CZ" dirty="0"/>
              <a:t>Kruh přátel českého jazyka</a:t>
            </a:r>
          </a:p>
        </p:txBody>
      </p:sp>
    </p:spTree>
    <p:extLst>
      <p:ext uri="{BB962C8B-B14F-4D97-AF65-F5344CB8AC3E}">
        <p14:creationId xmlns:p14="http://schemas.microsoft.com/office/powerpoint/2010/main" val="1724985910"/>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3209</TotalTime>
  <Words>4333</Words>
  <Application>Microsoft Office PowerPoint</Application>
  <PresentationFormat>Širokoúhlá obrazovka</PresentationFormat>
  <Paragraphs>395</Paragraphs>
  <Slides>44</Slides>
  <Notes>23</Notes>
  <HiddenSlides>0</HiddenSlides>
  <MMClips>0</MMClips>
  <ScaleCrop>false</ScaleCrop>
  <HeadingPairs>
    <vt:vector size="6" baseType="variant">
      <vt:variant>
        <vt:lpstr>Použitá písma</vt:lpstr>
      </vt:variant>
      <vt:variant>
        <vt:i4>5</vt:i4>
      </vt:variant>
      <vt:variant>
        <vt:lpstr>Motiv</vt:lpstr>
      </vt:variant>
      <vt:variant>
        <vt:i4>5</vt:i4>
      </vt:variant>
      <vt:variant>
        <vt:lpstr>Nadpisy snímků</vt:lpstr>
      </vt:variant>
      <vt:variant>
        <vt:i4>44</vt:i4>
      </vt:variant>
    </vt:vector>
  </HeadingPairs>
  <TitlesOfParts>
    <vt:vector size="54" baseType="lpstr">
      <vt:lpstr>Arial</vt:lpstr>
      <vt:lpstr>Calibri</vt:lpstr>
      <vt:lpstr>Calibri Light</vt:lpstr>
      <vt:lpstr>Segoe UI Symbol</vt:lpstr>
      <vt:lpstr>Times New Roman</vt:lpstr>
      <vt:lpstr>Motiv systému Office</vt:lpstr>
      <vt:lpstr>1_Motiv systému Office</vt:lpstr>
      <vt:lpstr>Motiv Office</vt:lpstr>
      <vt:lpstr>2_Motiv systému Office</vt:lpstr>
      <vt:lpstr>1_Motiv Office</vt:lpstr>
      <vt:lpstr>  Úvod do studia jazyka </vt:lpstr>
      <vt:lpstr>Základní informace k předmětu</vt:lpstr>
      <vt:lpstr> Úvod do studia jazyka (Sylabus předmětu – výňatek) </vt:lpstr>
      <vt:lpstr>Trojí přístup k jazyku</vt:lpstr>
      <vt:lpstr>Přístupy k jazyku</vt:lpstr>
      <vt:lpstr>Dobrý den! Co zajímá na tomto vyjádření různé jazykovědné přístupy (a disciplíny)? </vt:lpstr>
      <vt:lpstr>Prezenční, příp. distanční výuka (pokud by k ní došlo)</vt:lpstr>
      <vt:lpstr>   Kurz na Moodlu: ÚJKN, Úvod do studia jazyka I. V. (bez hesla) https://dl1.cuni.cz/course/view.php?id=7939&amp;notifyeditingon=1     </vt:lpstr>
      <vt:lpstr>Seznámení</vt:lpstr>
      <vt:lpstr>Příklady otázek k jazykovědné terminologii ve zkouškovém testu  (tři z možných mnoha typů úkolů)</vt:lpstr>
      <vt:lpstr> 1) Přiřaďte k sobě odpovídající mezinárodní a český termín </vt:lpstr>
      <vt:lpstr>2) Uveďte mezinárodní ekvivalenty českých termínů</vt:lpstr>
      <vt:lpstr>Řešení 1)</vt:lpstr>
      <vt:lpstr>Řešení 2)</vt:lpstr>
      <vt:lpstr>Prezentace aplikace PowerPoint</vt:lpstr>
      <vt:lpstr>Zde končí prezentace k první přednášce.</vt:lpstr>
      <vt:lpstr>Znovu: Úvod do studia jazyka</vt:lpstr>
      <vt:lpstr>… a mnoho dalších otázek, např.:  </vt:lpstr>
      <vt:lpstr>1. Sémiotika. Jazyk jako znakový systém</vt:lpstr>
      <vt:lpstr>Jazyk jako znakový (→ komunikační) systém</vt:lpstr>
      <vt:lpstr>Když začneme studovat jazyk, pořídíme si slovník a gramatiku:  </vt:lpstr>
      <vt:lpstr>Prezentace aplikace PowerPoint</vt:lpstr>
      <vt:lpstr>Sémiotika </vt:lpstr>
      <vt:lpstr>Prezentace aplikace PowerPoint</vt:lpstr>
      <vt:lpstr>Prezentace aplikace PowerPoint</vt:lpstr>
      <vt:lpstr>Podstata znaku</vt:lpstr>
      <vt:lpstr>Znak</vt:lpstr>
      <vt:lpstr>Ferdinand de Saussure a Charles Peirce –  dvě koncepce znaku</vt:lpstr>
      <vt:lpstr>Příběh Heleny Kellerové (1880 – 1968)</vt:lpstr>
      <vt:lpstr>Helen Keller: Příběh mého života (Praha: Malvern, 2021)</vt:lpstr>
      <vt:lpstr>Typy znaků (Ch. S. Peirce)</vt:lpstr>
      <vt:lpstr>Prezentace aplikace PowerPoint</vt:lpstr>
      <vt:lpstr>Indexikálnost</vt:lpstr>
      <vt:lpstr>Ikoničnost  </vt:lpstr>
      <vt:lpstr>Symboličnost</vt:lpstr>
      <vt:lpstr>Prezentace aplikace PowerPoint</vt:lpstr>
      <vt:lpstr>Indexikálnost, ikoničnost a symboličnost  v přirozeném jazyce – viz text určený k samostudiu (na dalším slidu)   </vt:lpstr>
      <vt:lpstr>  ÚKOL 1 Neposílat (jen v případě přání konzultovat), ale přednáška bude počítat aspoň s hrubým přehledem – výklad se od toho bude odvíjet; + ke zkoušce  </vt:lpstr>
      <vt:lpstr>ÚKOL 2 </vt:lpstr>
      <vt:lpstr>Doporučená literatura k sémiotice</vt:lpstr>
      <vt:lpstr>Prezentace aplikace PowerPoint</vt:lpstr>
      <vt:lpstr>Prezentace aplikace PowerPoint</vt:lpstr>
      <vt:lpstr>Díky za pozornost!</vt:lpstr>
      <vt:lpstr>Přístupy k jazyku a dimenze znaku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Úvod do studia jazyka</dc:title>
  <dc:creator>Vaňková, Irena</dc:creator>
  <cp:lastModifiedBy>Vaňková, Irena</cp:lastModifiedBy>
  <cp:revision>141</cp:revision>
  <cp:lastPrinted>2021-10-05T14:55:56Z</cp:lastPrinted>
  <dcterms:created xsi:type="dcterms:W3CDTF">2019-09-27T11:57:09Z</dcterms:created>
  <dcterms:modified xsi:type="dcterms:W3CDTF">2022-10-11T12:00:16Z</dcterms:modified>
</cp:coreProperties>
</file>