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20016" autoAdjust="0"/>
    <p:restoredTop sz="92794" autoAdjust="0"/>
  </p:normalViewPr>
  <p:slideViewPr>
    <p:cSldViewPr>
      <p:cViewPr varScale="1">
        <p:scale>
          <a:sx n="101" d="100"/>
          <a:sy n="101" d="100"/>
        </p:scale>
        <p:origin x="78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03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12925-9CA8-46A0-9194-3621E6695AF4}" type="datetimeFigureOut">
              <a:rPr lang="cs-CZ" smtClean="0"/>
              <a:t>04.05.2020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C233D-CC23-4A5A-ACDE-570A31F94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666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430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920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717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715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177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13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0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96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482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165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21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486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210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33D-CC23-4A5A-ACDE-570A31F9422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06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E995-3C70-4AB3-805B-9C48CE603153}" type="datetime1">
              <a:rPr lang="cs-CZ" smtClean="0"/>
              <a:t>04.05.2020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1D266-9EFE-42B5-9EED-C559C58D8874}" type="datetime1">
              <a:rPr lang="cs-CZ" smtClean="0"/>
              <a:t>04.05.2020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96E7-4D35-4E6C-A23D-00BA9EB773FE}" type="datetime1">
              <a:rPr lang="cs-CZ" smtClean="0"/>
              <a:t>04.05.2020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9D39-1525-439F-A5B4-78C58AE0EAB4}" type="datetime1">
              <a:rPr lang="cs-CZ" smtClean="0"/>
              <a:t>04.05.2020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F9FF2-DEBD-415F-9DB0-24207C6EA956}" type="datetime1">
              <a:rPr lang="cs-CZ" smtClean="0"/>
              <a:t>04.05.2020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3179F-6528-4FF8-9BD6-810EC92DF946}" type="datetime1">
              <a:rPr lang="cs-CZ" smtClean="0"/>
              <a:t>04.05.2020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B2BC-5D87-4450-8445-7E204B192079}" type="datetime1">
              <a:rPr lang="cs-CZ" smtClean="0"/>
              <a:t>04.05.2020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6597-C5D7-4F5F-A5EF-99D093FC1A13}" type="datetime1">
              <a:rPr lang="cs-CZ" smtClean="0"/>
              <a:t>04.05.2020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3430-5D11-42BD-B7F4-9CC9D7D5DB4C}" type="datetime1">
              <a:rPr lang="cs-CZ" smtClean="0"/>
              <a:t>04.05.2020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3D41-B881-48BD-AB17-E6EDE924A24F}" type="datetime1">
              <a:rPr lang="cs-CZ" smtClean="0"/>
              <a:t>04.05.2020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AB61-26B6-49EE-A745-0472E57115C6}" type="datetime1">
              <a:rPr lang="cs-CZ" smtClean="0"/>
              <a:t>04.05.2020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0598F35-DE55-4273-B6A4-E566834969B1}" type="datetime1">
              <a:rPr lang="cs-CZ" smtClean="0"/>
              <a:t>04.05.2020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8838FA5-52A2-4A59-B1C6-9F832DF5DCF2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766680" cy="1728192"/>
          </a:xfrm>
        </p:spPr>
        <p:txBody>
          <a:bodyPr>
            <a:normAutofit fontScale="90000"/>
          </a:bodyPr>
          <a:lstStyle/>
          <a:p>
            <a:r>
              <a:rPr lang="cs-CZ" sz="3100" b="1" dirty="0">
                <a:effectLst/>
              </a:rPr>
              <a:t/>
            </a:r>
            <a:br>
              <a:rPr lang="cs-CZ" sz="3100" b="1" dirty="0">
                <a:effectLst/>
              </a:rPr>
            </a:br>
            <a:r>
              <a:rPr lang="cs-CZ" sz="3100" b="1" dirty="0">
                <a:effectLst/>
              </a:rPr>
              <a:t/>
            </a:r>
            <a:br>
              <a:rPr lang="cs-CZ" sz="3100" b="1" dirty="0">
                <a:effectLst/>
              </a:rPr>
            </a:br>
            <a:r>
              <a:rPr lang="cs-CZ" sz="3100" b="1" dirty="0">
                <a:effectLst/>
              </a:rPr>
              <a:t/>
            </a:r>
            <a:br>
              <a:rPr lang="cs-CZ" sz="3100" b="1" dirty="0">
                <a:effectLst/>
              </a:rPr>
            </a:br>
            <a:r>
              <a:rPr lang="cs-CZ" sz="3100" b="1" dirty="0">
                <a:effectLst/>
              </a:rPr>
              <a:t>HLAVNÍ MILNÍKY  VE VÝVOJI MODERNÍCH          	   SYNTAKTICKÝCH TEORIÍ</a:t>
            </a:r>
            <a:r>
              <a:rPr lang="cs-CZ" b="1" dirty="0">
                <a:effectLst/>
              </a:rPr>
              <a:t> </a:t>
            </a:r>
            <a:r>
              <a:rPr lang="cs-CZ" dirty="0">
                <a:effectLst/>
              </a:rPr>
              <a:t/>
            </a:r>
            <a:br>
              <a:rPr lang="cs-CZ" dirty="0">
                <a:effectLst/>
              </a:rPr>
            </a:br>
            <a:r>
              <a:rPr lang="cs-CZ" dirty="0">
                <a:effectLst/>
              </a:rPr>
              <a:t>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1844824"/>
            <a:ext cx="7406640" cy="4680520"/>
          </a:xfrm>
        </p:spPr>
        <p:txBody>
          <a:bodyPr>
            <a:normAutofit/>
          </a:bodyPr>
          <a:lstStyle/>
          <a:p>
            <a:r>
              <a:rPr lang="cs-CZ" dirty="0"/>
              <a:t>- Tradiční pojetí tzv. </a:t>
            </a:r>
            <a:r>
              <a:rPr lang="cs-CZ" dirty="0">
                <a:solidFill>
                  <a:srgbClr val="C00000"/>
                </a:solidFill>
              </a:rPr>
              <a:t>analytické syntaxe </a:t>
            </a:r>
            <a:r>
              <a:rPr lang="cs-CZ" dirty="0"/>
              <a:t>vychází z věty (souvětí) jako celku a rozkládá ji na větné členy - antické koncepce, středověké gramatické školy. </a:t>
            </a:r>
          </a:p>
          <a:p>
            <a:endParaRPr lang="cs-CZ" dirty="0"/>
          </a:p>
          <a:p>
            <a:r>
              <a:rPr lang="cs-CZ" dirty="0"/>
              <a:t>- F. de </a:t>
            </a:r>
            <a:r>
              <a:rPr lang="cs-CZ" dirty="0" err="1"/>
              <a:t>Saussure</a:t>
            </a:r>
            <a:r>
              <a:rPr lang="cs-CZ" dirty="0"/>
              <a:t>, </a:t>
            </a:r>
            <a:r>
              <a:rPr lang="cs-CZ" i="1" dirty="0" err="1"/>
              <a:t>Cours</a:t>
            </a:r>
            <a:r>
              <a:rPr lang="cs-CZ" i="1" dirty="0"/>
              <a:t> de </a:t>
            </a:r>
            <a:r>
              <a:rPr lang="cs-CZ" i="1" dirty="0" err="1"/>
              <a:t>linguistique</a:t>
            </a:r>
            <a:r>
              <a:rPr lang="cs-CZ" i="1" dirty="0"/>
              <a:t> </a:t>
            </a:r>
            <a:r>
              <a:rPr lang="cs-CZ" i="1" dirty="0" err="1"/>
              <a:t>générale</a:t>
            </a:r>
            <a:r>
              <a:rPr lang="cs-CZ" dirty="0"/>
              <a:t> (1916) </a:t>
            </a:r>
          </a:p>
          <a:p>
            <a:r>
              <a:rPr lang="cs-CZ" dirty="0"/>
              <a:t>vztahy </a:t>
            </a:r>
            <a:r>
              <a:rPr lang="cs-CZ" b="1" dirty="0"/>
              <a:t>syntagmatické</a:t>
            </a:r>
            <a:r>
              <a:rPr lang="cs-CZ" dirty="0"/>
              <a:t> X vztahy </a:t>
            </a:r>
            <a:r>
              <a:rPr lang="cs-CZ" b="1" dirty="0"/>
              <a:t>paradigmatické </a:t>
            </a:r>
          </a:p>
          <a:p>
            <a:r>
              <a:rPr lang="cs-CZ" dirty="0"/>
              <a:t>Termín „syntagma“</a:t>
            </a:r>
          </a:p>
          <a:p>
            <a:endParaRPr lang="cs-CZ" dirty="0"/>
          </a:p>
          <a:p>
            <a:r>
              <a:rPr lang="cs-CZ" dirty="0"/>
              <a:t>- Strukturalisté (např. PLK) spíše fonologie, </a:t>
            </a:r>
          </a:p>
          <a:p>
            <a:r>
              <a:rPr lang="cs-CZ" dirty="0"/>
              <a:t>ALE  Vilém Mathesius: </a:t>
            </a:r>
            <a:r>
              <a:rPr lang="cs-CZ" b="1" dirty="0"/>
              <a:t>aktuální větné členění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1</a:t>
            </a:fld>
            <a:endParaRPr lang="cs-CZ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7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548680"/>
            <a:ext cx="7920880" cy="6192688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2. fáze</a:t>
            </a:r>
            <a:r>
              <a:rPr lang="cs-CZ" dirty="0"/>
              <a:t>:  </a:t>
            </a:r>
            <a:r>
              <a:rPr lang="cs-CZ" b="1" i="1" dirty="0" err="1"/>
              <a:t>Aspects</a:t>
            </a:r>
            <a:r>
              <a:rPr lang="cs-CZ" b="1" i="1" dirty="0"/>
              <a:t> </a:t>
            </a:r>
            <a:r>
              <a:rPr lang="cs-CZ" b="1" i="1" dirty="0" err="1"/>
              <a:t>of</a:t>
            </a:r>
            <a:r>
              <a:rPr lang="cs-CZ" b="1" i="1" dirty="0"/>
              <a:t> </a:t>
            </a:r>
            <a:r>
              <a:rPr lang="cs-CZ" b="1" i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Theory</a:t>
            </a:r>
            <a:r>
              <a:rPr lang="cs-CZ" b="1" i="1" dirty="0"/>
              <a:t> </a:t>
            </a:r>
            <a:r>
              <a:rPr lang="cs-CZ" b="1" i="1" dirty="0" err="1"/>
              <a:t>of</a:t>
            </a:r>
            <a:r>
              <a:rPr lang="cs-CZ" b="1" i="1" dirty="0"/>
              <a:t> Syntax</a:t>
            </a:r>
            <a:r>
              <a:rPr lang="cs-CZ" b="1" dirty="0"/>
              <a:t> </a:t>
            </a:r>
            <a:r>
              <a:rPr lang="cs-CZ" dirty="0"/>
              <a:t>(1965)                                                   </a:t>
            </a:r>
          </a:p>
          <a:p>
            <a:pPr marL="82296" indent="0">
              <a:buNone/>
            </a:pPr>
            <a:r>
              <a:rPr lang="cs-CZ" dirty="0"/>
              <a:t>● zrušení konceptu jádrové věty</a:t>
            </a:r>
          </a:p>
          <a:p>
            <a:pPr marL="82296" indent="0">
              <a:buNone/>
            </a:pPr>
            <a:r>
              <a:rPr lang="cs-CZ" dirty="0"/>
              <a:t>● 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hloubková struktura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x 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povrchová struktura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82296" indent="0">
              <a:buNone/>
            </a:pP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cs-CZ" dirty="0"/>
              <a:t>srov. homonymii + synonymii vět:  </a:t>
            </a:r>
            <a:r>
              <a:rPr lang="cs-CZ" i="1" dirty="0"/>
              <a:t>Petr řekl Pavlovi, že ho našel.</a:t>
            </a:r>
            <a:r>
              <a:rPr lang="cs-CZ" dirty="0"/>
              <a:t> </a:t>
            </a:r>
          </a:p>
          <a:p>
            <a:pPr marL="82296" indent="0">
              <a:buNone/>
            </a:pPr>
            <a:r>
              <a:rPr lang="cs-CZ" dirty="0"/>
              <a:t>● pojmy 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kompetence x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performace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</a:p>
          <a:p>
            <a:pPr marL="82296" indent="0">
              <a:buNone/>
            </a:pPr>
            <a:r>
              <a:rPr lang="cs-CZ" dirty="0"/>
              <a:t>                  (srov.  </a:t>
            </a:r>
            <a:r>
              <a:rPr lang="cs-CZ" dirty="0" err="1"/>
              <a:t>Saussure</a:t>
            </a:r>
            <a:r>
              <a:rPr lang="cs-CZ" dirty="0"/>
              <a:t>:  </a:t>
            </a:r>
            <a:r>
              <a:rPr lang="cs-CZ" i="1" dirty="0" err="1"/>
              <a:t>langue</a:t>
            </a:r>
            <a:r>
              <a:rPr lang="cs-CZ" i="1" dirty="0"/>
              <a:t> x </a:t>
            </a:r>
            <a:r>
              <a:rPr lang="cs-CZ" i="1" dirty="0" err="1"/>
              <a:t>parole</a:t>
            </a:r>
            <a:r>
              <a:rPr lang="cs-CZ" dirty="0"/>
              <a:t> - určitá podobnost?)</a:t>
            </a:r>
          </a:p>
          <a:p>
            <a:endParaRPr lang="cs-CZ" b="1" dirty="0"/>
          </a:p>
          <a:p>
            <a:r>
              <a:rPr lang="cs-CZ" b="1" dirty="0"/>
              <a:t>3. fáze:  </a:t>
            </a:r>
            <a:r>
              <a:rPr lang="cs-CZ" b="1" i="1" dirty="0" err="1"/>
              <a:t>Lectures</a:t>
            </a:r>
            <a:r>
              <a:rPr lang="cs-CZ" b="1" i="1" dirty="0"/>
              <a:t> on </a:t>
            </a:r>
            <a:r>
              <a:rPr lang="cs-CZ" b="1" i="1" dirty="0" err="1"/>
              <a:t>Government</a:t>
            </a:r>
            <a:r>
              <a:rPr lang="cs-CZ" b="1" i="1" dirty="0"/>
              <a:t> and </a:t>
            </a:r>
            <a:r>
              <a:rPr lang="cs-CZ" b="1" i="1" dirty="0" err="1"/>
              <a:t>Binding</a:t>
            </a:r>
            <a:r>
              <a:rPr lang="cs-CZ" b="1" dirty="0"/>
              <a:t> </a:t>
            </a:r>
            <a:r>
              <a:rPr lang="cs-CZ" dirty="0"/>
              <a:t>(1981), </a:t>
            </a:r>
          </a:p>
          <a:p>
            <a:pPr marL="82296" indent="0">
              <a:buNone/>
            </a:pPr>
            <a:r>
              <a:rPr lang="cs-CZ" dirty="0"/>
              <a:t>● řízenost a vázání, 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principy + parametry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82296" indent="0">
              <a:buNone/>
            </a:pPr>
            <a:r>
              <a:rPr lang="cs-CZ" dirty="0"/>
              <a:t>● </a:t>
            </a:r>
            <a:r>
              <a:rPr lang="cs-CZ" dirty="0" err="1"/>
              <a:t>subteorie</a:t>
            </a:r>
            <a:r>
              <a:rPr lang="cs-CZ" dirty="0"/>
              <a:t>: 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x-bar syntax, 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theta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theory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case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theory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82296" indent="0">
              <a:buNone/>
            </a:pPr>
            <a:r>
              <a:rPr lang="cs-CZ" dirty="0"/>
              <a:t>● transformace: pravidlo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Move</a:t>
            </a:r>
            <a:r>
              <a:rPr lang="cs-CZ" dirty="0"/>
              <a:t> atd.</a:t>
            </a:r>
          </a:p>
          <a:p>
            <a:endParaRPr lang="cs-CZ" b="1" dirty="0"/>
          </a:p>
          <a:p>
            <a:r>
              <a:rPr lang="cs-CZ" b="1" dirty="0"/>
              <a:t>4. fáze:  </a:t>
            </a:r>
            <a:r>
              <a:rPr lang="cs-CZ" dirty="0"/>
              <a:t>tzv. minimalistický program:</a:t>
            </a:r>
          </a:p>
          <a:p>
            <a:pPr marL="82296" indent="0">
              <a:buNone/>
            </a:pPr>
            <a:r>
              <a:rPr lang="cs-CZ" b="1" i="1" dirty="0" err="1"/>
              <a:t>Some</a:t>
            </a:r>
            <a:r>
              <a:rPr lang="cs-CZ" b="1" i="1" dirty="0"/>
              <a:t> Notes on </a:t>
            </a:r>
            <a:r>
              <a:rPr lang="cs-CZ" b="1" i="1" dirty="0" err="1"/>
              <a:t>Economy</a:t>
            </a:r>
            <a:r>
              <a:rPr lang="cs-CZ" b="1" i="1" dirty="0"/>
              <a:t> </a:t>
            </a:r>
            <a:r>
              <a:rPr lang="cs-CZ" b="1" i="1" dirty="0" err="1"/>
              <a:t>of</a:t>
            </a:r>
            <a:r>
              <a:rPr lang="cs-CZ" b="1" i="1" dirty="0"/>
              <a:t> </a:t>
            </a:r>
            <a:r>
              <a:rPr lang="cs-CZ" b="1" i="1" dirty="0" err="1"/>
              <a:t>Derivation</a:t>
            </a:r>
            <a:r>
              <a:rPr lang="cs-CZ" b="1" i="1" dirty="0"/>
              <a:t> and </a:t>
            </a:r>
            <a:r>
              <a:rPr lang="cs-CZ" b="1" i="1" dirty="0" err="1"/>
              <a:t>Representation</a:t>
            </a:r>
            <a:r>
              <a:rPr lang="cs-CZ" b="1" i="1" dirty="0"/>
              <a:t> </a:t>
            </a:r>
            <a:r>
              <a:rPr lang="cs-CZ" i="1" dirty="0"/>
              <a:t>(1988)</a:t>
            </a:r>
            <a:r>
              <a:rPr lang="cs-CZ" dirty="0"/>
              <a:t>; </a:t>
            </a:r>
          </a:p>
          <a:p>
            <a:pPr marL="82296" indent="0">
              <a:buNone/>
            </a:pPr>
            <a:r>
              <a:rPr lang="cs-CZ" b="1" i="1" dirty="0"/>
              <a:t>A </a:t>
            </a:r>
            <a:r>
              <a:rPr lang="cs-CZ" b="1" i="1" dirty="0" err="1"/>
              <a:t>Minimalist</a:t>
            </a:r>
            <a:r>
              <a:rPr lang="cs-CZ" b="1" i="1" dirty="0"/>
              <a:t> Program </a:t>
            </a:r>
            <a:r>
              <a:rPr lang="cs-CZ" b="1" i="1" dirty="0" err="1"/>
              <a:t>for</a:t>
            </a:r>
            <a:r>
              <a:rPr lang="cs-CZ" b="1" i="1" dirty="0"/>
              <a:t> </a:t>
            </a:r>
            <a:r>
              <a:rPr lang="cs-CZ" b="1" i="1" dirty="0" err="1"/>
              <a:t>Linguistic</a:t>
            </a:r>
            <a:r>
              <a:rPr lang="cs-CZ" b="1" i="1" dirty="0"/>
              <a:t> </a:t>
            </a:r>
            <a:r>
              <a:rPr lang="cs-CZ" b="1" i="1" dirty="0" err="1"/>
              <a:t>Theory</a:t>
            </a:r>
            <a:r>
              <a:rPr lang="cs-CZ" b="1" i="1" dirty="0"/>
              <a:t> </a:t>
            </a:r>
            <a:r>
              <a:rPr lang="cs-CZ" dirty="0"/>
              <a:t>(1992) </a:t>
            </a:r>
          </a:p>
          <a:p>
            <a:pPr marL="82296" indent="0">
              <a:buNone/>
            </a:pPr>
            <a:r>
              <a:rPr lang="cs-CZ" dirty="0"/>
              <a:t>●</a:t>
            </a:r>
            <a:r>
              <a:rPr lang="cs-CZ" b="1" dirty="0"/>
              <a:t> </a:t>
            </a:r>
            <a:r>
              <a:rPr lang="cs-CZ" dirty="0"/>
              <a:t>ještě větší zabstraktnění, použitelnost na kterýkoli jazyk.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10</a:t>
            </a:fld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2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404664"/>
            <a:ext cx="7498080" cy="6264696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U nás</a:t>
            </a:r>
            <a:r>
              <a:rPr lang="cs-CZ" dirty="0"/>
              <a:t> kritika IC</a:t>
            </a:r>
            <a:r>
              <a:rPr lang="cs-CZ" b="1" dirty="0"/>
              <a:t>: </a:t>
            </a:r>
          </a:p>
          <a:p>
            <a:endParaRPr lang="cs-CZ" dirty="0"/>
          </a:p>
          <a:p>
            <a:r>
              <a:rPr lang="cs-CZ" dirty="0"/>
              <a:t>nevhodná pro jazyky s volným slovosledem, lépe aplikovatelná na angličtinu, pro češtinu lepší závislostní model.</a:t>
            </a:r>
            <a:r>
              <a:rPr lang="cs-CZ" b="1" dirty="0"/>
              <a:t> </a:t>
            </a:r>
          </a:p>
          <a:p>
            <a:r>
              <a:rPr lang="cs-CZ" dirty="0"/>
              <a:t>příliš mnoho abstraktních symbolů, složité funkční projekce flexe (CP, IP apod.) </a:t>
            </a:r>
          </a:p>
          <a:p>
            <a:endParaRPr lang="cs-CZ" dirty="0"/>
          </a:p>
          <a:p>
            <a:r>
              <a:rPr lang="cs-CZ" dirty="0"/>
              <a:t>Průkopníci: Petr </a:t>
            </a:r>
            <a:r>
              <a:rPr lang="cs-CZ" dirty="0" err="1"/>
              <a:t>Sgall</a:t>
            </a:r>
            <a:r>
              <a:rPr lang="cs-CZ" dirty="0"/>
              <a:t>, Eva Hajičová, Jarmila </a:t>
            </a:r>
            <a:r>
              <a:rPr lang="cs-CZ" dirty="0" err="1"/>
              <a:t>Panevová</a:t>
            </a:r>
            <a:r>
              <a:rPr lang="cs-CZ" dirty="0"/>
              <a:t>. </a:t>
            </a:r>
          </a:p>
          <a:p>
            <a:r>
              <a:rPr lang="cs-CZ" dirty="0"/>
              <a:t>x P. </a:t>
            </a:r>
            <a:r>
              <a:rPr lang="cs-CZ" dirty="0" err="1"/>
              <a:t>Sgall</a:t>
            </a:r>
            <a:r>
              <a:rPr lang="cs-CZ" dirty="0"/>
              <a:t>, ÚFAL, spíš FGD (komplexnější, spíš závislostní syntax). </a:t>
            </a:r>
          </a:p>
          <a:p>
            <a:endParaRPr lang="cs-CZ" b="1" dirty="0"/>
          </a:p>
          <a:p>
            <a:r>
              <a:rPr lang="cs-CZ" b="1" dirty="0"/>
              <a:t>V Itálii</a:t>
            </a:r>
            <a:r>
              <a:rPr lang="cs-CZ" dirty="0"/>
              <a:t>: </a:t>
            </a:r>
          </a:p>
          <a:p>
            <a:r>
              <a:rPr lang="cs-CZ" dirty="0"/>
              <a:t>Luigi </a:t>
            </a:r>
            <a:r>
              <a:rPr lang="cs-CZ" dirty="0" err="1"/>
              <a:t>Burzio</a:t>
            </a:r>
            <a:r>
              <a:rPr lang="cs-CZ" dirty="0"/>
              <a:t>, </a:t>
            </a:r>
            <a:r>
              <a:rPr lang="cs-CZ" i="1" dirty="0" err="1"/>
              <a:t>Italian</a:t>
            </a:r>
            <a:r>
              <a:rPr lang="cs-CZ" i="1" dirty="0"/>
              <a:t> syntax</a:t>
            </a:r>
            <a:r>
              <a:rPr lang="cs-CZ" dirty="0"/>
              <a:t> (1986); </a:t>
            </a:r>
          </a:p>
          <a:p>
            <a:r>
              <a:rPr lang="cs-CZ" dirty="0"/>
              <a:t>Luigi </a:t>
            </a:r>
            <a:r>
              <a:rPr lang="cs-CZ" dirty="0" err="1"/>
              <a:t>Rizzi</a:t>
            </a:r>
            <a:r>
              <a:rPr lang="cs-CZ" dirty="0"/>
              <a:t>, </a:t>
            </a:r>
            <a:r>
              <a:rPr lang="cs-CZ" i="1" dirty="0" err="1"/>
              <a:t>Issues</a:t>
            </a:r>
            <a:r>
              <a:rPr lang="cs-CZ" i="1" dirty="0"/>
              <a:t> in </a:t>
            </a:r>
            <a:r>
              <a:rPr lang="cs-CZ" i="1" dirty="0" err="1"/>
              <a:t>Italian</a:t>
            </a:r>
            <a:r>
              <a:rPr lang="cs-CZ" i="1" dirty="0"/>
              <a:t> syntax</a:t>
            </a:r>
            <a:r>
              <a:rPr lang="cs-CZ" dirty="0"/>
              <a:t> (1982); </a:t>
            </a:r>
            <a:r>
              <a:rPr lang="cs-CZ" i="1" dirty="0" err="1"/>
              <a:t>Relativized</a:t>
            </a:r>
            <a:r>
              <a:rPr lang="cs-CZ" i="1" dirty="0"/>
              <a:t> </a:t>
            </a:r>
            <a:r>
              <a:rPr lang="cs-CZ" i="1" dirty="0" err="1"/>
              <a:t>Minimality</a:t>
            </a:r>
            <a:r>
              <a:rPr lang="cs-CZ" dirty="0"/>
              <a:t> (1991)    </a:t>
            </a:r>
          </a:p>
          <a:p>
            <a:r>
              <a:rPr lang="cs-CZ" dirty="0"/>
              <a:t>Srov.: G. </a:t>
            </a:r>
            <a:r>
              <a:rPr lang="cs-CZ" dirty="0" err="1"/>
              <a:t>Graffi</a:t>
            </a:r>
            <a:r>
              <a:rPr lang="cs-CZ" dirty="0"/>
              <a:t>, </a:t>
            </a:r>
            <a:r>
              <a:rPr lang="cs-CZ" i="1" dirty="0"/>
              <a:t>Cos</a:t>
            </a:r>
            <a:r>
              <a:rPr lang="it-IT" i="1" dirty="0"/>
              <a:t>’è la grammatica generativa? </a:t>
            </a:r>
            <a:r>
              <a:rPr lang="it-IT" dirty="0"/>
              <a:t>(2008)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11</a:t>
            </a:fld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2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7025984" cy="57606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/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Aktuální větné členění</a:t>
            </a:r>
            <a:r>
              <a:rPr lang="cs-CZ" dirty="0">
                <a:effectLst/>
              </a:rPr>
              <a:t/>
            </a:r>
            <a:br>
              <a:rPr lang="cs-CZ" dirty="0">
                <a:effectLst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1447800"/>
            <a:ext cx="7818072" cy="4800600"/>
          </a:xfrm>
        </p:spPr>
        <p:txBody>
          <a:bodyPr>
            <a:normAutofit/>
          </a:bodyPr>
          <a:lstStyle/>
          <a:p>
            <a:r>
              <a:rPr lang="cs-CZ" sz="2600" dirty="0"/>
              <a:t>PLK - Vilém Mathesius – </a:t>
            </a:r>
            <a:r>
              <a:rPr lang="cs-CZ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Teorie o aktuálním členění větném</a:t>
            </a:r>
            <a:r>
              <a:rPr lang="cs-CZ" sz="2600" dirty="0"/>
              <a:t> (1924-1961), funkční větná perspektiva.</a:t>
            </a:r>
          </a:p>
          <a:p>
            <a:endParaRPr lang="cs-CZ" sz="2600" dirty="0"/>
          </a:p>
          <a:p>
            <a:r>
              <a:rPr lang="cs-CZ" sz="2600" dirty="0"/>
              <a:t>Srov. tzv. </a:t>
            </a:r>
            <a:r>
              <a:rPr lang="cs-CZ" sz="2600" b="1" dirty="0"/>
              <a:t>syntaktická typologie</a:t>
            </a:r>
            <a:r>
              <a:rPr lang="cs-CZ" sz="2600" dirty="0"/>
              <a:t>: </a:t>
            </a:r>
          </a:p>
          <a:p>
            <a:pPr marL="82296" indent="0">
              <a:buNone/>
            </a:pPr>
            <a:r>
              <a:rPr lang="cs-CZ" sz="2600" dirty="0"/>
              <a:t>Joseph H. </a:t>
            </a:r>
            <a:r>
              <a:rPr lang="cs-CZ" sz="2600" dirty="0" err="1"/>
              <a:t>Greenberg</a:t>
            </a:r>
            <a:r>
              <a:rPr lang="cs-CZ" sz="2600" dirty="0"/>
              <a:t>, </a:t>
            </a:r>
            <a:r>
              <a:rPr lang="cs-CZ" sz="2600" i="1" dirty="0" err="1"/>
              <a:t>Universals</a:t>
            </a:r>
            <a:r>
              <a:rPr lang="cs-CZ" sz="2600" i="1" dirty="0"/>
              <a:t> </a:t>
            </a:r>
            <a:r>
              <a:rPr lang="cs-CZ" sz="2600" i="1" dirty="0" err="1"/>
              <a:t>of</a:t>
            </a:r>
            <a:r>
              <a:rPr lang="cs-CZ" sz="2600" i="1" dirty="0"/>
              <a:t> </a:t>
            </a:r>
            <a:r>
              <a:rPr lang="cs-CZ" sz="2600" i="1" dirty="0" err="1"/>
              <a:t>Language</a:t>
            </a:r>
            <a:r>
              <a:rPr lang="cs-CZ" sz="2600" dirty="0"/>
              <a:t> (1966):</a:t>
            </a:r>
          </a:p>
          <a:p>
            <a:endParaRPr lang="cs-CZ" sz="2600" dirty="0"/>
          </a:p>
          <a:p>
            <a:pPr marL="82296" indent="0">
              <a:buNone/>
            </a:pPr>
            <a:r>
              <a:rPr lang="cs-CZ" sz="2600" dirty="0"/>
              <a:t>- SVO - jazyky germánské, románské, slovanské  </a:t>
            </a:r>
          </a:p>
          <a:p>
            <a:pPr marL="82296" indent="0">
              <a:buNone/>
            </a:pPr>
            <a:r>
              <a:rPr lang="cs-CZ" sz="2600" dirty="0"/>
              <a:t>- SOV - turečtina, japonština, baskičtina, LATINA </a:t>
            </a:r>
          </a:p>
          <a:p>
            <a:pPr marL="82296" indent="0">
              <a:buNone/>
            </a:pPr>
            <a:r>
              <a:rPr lang="cs-CZ" sz="2600" dirty="0"/>
              <a:t>- VSO - hebrejština, berberské jazyky, </a:t>
            </a:r>
            <a:r>
              <a:rPr lang="cs-CZ" sz="2600" dirty="0" err="1"/>
              <a:t>welština</a:t>
            </a:r>
            <a:endParaRPr lang="cs-CZ" sz="26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12</a:t>
            </a:fld>
            <a:endParaRPr lang="cs-CZ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589AF-B964-4F9E-860E-A6B86BC3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Jazyková typologie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681C92-680D-4EEE-9138-8BE48119E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600" dirty="0"/>
              <a:t>Syntaktická t. (viz </a:t>
            </a:r>
            <a:r>
              <a:rPr lang="cs-CZ" sz="2600" dirty="0" err="1"/>
              <a:t>Greenberg</a:t>
            </a:r>
            <a:r>
              <a:rPr lang="cs-CZ" sz="2600" dirty="0"/>
              <a:t>): SVO atd.</a:t>
            </a:r>
          </a:p>
          <a:p>
            <a:pPr marL="82296" indent="0">
              <a:buNone/>
            </a:pPr>
            <a:endParaRPr lang="cs-CZ" sz="2600" dirty="0"/>
          </a:p>
          <a:p>
            <a:r>
              <a:rPr lang="cs-CZ" sz="2600" dirty="0"/>
              <a:t>Syntaktická generativní typologie:</a:t>
            </a:r>
          </a:p>
          <a:p>
            <a:pPr marL="82296" indent="0">
              <a:buNone/>
            </a:pPr>
            <a:r>
              <a:rPr lang="cs-CZ" sz="2600" b="1" dirty="0"/>
              <a:t>pravé a levé větvení </a:t>
            </a:r>
            <a:r>
              <a:rPr lang="cs-CZ" sz="2600" dirty="0"/>
              <a:t>(</a:t>
            </a:r>
            <a:r>
              <a:rPr lang="cs-CZ" sz="2600" dirty="0" err="1"/>
              <a:t>right</a:t>
            </a:r>
            <a:r>
              <a:rPr lang="cs-CZ" sz="2600" dirty="0"/>
              <a:t>-/</a:t>
            </a:r>
            <a:r>
              <a:rPr lang="cs-CZ" sz="2600" dirty="0" err="1"/>
              <a:t>left-branching</a:t>
            </a:r>
            <a:r>
              <a:rPr lang="cs-CZ" sz="2600" dirty="0"/>
              <a:t>; </a:t>
            </a:r>
            <a:r>
              <a:rPr lang="cs-CZ" sz="2600" dirty="0" err="1"/>
              <a:t>lingue</a:t>
            </a:r>
            <a:r>
              <a:rPr lang="cs-CZ" sz="2600" dirty="0"/>
              <a:t> a </a:t>
            </a:r>
            <a:r>
              <a:rPr lang="cs-CZ" sz="2600" dirty="0" err="1"/>
              <a:t>testa</a:t>
            </a:r>
            <a:r>
              <a:rPr lang="cs-CZ" sz="2600" dirty="0"/>
              <a:t> </a:t>
            </a:r>
            <a:r>
              <a:rPr lang="cs-CZ" sz="2600" dirty="0" err="1"/>
              <a:t>iniziale</a:t>
            </a:r>
            <a:r>
              <a:rPr lang="cs-CZ" sz="2600" dirty="0"/>
              <a:t>/</a:t>
            </a:r>
            <a:r>
              <a:rPr lang="cs-CZ" sz="2600" dirty="0" err="1"/>
              <a:t>finale</a:t>
            </a:r>
            <a:r>
              <a:rPr lang="cs-CZ" sz="2600" dirty="0"/>
              <a:t>)</a:t>
            </a:r>
          </a:p>
          <a:p>
            <a:pPr marL="82296" indent="0">
              <a:buNone/>
            </a:pPr>
            <a:endParaRPr lang="cs-CZ" sz="2600" dirty="0"/>
          </a:p>
          <a:p>
            <a:pPr marL="82296" indent="0">
              <a:buNone/>
            </a:pPr>
            <a:r>
              <a:rPr lang="cs-CZ" sz="2600" dirty="0"/>
              <a:t>[Mi </a:t>
            </a:r>
            <a:r>
              <a:rPr lang="cs-CZ" sz="2600" b="1" dirty="0"/>
              <a:t>ha</a:t>
            </a:r>
            <a:r>
              <a:rPr lang="cs-CZ" sz="2600" dirty="0"/>
              <a:t> </a:t>
            </a:r>
            <a:r>
              <a:rPr lang="cs-CZ" sz="2600" b="1" dirty="0" err="1"/>
              <a:t>dato</a:t>
            </a:r>
            <a:r>
              <a:rPr lang="cs-CZ" sz="2600" b="1" dirty="0"/>
              <a:t> 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sz="2600" dirty="0"/>
              <a:t> [</a:t>
            </a:r>
            <a:r>
              <a:rPr lang="cs-CZ" sz="2600" dirty="0" err="1"/>
              <a:t>un</a:t>
            </a:r>
            <a:r>
              <a:rPr lang="cs-CZ" sz="2600" dirty="0"/>
              <a:t> </a:t>
            </a:r>
            <a:r>
              <a:rPr lang="cs-CZ" sz="2600" b="1" dirty="0" err="1"/>
              <a:t>consiglio</a:t>
            </a:r>
            <a:r>
              <a:rPr lang="cs-CZ" sz="2600" dirty="0"/>
              <a:t> 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sz="2600" dirty="0"/>
              <a:t> </a:t>
            </a:r>
            <a:r>
              <a:rPr lang="cs-CZ" sz="2600" dirty="0" err="1"/>
              <a:t>utile</a:t>
            </a:r>
            <a:r>
              <a:rPr lang="cs-CZ" sz="2600" dirty="0"/>
              <a:t>]].</a:t>
            </a:r>
          </a:p>
          <a:p>
            <a:pPr marL="82296" indent="0">
              <a:buNone/>
            </a:pPr>
            <a:r>
              <a:rPr lang="cs-CZ" sz="2600" dirty="0"/>
              <a:t>[</a:t>
            </a:r>
            <a:r>
              <a:rPr lang="cs-CZ" sz="2600" b="1" dirty="0"/>
              <a:t>Dal</a:t>
            </a:r>
            <a:r>
              <a:rPr lang="cs-CZ" sz="2600" dirty="0"/>
              <a:t> mi 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[užitečnou ← 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radu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]].</a:t>
            </a:r>
            <a:endParaRPr lang="cs-CZ" sz="2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841C94-EE11-453A-8D7E-4E5C4C59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13</a:t>
            </a:fld>
            <a:endParaRPr lang="cs-CZ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5429D7-6EDD-4E8D-9286-B02A5B3F1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260648"/>
            <a:ext cx="7530040" cy="6408712"/>
          </a:xfrm>
        </p:spPr>
        <p:txBody>
          <a:bodyPr>
            <a:normAutofit/>
          </a:bodyPr>
          <a:lstStyle/>
          <a:p>
            <a:r>
              <a:rPr lang="cs-CZ" sz="2600" b="1" dirty="0"/>
              <a:t>Skaličkova strukturní typologie </a:t>
            </a:r>
            <a:r>
              <a:rPr lang="cs-CZ" sz="2600" dirty="0"/>
              <a:t>– více rovin:</a:t>
            </a:r>
          </a:p>
          <a:p>
            <a:pPr marL="82296" indent="0">
              <a:buNone/>
            </a:pPr>
            <a:endParaRPr lang="cs-CZ" sz="2600" dirty="0"/>
          </a:p>
          <a:p>
            <a:pPr>
              <a:buFontTx/>
              <a:buChar char="-"/>
            </a:pPr>
            <a:r>
              <a:rPr lang="cs-CZ" sz="2400" dirty="0">
                <a:latin typeface="Gill Sans MT" panose="020B0502020104020203" pitchFamily="34" charset="-18"/>
              </a:rPr>
              <a:t>typ </a:t>
            </a:r>
            <a:r>
              <a:rPr lang="cs-CZ" sz="2400" b="1" dirty="0">
                <a:solidFill>
                  <a:srgbClr val="C00000"/>
                </a:solidFill>
                <a:latin typeface="Gill Sans MT" panose="020B0502020104020203" pitchFamily="34" charset="-18"/>
              </a:rPr>
              <a:t>aglutinační</a:t>
            </a:r>
            <a:r>
              <a:rPr lang="cs-CZ" sz="2400" dirty="0">
                <a:latin typeface="Gill Sans MT" panose="020B0502020104020203" pitchFamily="34" charset="-18"/>
              </a:rPr>
              <a:t> (gram. </a:t>
            </a:r>
            <a:r>
              <a:rPr lang="cs-CZ" sz="2400" dirty="0" err="1">
                <a:latin typeface="Gill Sans MT" panose="020B0502020104020203" pitchFamily="34" charset="-18"/>
              </a:rPr>
              <a:t>fce</a:t>
            </a:r>
            <a:r>
              <a:rPr lang="cs-CZ" sz="2400" dirty="0">
                <a:latin typeface="Gill Sans MT" panose="020B0502020104020203" pitchFamily="34" charset="-18"/>
              </a:rPr>
              <a:t> vyj. afixy, každý jen 1 funkci) </a:t>
            </a:r>
            <a:r>
              <a:rPr lang="cs-CZ" sz="2400" dirty="0">
                <a:latin typeface="Gill Sans MT" panose="020B0502020104020203" pitchFamily="34" charset="-18"/>
                <a:cs typeface="Arial" panose="020B0604020202020204" pitchFamily="34" charset="0"/>
              </a:rPr>
              <a:t>→ </a:t>
            </a:r>
            <a:r>
              <a:rPr lang="cs-CZ" sz="2400" dirty="0">
                <a:latin typeface="Gill Sans MT" panose="020B0502020104020203" pitchFamily="34" charset="-18"/>
              </a:rPr>
              <a:t>pevný slovosled, nedostatek synonymie a homonymie, malé rozlišení slov. druhů… </a:t>
            </a:r>
            <a:r>
              <a:rPr lang="cs-CZ" sz="2400" dirty="0">
                <a:solidFill>
                  <a:srgbClr val="C00000"/>
                </a:solidFill>
                <a:latin typeface="Gill Sans MT" panose="020B0502020104020203" pitchFamily="34" charset="-18"/>
              </a:rPr>
              <a:t>FINŠTINA, MAĎARŠTINA</a:t>
            </a:r>
          </a:p>
          <a:p>
            <a:pPr>
              <a:buFontTx/>
              <a:buChar char="-"/>
            </a:pPr>
            <a:r>
              <a:rPr lang="cs-CZ" sz="2400" dirty="0">
                <a:latin typeface="Gill Sans MT" panose="020B0502020104020203" pitchFamily="34" charset="-18"/>
              </a:rPr>
              <a:t>typ </a:t>
            </a:r>
            <a:r>
              <a:rPr lang="cs-CZ" sz="2400" b="1" dirty="0">
                <a:solidFill>
                  <a:srgbClr val="C00000"/>
                </a:solidFill>
                <a:latin typeface="Gill Sans MT" panose="020B0502020104020203" pitchFamily="34" charset="-18"/>
              </a:rPr>
              <a:t>flektivní </a:t>
            </a:r>
            <a:r>
              <a:rPr lang="cs-CZ" sz="2400" dirty="0">
                <a:latin typeface="Gill Sans MT" panose="020B0502020104020203" pitchFamily="34" charset="-18"/>
              </a:rPr>
              <a:t>(gram. </a:t>
            </a:r>
            <a:r>
              <a:rPr lang="cs-CZ" sz="2400" dirty="0" err="1">
                <a:latin typeface="Gill Sans MT" panose="020B0502020104020203" pitchFamily="34" charset="-18"/>
              </a:rPr>
              <a:t>fce</a:t>
            </a:r>
            <a:r>
              <a:rPr lang="cs-CZ" sz="2400" dirty="0">
                <a:latin typeface="Gill Sans MT" panose="020B0502020104020203" pitchFamily="34" charset="-18"/>
              </a:rPr>
              <a:t> vyj. afixy, mají více funkcí) </a:t>
            </a:r>
            <a:r>
              <a:rPr lang="cs-CZ" sz="2400" dirty="0">
                <a:latin typeface="Gill Sans MT" panose="020B0502020104020203" pitchFamily="34" charset="-18"/>
                <a:cs typeface="Arial" panose="020B0604020202020204" pitchFamily="34" charset="0"/>
              </a:rPr>
              <a:t>→ volný slovosled, bohatá synonymie, rozlišení slovních druhů, vedlejší věty...         </a:t>
            </a:r>
            <a:r>
              <a:rPr lang="cs-CZ" sz="2400" dirty="0">
                <a:solidFill>
                  <a:srgbClr val="C00000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ČEŠTINA, LATINA</a:t>
            </a:r>
          </a:p>
          <a:p>
            <a:pPr>
              <a:buFontTx/>
              <a:buChar char="-"/>
            </a:pPr>
            <a:r>
              <a:rPr lang="cs-CZ" sz="2400" dirty="0">
                <a:latin typeface="Gill Sans MT" panose="020B0502020104020203" pitchFamily="34" charset="-18"/>
                <a:cs typeface="Arial" panose="020B0604020202020204" pitchFamily="34" charset="0"/>
              </a:rPr>
              <a:t>typ </a:t>
            </a:r>
            <a:r>
              <a:rPr lang="cs-CZ" sz="2400" b="1" dirty="0" err="1">
                <a:solidFill>
                  <a:srgbClr val="C00000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introflektivní</a:t>
            </a:r>
            <a:r>
              <a:rPr lang="cs-CZ" sz="2400" b="1" dirty="0">
                <a:solidFill>
                  <a:srgbClr val="C00000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Gill Sans MT" panose="020B0502020104020203" pitchFamily="34" charset="-18"/>
                <a:cs typeface="Arial" panose="020B0604020202020204" pitchFamily="34" charset="0"/>
              </a:rPr>
              <a:t>(jako předchozí, ale změny v kořenu slova) – částečně </a:t>
            </a:r>
            <a:r>
              <a:rPr lang="cs-CZ" sz="2400" dirty="0">
                <a:solidFill>
                  <a:srgbClr val="C00000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NĚMČINA </a:t>
            </a:r>
            <a:r>
              <a:rPr lang="cs-CZ" sz="2400" dirty="0">
                <a:latin typeface="Gill Sans MT" panose="020B0502020104020203" pitchFamily="34" charset="-18"/>
                <a:cs typeface="Arial" panose="020B0604020202020204" pitchFamily="34" charset="0"/>
              </a:rPr>
              <a:t>(</a:t>
            </a:r>
            <a:r>
              <a:rPr lang="cs-CZ" sz="2400" i="1" dirty="0" err="1">
                <a:latin typeface="Gill Sans MT" panose="020B0502020104020203" pitchFamily="34" charset="-18"/>
                <a:cs typeface="Arial" panose="020B0604020202020204" pitchFamily="34" charset="0"/>
              </a:rPr>
              <a:t>wir</a:t>
            </a:r>
            <a:r>
              <a:rPr lang="cs-CZ" sz="2400" i="1" dirty="0">
                <a:latin typeface="Gill Sans MT" panose="020B0502020104020203" pitchFamily="34" charset="-18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Gill Sans MT" panose="020B0502020104020203" pitchFamily="34" charset="-18"/>
                <a:cs typeface="Arial" panose="020B0604020202020204" pitchFamily="34" charset="0"/>
              </a:rPr>
              <a:t>trinken</a:t>
            </a:r>
            <a:r>
              <a:rPr lang="cs-CZ" sz="2400" i="1" dirty="0">
                <a:latin typeface="Gill Sans MT" panose="020B0502020104020203" pitchFamily="34" charset="-18"/>
                <a:cs typeface="Arial" panose="020B0604020202020204" pitchFamily="34" charset="0"/>
              </a:rPr>
              <a:t> – </a:t>
            </a:r>
            <a:r>
              <a:rPr lang="cs-CZ" sz="2400" i="1" dirty="0" err="1">
                <a:latin typeface="Gill Sans MT" panose="020B0502020104020203" pitchFamily="34" charset="-18"/>
                <a:cs typeface="Arial" panose="020B0604020202020204" pitchFamily="34" charset="0"/>
              </a:rPr>
              <a:t>tranken</a:t>
            </a:r>
            <a:r>
              <a:rPr lang="cs-CZ" sz="2400" dirty="0">
                <a:latin typeface="Gill Sans MT" panose="020B0502020104020203" pitchFamily="34" charset="-18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cs-CZ" sz="2400" dirty="0">
                <a:latin typeface="Gill Sans MT" panose="020B0502020104020203" pitchFamily="34" charset="-18"/>
                <a:cs typeface="Arial" panose="020B0604020202020204" pitchFamily="34" charset="0"/>
              </a:rPr>
              <a:t>typ </a:t>
            </a:r>
            <a:r>
              <a:rPr lang="cs-CZ" sz="2400" b="1" dirty="0">
                <a:solidFill>
                  <a:srgbClr val="C00000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izolační</a:t>
            </a:r>
            <a:r>
              <a:rPr lang="cs-CZ" sz="2400" dirty="0">
                <a:latin typeface="Gill Sans MT" panose="020B0502020104020203" pitchFamily="34" charset="-18"/>
                <a:cs typeface="Arial" panose="020B0604020202020204" pitchFamily="34" charset="0"/>
              </a:rPr>
              <a:t> (každá gram. </a:t>
            </a:r>
            <a:r>
              <a:rPr lang="cs-CZ" sz="2400" dirty="0" err="1">
                <a:latin typeface="Gill Sans MT" panose="020B0502020104020203" pitchFamily="34" charset="-18"/>
                <a:cs typeface="Arial" panose="020B0604020202020204" pitchFamily="34" charset="0"/>
              </a:rPr>
              <a:t>fce</a:t>
            </a:r>
            <a:r>
              <a:rPr lang="cs-CZ" sz="2400" dirty="0">
                <a:latin typeface="Gill Sans MT" panose="020B0502020104020203" pitchFamily="34" charset="-18"/>
                <a:cs typeface="Arial" panose="020B0604020202020204" pitchFamily="34" charset="0"/>
              </a:rPr>
              <a:t> zvláštní slovo)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→ malá synonymie, malé odlišení slovních druhů, pevný slovosled.. 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VIETNAMŠTINA, ANGLIČTINA</a:t>
            </a:r>
          </a:p>
          <a:p>
            <a:pPr>
              <a:buFontTx/>
              <a:buChar char="-"/>
            </a:pPr>
            <a:r>
              <a:rPr lang="cs-CZ" sz="2400" dirty="0">
                <a:latin typeface="Gill Sans MT" panose="020B0502020104020203" pitchFamily="34" charset="-18"/>
                <a:cs typeface="Arial" panose="020B0604020202020204" pitchFamily="34" charset="0"/>
              </a:rPr>
              <a:t>typ </a:t>
            </a:r>
            <a:r>
              <a:rPr lang="cs-CZ" sz="2400" b="1" dirty="0">
                <a:solidFill>
                  <a:srgbClr val="C00000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polysyntetický</a:t>
            </a:r>
            <a:r>
              <a:rPr lang="cs-CZ" sz="2400" dirty="0">
                <a:latin typeface="Gill Sans MT" panose="020B0502020104020203" pitchFamily="34" charset="-18"/>
                <a:cs typeface="Arial" panose="020B0604020202020204" pitchFamily="34" charset="0"/>
              </a:rPr>
              <a:t> (složeniny): není nikde dominantní, uplatňuje se např. v </a:t>
            </a:r>
            <a:r>
              <a:rPr lang="cs-CZ" sz="2400" dirty="0">
                <a:solidFill>
                  <a:srgbClr val="C00000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NĚMČINĚ</a:t>
            </a:r>
          </a:p>
          <a:p>
            <a:pPr>
              <a:buFontTx/>
              <a:buChar char="-"/>
            </a:pPr>
            <a:endParaRPr lang="cs-CZ" sz="2400" dirty="0">
              <a:latin typeface="Gill Sans MT" panose="020B0502020104020203" pitchFamily="34" charset="-18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8244C2-3165-471A-8CDC-6C90768DE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14</a:t>
            </a:fld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3968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7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49808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effectLst/>
              </a:rPr>
              <a:t>Dvě základní syntaktické koncepce:</a:t>
            </a:r>
            <a:r>
              <a:rPr lang="cs-CZ" sz="3200" dirty="0">
                <a:effectLst/>
              </a:rPr>
              <a:t/>
            </a:r>
            <a:br>
              <a:rPr lang="cs-CZ" sz="3200" dirty="0">
                <a:effectLst/>
              </a:rPr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95736" y="1700808"/>
            <a:ext cx="6737952" cy="3096344"/>
          </a:xfrm>
        </p:spPr>
        <p:txBody>
          <a:bodyPr/>
          <a:lstStyle/>
          <a:p>
            <a:r>
              <a:rPr lang="cs-CZ" dirty="0"/>
              <a:t>1) závislostní </a:t>
            </a:r>
          </a:p>
          <a:p>
            <a:r>
              <a:rPr lang="cs-CZ" dirty="0"/>
              <a:t>+ později valenční syntax</a:t>
            </a:r>
          </a:p>
          <a:p>
            <a:endParaRPr lang="cs-CZ" dirty="0"/>
          </a:p>
          <a:p>
            <a:r>
              <a:rPr lang="cs-CZ" dirty="0"/>
              <a:t>2) </a:t>
            </a:r>
            <a:r>
              <a:rPr lang="cs-CZ" dirty="0" err="1"/>
              <a:t>bezprostředněsložková</a:t>
            </a:r>
            <a:r>
              <a:rPr lang="cs-CZ" dirty="0"/>
              <a:t> (generativní) syntax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2</a:t>
            </a:fld>
            <a:endParaRPr lang="cs-CZ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9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 fontScale="90000"/>
          </a:bodyPr>
          <a:lstStyle/>
          <a:p>
            <a:r>
              <a:rPr lang="cs-CZ" sz="2800" b="1" u="sng" dirty="0">
                <a:effectLst/>
              </a:rPr>
              <a:t>Ad 1)</a:t>
            </a:r>
            <a:r>
              <a:rPr lang="cs-CZ" sz="2800" u="sng" dirty="0">
                <a:effectLst/>
              </a:rPr>
              <a:t> </a:t>
            </a:r>
            <a:r>
              <a:rPr lang="cs-CZ" sz="2800" b="1" u="sng" dirty="0">
                <a:effectLst/>
              </a:rPr>
              <a:t>Závislostní (dependenční) syntax</a:t>
            </a:r>
            <a:r>
              <a:rPr lang="cs-CZ" sz="2800" u="sng" dirty="0">
                <a:effectLst/>
              </a:rPr>
              <a:t>: </a:t>
            </a:r>
            <a:r>
              <a:rPr lang="cs-CZ" sz="2800" dirty="0">
                <a:effectLst/>
              </a:rPr>
              <a:t/>
            </a:r>
            <a:br>
              <a:rPr lang="cs-CZ" sz="2800" dirty="0">
                <a:effectLst/>
              </a:rPr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836712"/>
            <a:ext cx="7890080" cy="5616624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A -</a:t>
            </a:r>
            <a:r>
              <a:rPr lang="cs-CZ" dirty="0"/>
              <a:t> </a:t>
            </a:r>
            <a:r>
              <a:rPr lang="cs-CZ" b="1" dirty="0"/>
              <a:t>Tradiční pojetí</a:t>
            </a:r>
            <a:r>
              <a:rPr lang="cs-CZ" dirty="0"/>
              <a:t> </a:t>
            </a:r>
            <a:r>
              <a:rPr lang="cs-CZ" b="1" dirty="0"/>
              <a:t>analytické syntaxe</a:t>
            </a:r>
            <a:r>
              <a:rPr lang="cs-CZ" dirty="0"/>
              <a:t> </a:t>
            </a:r>
          </a:p>
          <a:p>
            <a:r>
              <a:rPr lang="cs-CZ" dirty="0"/>
              <a:t>Vztah závislosti mezi jednotlivými slovy, </a:t>
            </a:r>
          </a:p>
          <a:p>
            <a:r>
              <a:rPr lang="cs-CZ" dirty="0"/>
              <a:t>spojení členu </a:t>
            </a:r>
            <a:r>
              <a:rPr lang="cs-CZ" u="sng" dirty="0"/>
              <a:t>řídícího + závislého</a:t>
            </a:r>
            <a:r>
              <a:rPr lang="cs-CZ" dirty="0"/>
              <a:t> (Ertl-Gebauer:  základní + rozvíjející)</a:t>
            </a:r>
          </a:p>
          <a:p>
            <a:r>
              <a:rPr lang="cs-CZ" b="1" dirty="0"/>
              <a:t>  </a:t>
            </a:r>
            <a:endParaRPr lang="cs-CZ" dirty="0"/>
          </a:p>
          <a:p>
            <a:r>
              <a:rPr lang="cs-CZ" b="1" dirty="0"/>
              <a:t>● u nás</a:t>
            </a:r>
            <a:r>
              <a:rPr lang="cs-CZ" dirty="0"/>
              <a:t> systematické zpracování: </a:t>
            </a:r>
          </a:p>
          <a:p>
            <a:r>
              <a:rPr lang="cs-CZ" b="1" dirty="0"/>
              <a:t>Jan Gebauer</a:t>
            </a:r>
            <a:r>
              <a:rPr lang="cs-CZ" dirty="0"/>
              <a:t> – Václav Ertl, </a:t>
            </a:r>
            <a:r>
              <a:rPr lang="cs-CZ" i="1" dirty="0"/>
              <a:t>Mluvnice česká pro školy střední a ústavy učitelské</a:t>
            </a:r>
            <a:r>
              <a:rPr lang="cs-CZ" dirty="0"/>
              <a:t> (1890) II. díl </a:t>
            </a:r>
            <a:r>
              <a:rPr lang="cs-CZ" i="1" dirty="0"/>
              <a:t>Skladba</a:t>
            </a:r>
            <a:endParaRPr lang="cs-CZ" dirty="0"/>
          </a:p>
          <a:p>
            <a:r>
              <a:rPr lang="cs-CZ" dirty="0"/>
              <a:t>Václav Ertl, </a:t>
            </a:r>
            <a:r>
              <a:rPr lang="cs-CZ" i="1" dirty="0"/>
              <a:t>Mluvnice česká</a:t>
            </a:r>
            <a:r>
              <a:rPr lang="cs-CZ" dirty="0"/>
              <a:t> (1914-1928);  </a:t>
            </a:r>
          </a:p>
          <a:p>
            <a:r>
              <a:rPr lang="cs-CZ" dirty="0"/>
              <a:t>František Trávníček, </a:t>
            </a:r>
            <a:r>
              <a:rPr lang="cs-CZ" i="1" dirty="0"/>
              <a:t>Příruční mluvnice jazyka českého</a:t>
            </a:r>
            <a:r>
              <a:rPr lang="cs-CZ" dirty="0"/>
              <a:t> (1930, 1936, 1938); </a:t>
            </a:r>
          </a:p>
          <a:p>
            <a:r>
              <a:rPr lang="cs-CZ" dirty="0"/>
              <a:t>1929 – FT vydává poslední díl Gebauerovy </a:t>
            </a:r>
            <a:r>
              <a:rPr lang="cs-CZ" i="1" dirty="0"/>
              <a:t>Historické mluvnice</a:t>
            </a:r>
            <a:r>
              <a:rPr lang="cs-CZ" dirty="0"/>
              <a:t> (Skladbu) </a:t>
            </a:r>
          </a:p>
          <a:p>
            <a:endParaRPr lang="cs-CZ" b="1" dirty="0"/>
          </a:p>
          <a:p>
            <a:r>
              <a:rPr lang="cs-CZ" b="1" dirty="0"/>
              <a:t> ● v Itálii: </a:t>
            </a:r>
            <a:r>
              <a:rPr lang="cs-CZ" dirty="0"/>
              <a:t>tradiční </a:t>
            </a:r>
            <a:r>
              <a:rPr lang="cs-CZ" i="1" dirty="0" err="1"/>
              <a:t>analisi</a:t>
            </a:r>
            <a:r>
              <a:rPr lang="cs-CZ" i="1" dirty="0"/>
              <a:t> logica </a:t>
            </a:r>
            <a:r>
              <a:rPr lang="cs-CZ" i="1" dirty="0" err="1"/>
              <a:t>della</a:t>
            </a:r>
            <a:r>
              <a:rPr lang="cs-CZ" i="1" dirty="0"/>
              <a:t> </a:t>
            </a:r>
            <a:r>
              <a:rPr lang="cs-CZ" i="1" dirty="0" err="1"/>
              <a:t>proposizione</a:t>
            </a:r>
            <a:r>
              <a:rPr lang="cs-CZ" i="1" dirty="0"/>
              <a:t> x </a:t>
            </a:r>
            <a:r>
              <a:rPr lang="cs-CZ" i="1" dirty="0" err="1"/>
              <a:t>del</a:t>
            </a:r>
            <a:r>
              <a:rPr lang="cs-CZ" i="1" dirty="0"/>
              <a:t> periodo</a:t>
            </a:r>
            <a:r>
              <a:rPr lang="cs-CZ" dirty="0"/>
              <a:t> (striktní oddělování jednoduché věty x souvětí, podmět, přísudek, </a:t>
            </a:r>
            <a:r>
              <a:rPr lang="cs-CZ" i="1" dirty="0" err="1"/>
              <a:t>complementi</a:t>
            </a:r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3</a:t>
            </a:fld>
            <a:endParaRPr lang="cs-CZ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9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effectLst/>
              </a:rPr>
              <a:t>Moderní pojetí </a:t>
            </a:r>
            <a:r>
              <a:rPr lang="cs-CZ" sz="3600" dirty="0">
                <a:effectLst/>
              </a:rPr>
              <a:t>závislostní syntaxe</a:t>
            </a:r>
            <a:r>
              <a:rPr lang="cs-CZ" sz="3600" b="1" dirty="0">
                <a:effectLst/>
              </a:rPr>
              <a:t> – 	 		valenční syntax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1700808"/>
            <a:ext cx="7920880" cy="4968552"/>
          </a:xfrm>
        </p:spPr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cs-CZ" sz="3100" b="1" dirty="0"/>
              <a:t>LUCIEN TESNIÈRE</a:t>
            </a:r>
            <a:r>
              <a:rPr lang="cs-CZ" sz="3100" dirty="0"/>
              <a:t>: </a:t>
            </a:r>
            <a:r>
              <a:rPr lang="cs-CZ" sz="3100" i="1" dirty="0" err="1"/>
              <a:t>Eléments</a:t>
            </a:r>
            <a:r>
              <a:rPr lang="cs-CZ" sz="3100" i="1" dirty="0"/>
              <a:t> de syntaxe </a:t>
            </a:r>
            <a:r>
              <a:rPr lang="cs-CZ" sz="3100" i="1" dirty="0" err="1"/>
              <a:t>structurale</a:t>
            </a:r>
            <a:r>
              <a:rPr lang="cs-CZ" sz="3100" dirty="0"/>
              <a:t> (1959): </a:t>
            </a:r>
          </a:p>
          <a:p>
            <a:endParaRPr lang="cs-CZ" sz="3100" dirty="0"/>
          </a:p>
          <a:p>
            <a:r>
              <a:rPr lang="cs-CZ" sz="3100" dirty="0"/>
              <a:t>analytická syntax: od hotové věty k větným členům </a:t>
            </a:r>
          </a:p>
          <a:p>
            <a:r>
              <a:rPr lang="cs-CZ" sz="3100" dirty="0"/>
              <a:t>x valenční syntax: větotvorné jádro, slovesný uzel (VF), valenční potenciál → ZVS (větné vzorce) →  větné celky.</a:t>
            </a:r>
          </a:p>
          <a:p>
            <a:r>
              <a:rPr lang="cs-CZ" sz="3100" dirty="0"/>
              <a:t>(jako morfematika x slovotvorba).</a:t>
            </a:r>
          </a:p>
          <a:p>
            <a:endParaRPr lang="cs-CZ" sz="3100" b="1" dirty="0"/>
          </a:p>
          <a:p>
            <a:pPr marL="82296" indent="0">
              <a:buNone/>
            </a:pPr>
            <a:r>
              <a:rPr lang="cs-CZ" sz="3100" b="1" dirty="0"/>
              <a:t>U nás</a:t>
            </a:r>
            <a:r>
              <a:rPr lang="cs-CZ" sz="3100" dirty="0"/>
              <a:t>: </a:t>
            </a:r>
          </a:p>
          <a:p>
            <a:r>
              <a:rPr lang="cs-CZ" sz="3100" b="1" dirty="0"/>
              <a:t>Vladimír Šmilauer</a:t>
            </a:r>
            <a:r>
              <a:rPr lang="cs-CZ" sz="3100" dirty="0"/>
              <a:t>: </a:t>
            </a:r>
            <a:r>
              <a:rPr lang="cs-CZ" sz="3100" i="1" dirty="0"/>
              <a:t>Novočeská skladba</a:t>
            </a:r>
            <a:r>
              <a:rPr lang="cs-CZ" sz="3100" dirty="0"/>
              <a:t> (1947), </a:t>
            </a:r>
            <a:r>
              <a:rPr lang="cs-CZ" sz="3100" i="1" dirty="0"/>
              <a:t>Učebnice větného rozboru</a:t>
            </a:r>
            <a:r>
              <a:rPr lang="cs-CZ" sz="3100" dirty="0"/>
              <a:t> (1958)  </a:t>
            </a:r>
          </a:p>
          <a:p>
            <a:r>
              <a:rPr lang="cs-CZ" sz="3100" dirty="0"/>
              <a:t>ale:  Šmilauer podmět - přísudek  (zákl. skladební dvojice)    x   </a:t>
            </a:r>
            <a:r>
              <a:rPr lang="cs-CZ" sz="3100" dirty="0" err="1"/>
              <a:t>Tesnière</a:t>
            </a:r>
            <a:r>
              <a:rPr lang="cs-CZ" sz="3100" dirty="0"/>
              <a:t> – predikát + valenční doplnění </a:t>
            </a:r>
          </a:p>
          <a:p>
            <a:pPr marL="82296" indent="0">
              <a:buNone/>
            </a:pPr>
            <a:endParaRPr lang="cs-CZ" sz="3100" b="1" dirty="0"/>
          </a:p>
          <a:p>
            <a:pPr marL="82296" indent="0">
              <a:buNone/>
            </a:pPr>
            <a:r>
              <a:rPr lang="cs-CZ" sz="3100" b="1" dirty="0"/>
              <a:t>V Itálii</a:t>
            </a:r>
            <a:r>
              <a:rPr lang="cs-CZ" sz="3100" dirty="0"/>
              <a:t> např.: Francesco </a:t>
            </a:r>
            <a:r>
              <a:rPr lang="cs-CZ" sz="3100" dirty="0" err="1"/>
              <a:t>Sabatini</a:t>
            </a:r>
            <a:r>
              <a:rPr lang="cs-CZ" sz="3100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4</a:t>
            </a:fld>
            <a:endParaRPr lang="cs-CZ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776864" cy="778098"/>
          </a:xfrm>
        </p:spPr>
        <p:txBody>
          <a:bodyPr>
            <a:normAutofit/>
          </a:bodyPr>
          <a:lstStyle/>
          <a:p>
            <a:r>
              <a:rPr lang="cs-CZ" sz="2800" b="1" dirty="0">
                <a:effectLst/>
              </a:rPr>
              <a:t>Závislostní (dependenční) gramatika (DG</a:t>
            </a:r>
            <a:r>
              <a:rPr lang="cs-CZ" sz="2800" dirty="0">
                <a:effectLst/>
              </a:rPr>
              <a:t>)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268760"/>
            <a:ext cx="7746064" cy="5400600"/>
          </a:xfrm>
        </p:spPr>
        <p:txBody>
          <a:bodyPr/>
          <a:lstStyle/>
          <a:p>
            <a:r>
              <a:rPr lang="cs-CZ" sz="2400" i="1" dirty="0"/>
              <a:t>- </a:t>
            </a:r>
            <a:r>
              <a:rPr lang="cs-CZ" sz="2400" i="1" dirty="0" err="1"/>
              <a:t>dependency</a:t>
            </a:r>
            <a:r>
              <a:rPr lang="cs-CZ" sz="2400" i="1" dirty="0"/>
              <a:t> </a:t>
            </a:r>
            <a:r>
              <a:rPr lang="cs-CZ" sz="2400" i="1" dirty="0" err="1"/>
              <a:t>rules</a:t>
            </a:r>
            <a:r>
              <a:rPr lang="cs-CZ" sz="2400" dirty="0"/>
              <a:t>, strojový překlad, formalizovaná, matematická teorie grafů, </a:t>
            </a:r>
            <a:r>
              <a:rPr lang="cs-CZ" sz="2400" dirty="0" err="1"/>
              <a:t>záv</a:t>
            </a:r>
            <a:r>
              <a:rPr lang="cs-CZ" sz="2400" dirty="0"/>
              <a:t>. stromy (</a:t>
            </a:r>
            <a:r>
              <a:rPr lang="cs-CZ" sz="2400" i="1" dirty="0" err="1"/>
              <a:t>dependency</a:t>
            </a:r>
            <a:r>
              <a:rPr lang="cs-CZ" sz="2400" i="1" dirty="0"/>
              <a:t> </a:t>
            </a:r>
            <a:r>
              <a:rPr lang="cs-CZ" sz="2400" i="1" dirty="0" err="1"/>
              <a:t>trees</a:t>
            </a:r>
            <a:r>
              <a:rPr lang="cs-CZ" sz="2400" dirty="0"/>
              <a:t>). - - Funkční generativní popis (FGD) P. </a:t>
            </a:r>
            <a:r>
              <a:rPr lang="cs-CZ" sz="2400" dirty="0" err="1"/>
              <a:t>Sgalla</a:t>
            </a:r>
            <a:r>
              <a:rPr lang="cs-CZ" sz="2400" dirty="0"/>
              <a:t>.</a:t>
            </a:r>
          </a:p>
          <a:p>
            <a:r>
              <a:rPr lang="cs-CZ" sz="2400" dirty="0"/>
              <a:t>  </a:t>
            </a:r>
            <a:r>
              <a:rPr lang="cs-CZ" sz="2400" dirty="0">
                <a:solidFill>
                  <a:srgbClr val="0070C0"/>
                </a:solidFill>
              </a:rPr>
              <a:t>závislostní          x          </a:t>
            </a:r>
            <a:r>
              <a:rPr lang="cs-CZ" sz="2400" dirty="0" err="1">
                <a:solidFill>
                  <a:srgbClr val="0070C0"/>
                </a:solidFill>
              </a:rPr>
              <a:t>bezprostředněsložkový</a:t>
            </a:r>
            <a:r>
              <a:rPr lang="cs-CZ" sz="2400" dirty="0">
                <a:solidFill>
                  <a:srgbClr val="0070C0"/>
                </a:solidFill>
              </a:rPr>
              <a:t> strom</a:t>
            </a:r>
          </a:p>
          <a:p>
            <a:endParaRPr lang="cs-CZ" dirty="0"/>
          </a:p>
          <a:p>
            <a:pPr lvl="8"/>
            <a:r>
              <a:rPr lang="cs-CZ" dirty="0"/>
              <a:t>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4" name="Obrázek 3" descr="dependency tre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48810"/>
            <a:ext cx="2952328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phrasal tre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3672408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5</a:t>
            </a:fld>
            <a:endParaRPr lang="cs-CZ"/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404664"/>
            <a:ext cx="7920880" cy="6453336"/>
          </a:xfrm>
        </p:spPr>
        <p:txBody>
          <a:bodyPr>
            <a:normAutofit fontScale="77500" lnSpcReduction="20000"/>
          </a:bodyPr>
          <a:lstStyle/>
          <a:p>
            <a:r>
              <a:rPr lang="cs-CZ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● Základní vztahy mezi slovy ve větě:</a:t>
            </a:r>
            <a:endParaRPr lang="cs-CZ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b="1" dirty="0"/>
          </a:p>
          <a:p>
            <a:r>
              <a:rPr lang="cs-CZ" b="1" dirty="0"/>
              <a:t>a) </a:t>
            </a:r>
            <a:r>
              <a:rPr lang="cs-CZ" b="1" dirty="0" smtClean="0"/>
              <a:t>Subordinace</a:t>
            </a:r>
            <a:r>
              <a:rPr lang="cs-CZ" dirty="0" smtClean="0"/>
              <a:t> (závislost, </a:t>
            </a:r>
            <a:r>
              <a:rPr lang="cs-CZ" dirty="0"/>
              <a:t>determinace), vyj. hypotaxí</a:t>
            </a:r>
          </a:p>
          <a:p>
            <a:r>
              <a:rPr lang="cs-CZ" dirty="0"/>
              <a:t>Závislost vyjádřena: </a:t>
            </a:r>
          </a:p>
          <a:p>
            <a:pPr marL="82296" indent="0">
              <a:buNone/>
            </a:pPr>
            <a:r>
              <a:rPr lang="cs-CZ" dirty="0"/>
              <a:t>              </a:t>
            </a:r>
            <a:r>
              <a:rPr lang="cs-CZ" dirty="0" err="1">
                <a:solidFill>
                  <a:schemeClr val="accent3">
                    <a:lumMod val="75000"/>
                  </a:schemeClr>
                </a:solidFill>
              </a:rPr>
              <a:t>kongruencí</a:t>
            </a:r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 - rekcí – adjunkcí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dirty="0"/>
              <a:t>(přimykáním)                                      </a:t>
            </a:r>
          </a:p>
          <a:p>
            <a:r>
              <a:rPr lang="cs-CZ" b="1" dirty="0"/>
              <a:t> </a:t>
            </a:r>
            <a:endParaRPr lang="cs-CZ" dirty="0"/>
          </a:p>
          <a:p>
            <a:r>
              <a:rPr lang="cs-CZ" b="1" dirty="0"/>
              <a:t>b) Koordinace</a:t>
            </a:r>
            <a:r>
              <a:rPr lang="cs-CZ" dirty="0"/>
              <a:t> (vyj. parataxí);</a:t>
            </a:r>
            <a:r>
              <a:rPr lang="cs-CZ" b="1" dirty="0"/>
              <a:t> apozice</a:t>
            </a:r>
            <a:r>
              <a:rPr lang="cs-CZ" dirty="0"/>
              <a:t> (</a:t>
            </a:r>
            <a:r>
              <a:rPr lang="cs-CZ" dirty="0" err="1"/>
              <a:t>adordinace</a:t>
            </a:r>
            <a:r>
              <a:rPr lang="cs-CZ" dirty="0"/>
              <a:t>)</a:t>
            </a:r>
          </a:p>
          <a:p>
            <a:r>
              <a:rPr lang="cs-CZ" dirty="0"/>
              <a:t>       x </a:t>
            </a:r>
            <a:r>
              <a:rPr lang="cs-CZ" i="1" dirty="0"/>
              <a:t>nechoď ven, nastydneš</a:t>
            </a:r>
            <a:r>
              <a:rPr lang="cs-CZ" dirty="0"/>
              <a:t>  x   </a:t>
            </a:r>
            <a:r>
              <a:rPr lang="cs-CZ" i="1" dirty="0"/>
              <a:t>otec s matkou šli</a:t>
            </a:r>
            <a:r>
              <a:rPr lang="cs-CZ" dirty="0"/>
              <a:t> </a:t>
            </a:r>
          </a:p>
          <a:p>
            <a:endParaRPr lang="cs-CZ" b="1" dirty="0"/>
          </a:p>
          <a:p>
            <a:r>
              <a:rPr lang="cs-CZ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●● Valence: </a:t>
            </a:r>
          </a:p>
          <a:p>
            <a:r>
              <a:rPr lang="cs-CZ" dirty="0"/>
              <a:t>syntakticko-sémantické hledisko (ale i: </a:t>
            </a:r>
            <a:r>
              <a:rPr lang="cs-CZ" i="1" dirty="0">
                <a:solidFill>
                  <a:srgbClr val="0070C0"/>
                </a:solidFill>
              </a:rPr>
              <a:t>dopis matce</a:t>
            </a:r>
            <a:r>
              <a:rPr lang="cs-CZ" dirty="0"/>
              <a:t>)</a:t>
            </a:r>
          </a:p>
          <a:p>
            <a:pPr marL="82296" indent="0">
              <a:buNone/>
            </a:pPr>
            <a:r>
              <a:rPr lang="cs-CZ" b="1" dirty="0"/>
              <a:t>aktanty </a:t>
            </a:r>
            <a:r>
              <a:rPr lang="cs-CZ" dirty="0"/>
              <a:t>(argumenty, participanty) </a:t>
            </a:r>
            <a:r>
              <a:rPr lang="cs-CZ" dirty="0">
                <a:solidFill>
                  <a:srgbClr val="00B050"/>
                </a:solidFill>
              </a:rPr>
              <a:t>obligatorní x potenciální</a:t>
            </a:r>
            <a:r>
              <a:rPr lang="cs-CZ" dirty="0"/>
              <a:t>              </a:t>
            </a:r>
            <a:r>
              <a:rPr lang="cs-CZ" b="1" dirty="0" err="1"/>
              <a:t>cirkumstanty</a:t>
            </a:r>
            <a:r>
              <a:rPr lang="cs-CZ" b="1" dirty="0"/>
              <a:t> </a:t>
            </a:r>
            <a:r>
              <a:rPr lang="cs-CZ" dirty="0">
                <a:solidFill>
                  <a:srgbClr val="00B050"/>
                </a:solidFill>
              </a:rPr>
              <a:t>(fakultativní)</a:t>
            </a:r>
          </a:p>
          <a:p>
            <a:endParaRPr lang="cs-CZ" dirty="0"/>
          </a:p>
          <a:p>
            <a:r>
              <a:rPr lang="cs-CZ" dirty="0"/>
              <a:t>Syntaktická </a:t>
            </a:r>
            <a:r>
              <a:rPr lang="cs-CZ" dirty="0">
                <a:solidFill>
                  <a:srgbClr val="00B050"/>
                </a:solidFill>
              </a:rPr>
              <a:t>obligatornost x fakultativnost</a:t>
            </a:r>
            <a:r>
              <a:rPr lang="cs-CZ" dirty="0"/>
              <a:t>:   		</a:t>
            </a:r>
            <a:r>
              <a:rPr lang="cs-CZ" b="1" dirty="0"/>
              <a:t>komplementy x adjunkty (suplementy)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6</a:t>
            </a:fld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476672"/>
            <a:ext cx="7498080" cy="940966"/>
          </a:xfrm>
        </p:spPr>
        <p:txBody>
          <a:bodyPr>
            <a:normAutofit fontScale="90000"/>
          </a:bodyPr>
          <a:lstStyle/>
          <a:p>
            <a:r>
              <a:rPr lang="cs-CZ" sz="4000" b="1" u="sng" dirty="0">
                <a:effectLst/>
              </a:rPr>
              <a:t/>
            </a:r>
            <a:br>
              <a:rPr lang="cs-CZ" sz="4000" b="1" u="sng" dirty="0">
                <a:effectLst/>
              </a:rPr>
            </a:br>
            <a:r>
              <a:rPr lang="cs-CZ" sz="4000" b="1" dirty="0">
                <a:effectLst/>
              </a:rPr>
              <a:t>      </a:t>
            </a:r>
            <a:r>
              <a:rPr lang="cs-CZ" sz="4000" b="1" dirty="0" err="1">
                <a:effectLst/>
              </a:rPr>
              <a:t>Bezprostředněsložková</a:t>
            </a:r>
            <a:r>
              <a:rPr lang="cs-CZ" sz="4000" b="1" dirty="0">
                <a:effectLst/>
              </a:rPr>
              <a:t> (IC)  	(generativní) syntax</a:t>
            </a:r>
            <a:r>
              <a:rPr lang="cs-CZ" dirty="0">
                <a:effectLst/>
              </a:rPr>
              <a:t/>
            </a:r>
            <a:br>
              <a:rPr lang="cs-CZ" dirty="0">
                <a:effectLst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844824"/>
            <a:ext cx="7890080" cy="489654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cs-CZ" sz="2400" dirty="0"/>
              <a:t>L. </a:t>
            </a:r>
            <a:r>
              <a:rPr lang="cs-CZ" sz="2400" dirty="0" err="1"/>
              <a:t>Bloomfield</a:t>
            </a:r>
            <a:r>
              <a:rPr lang="cs-CZ" sz="2400" dirty="0"/>
              <a:t>, </a:t>
            </a:r>
            <a:r>
              <a:rPr lang="cs-CZ" sz="2400" b="1" dirty="0" err="1"/>
              <a:t>Rulon</a:t>
            </a:r>
            <a:r>
              <a:rPr lang="cs-CZ" sz="2400" b="1" dirty="0"/>
              <a:t> S. </a:t>
            </a:r>
            <a:r>
              <a:rPr lang="cs-CZ" sz="2400" b="1" dirty="0" err="1"/>
              <a:t>Wells</a:t>
            </a:r>
            <a:r>
              <a:rPr lang="cs-CZ" sz="2400" b="1" dirty="0"/>
              <a:t>:</a:t>
            </a:r>
            <a:r>
              <a:rPr lang="cs-CZ" sz="2400" dirty="0"/>
              <a:t> </a:t>
            </a:r>
            <a:r>
              <a:rPr lang="cs-CZ" sz="2400" i="1" dirty="0" err="1"/>
              <a:t>Immediate</a:t>
            </a:r>
            <a:r>
              <a:rPr lang="cs-CZ" sz="2400" i="1" dirty="0"/>
              <a:t> </a:t>
            </a:r>
            <a:r>
              <a:rPr lang="cs-CZ" sz="2400" i="1" dirty="0" err="1"/>
              <a:t>Constituents</a:t>
            </a:r>
            <a:r>
              <a:rPr lang="cs-CZ" sz="2400" dirty="0"/>
              <a:t> (1947)</a:t>
            </a:r>
          </a:p>
          <a:p>
            <a:r>
              <a:rPr lang="cs-CZ" sz="2400" b="1" dirty="0"/>
              <a:t>Frázové stromy:</a:t>
            </a:r>
            <a:r>
              <a:rPr lang="cs-CZ" sz="2400" dirty="0"/>
              <a:t>          </a:t>
            </a:r>
            <a:r>
              <a:rPr lang="cs-CZ" sz="2400" i="1" dirty="0">
                <a:solidFill>
                  <a:srgbClr val="0070C0"/>
                </a:solidFill>
              </a:rPr>
              <a:t>John has a </a:t>
            </a:r>
            <a:r>
              <a:rPr lang="cs-CZ" sz="2400" i="1" dirty="0" err="1">
                <a:solidFill>
                  <a:srgbClr val="0070C0"/>
                </a:solidFill>
              </a:rPr>
              <a:t>book</a:t>
            </a:r>
            <a:r>
              <a:rPr lang="cs-CZ" sz="2400" i="1" dirty="0">
                <a:solidFill>
                  <a:srgbClr val="0070C0"/>
                </a:solidFill>
              </a:rPr>
              <a:t>.</a:t>
            </a:r>
            <a:r>
              <a:rPr lang="cs-CZ" sz="2400" dirty="0">
                <a:solidFill>
                  <a:srgbClr val="0070C0"/>
                </a:solidFill>
              </a:rPr>
              <a:t> </a:t>
            </a:r>
          </a:p>
          <a:p>
            <a:pPr marL="82296" indent="0">
              <a:buNone/>
            </a:pPr>
            <a:r>
              <a:rPr lang="cs-CZ" sz="2400" dirty="0"/>
              <a:t>    [</a:t>
            </a:r>
            <a:r>
              <a:rPr lang="cs-CZ" sz="2400" baseline="-25000" dirty="0"/>
              <a:t>S</a:t>
            </a:r>
            <a:r>
              <a:rPr lang="cs-CZ" sz="2400" dirty="0"/>
              <a:t> [</a:t>
            </a:r>
            <a:r>
              <a:rPr lang="cs-CZ" sz="2400" baseline="-25000" dirty="0"/>
              <a:t>NP</a:t>
            </a:r>
            <a:r>
              <a:rPr lang="cs-CZ" sz="2400" dirty="0"/>
              <a:t> [</a:t>
            </a:r>
            <a:r>
              <a:rPr lang="cs-CZ" sz="2400" baseline="-25000" dirty="0"/>
              <a:t>NN</a:t>
            </a:r>
            <a:r>
              <a:rPr lang="cs-CZ" sz="2400" dirty="0"/>
              <a:t> John]] [</a:t>
            </a:r>
            <a:r>
              <a:rPr lang="cs-CZ" sz="2400" baseline="-25000" dirty="0"/>
              <a:t>VP</a:t>
            </a:r>
            <a:r>
              <a:rPr lang="cs-CZ" sz="2400" dirty="0"/>
              <a:t> [</a:t>
            </a:r>
            <a:r>
              <a:rPr lang="cs-CZ" sz="2400" baseline="-25000" dirty="0"/>
              <a:t>VBZ</a:t>
            </a:r>
            <a:r>
              <a:rPr lang="cs-CZ" sz="2400" dirty="0"/>
              <a:t> has] [</a:t>
            </a:r>
            <a:r>
              <a:rPr lang="cs-CZ" sz="2400" baseline="-25000" dirty="0"/>
              <a:t>NP</a:t>
            </a:r>
            <a:r>
              <a:rPr lang="cs-CZ" sz="2400" dirty="0"/>
              <a:t> [</a:t>
            </a:r>
            <a:r>
              <a:rPr lang="cs-CZ" sz="2400" baseline="-25000" dirty="0"/>
              <a:t>DT</a:t>
            </a:r>
            <a:r>
              <a:rPr lang="cs-CZ" sz="2400" dirty="0"/>
              <a:t> a] [</a:t>
            </a:r>
            <a:r>
              <a:rPr lang="cs-CZ" sz="2400" baseline="-25000" dirty="0"/>
              <a:t>NN</a:t>
            </a:r>
            <a:r>
              <a:rPr lang="cs-CZ" sz="2400" dirty="0"/>
              <a:t> </a:t>
            </a:r>
            <a:r>
              <a:rPr lang="cs-CZ" sz="2400" dirty="0" err="1"/>
              <a:t>book</a:t>
            </a:r>
            <a:r>
              <a:rPr lang="cs-CZ" sz="2400" dirty="0"/>
              <a:t>]]]]</a:t>
            </a:r>
          </a:p>
          <a:p>
            <a:endParaRPr lang="cs-CZ" sz="2400" dirty="0"/>
          </a:p>
          <a:p>
            <a:pPr lvl="8"/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7</a:t>
            </a:fld>
            <a:endParaRPr lang="cs-CZ"/>
          </a:p>
        </p:txBody>
      </p:sp>
      <p:pic>
        <p:nvPicPr>
          <p:cNvPr id="5" name="Obrázek 4" descr="File:Phrase-tre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3212976"/>
            <a:ext cx="360040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3" descr="http://upload.wikimedia.org/wikipedia/it/2/2f/Esempio_albero_sintattico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59707"/>
            <a:ext cx="3672926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4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332656"/>
            <a:ext cx="7776864" cy="6264696"/>
          </a:xfrm>
        </p:spPr>
        <p:txBody>
          <a:bodyPr>
            <a:normAutofit lnSpcReduction="10000"/>
          </a:bodyPr>
          <a:lstStyle/>
          <a:p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Noam</a:t>
            </a: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 CHOMSKY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400" dirty="0"/>
              <a:t>(*1928)</a:t>
            </a:r>
          </a:p>
          <a:p>
            <a:pPr>
              <a:buFontTx/>
              <a:buChar char="-"/>
            </a:pP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jazykový jev nestačí popsat, je třeba ho vysvětlit</a:t>
            </a:r>
          </a:p>
          <a:p>
            <a:pPr>
              <a:buFontTx/>
              <a:buChar char="-"/>
            </a:pPr>
            <a:r>
              <a:rPr lang="cs-CZ" sz="2400" dirty="0"/>
              <a:t>spoléhá na vlastní intuici, nikoli na korpus jazykových dat</a:t>
            </a:r>
          </a:p>
          <a:p>
            <a:pPr>
              <a:buFontTx/>
              <a:buChar char="-"/>
            </a:pPr>
            <a:r>
              <a:rPr lang="cs-CZ" sz="2400" dirty="0"/>
              <a:t>do konce 70. let striktně jednojazyčný přístup, tj. pouze angličtina</a:t>
            </a:r>
          </a:p>
          <a:p>
            <a:pPr marL="82296" indent="0">
              <a:buNone/>
            </a:pP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univerzální gramatika (UG), vrozená část jazykové </a:t>
            </a:r>
            <a:r>
              <a:rPr lang="cs-CZ" sz="2400" b="1" dirty="0"/>
              <a:t>kompetence</a:t>
            </a:r>
            <a:r>
              <a:rPr lang="cs-CZ" sz="2400" dirty="0"/>
              <a:t>, společná pro všechny jazyky.</a:t>
            </a:r>
          </a:p>
          <a:p>
            <a:pPr>
              <a:buFontTx/>
              <a:buChar char="-"/>
            </a:pPr>
            <a:r>
              <a:rPr lang="cs-CZ" sz="2400" dirty="0"/>
              <a:t>základní hloubková struktura (oznamovací věta v aktivu)</a:t>
            </a:r>
          </a:p>
          <a:p>
            <a:pPr>
              <a:buFontTx/>
              <a:buChar char="-"/>
            </a:pPr>
            <a:r>
              <a:rPr lang="cs-CZ" sz="2400" dirty="0"/>
              <a:t>vše ostatní jsou </a:t>
            </a:r>
            <a:r>
              <a:rPr lang="cs-CZ" sz="2400" b="1" dirty="0"/>
              <a:t>transformace</a:t>
            </a:r>
            <a:r>
              <a:rPr lang="cs-CZ" sz="2400" dirty="0"/>
              <a:t> (povrchová struktura)</a:t>
            </a:r>
          </a:p>
          <a:p>
            <a:pPr>
              <a:buFontTx/>
              <a:buChar char="-"/>
            </a:pP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Gramatika je nástroj, který z konečné množiny slov generuje nekonečný jazyk – díky tzv.  </a:t>
            </a:r>
            <a:r>
              <a:rPr lang="cs-CZ" sz="2400" b="1" dirty="0"/>
              <a:t>principu rekurzivity</a:t>
            </a:r>
          </a:p>
          <a:p>
            <a:endParaRPr lang="cs-CZ" sz="2400" b="1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8</a:t>
            </a:fld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rmAutofit/>
          </a:bodyPr>
          <a:lstStyle/>
          <a:p>
            <a:r>
              <a:rPr lang="cs-CZ" sz="2400" b="1" dirty="0"/>
              <a:t>1. fáze: </a:t>
            </a:r>
            <a:r>
              <a:rPr lang="cs-CZ" sz="2400" b="1" i="1" dirty="0" err="1"/>
              <a:t>Syntactic</a:t>
            </a:r>
            <a:r>
              <a:rPr lang="cs-CZ" sz="2400" b="1" i="1" dirty="0"/>
              <a:t> </a:t>
            </a:r>
            <a:r>
              <a:rPr lang="cs-CZ" sz="2400" b="1" i="1" dirty="0" err="1"/>
              <a:t>Structures</a:t>
            </a:r>
            <a:r>
              <a:rPr lang="cs-CZ" sz="2400" dirty="0"/>
              <a:t> (1957, č. 1966,  Academia)</a:t>
            </a:r>
          </a:p>
          <a:p>
            <a:pPr marL="82296" indent="0">
              <a:buNone/>
            </a:pPr>
            <a:endParaRPr lang="cs-CZ" sz="2400" dirty="0"/>
          </a:p>
          <a:p>
            <a:pPr marL="82296" indent="0">
              <a:buNone/>
            </a:pPr>
            <a:r>
              <a:rPr lang="cs-CZ" sz="2400" dirty="0"/>
              <a:t>Omezený počet pravidel a jazykových jednotek generuje neomezený počet vět.</a:t>
            </a:r>
          </a:p>
          <a:p>
            <a:pPr marL="82296" indent="0">
              <a:buNone/>
            </a:pPr>
            <a:r>
              <a:rPr lang="cs-CZ" sz="2400" dirty="0"/>
              <a:t>matematická teorie komunikace (Shannon, </a:t>
            </a:r>
            <a:r>
              <a:rPr lang="cs-CZ" sz="2400" dirty="0" err="1"/>
              <a:t>Waver</a:t>
            </a:r>
            <a:r>
              <a:rPr lang="cs-CZ" sz="2400" dirty="0"/>
              <a:t>, 1948), tzv. </a:t>
            </a:r>
            <a:r>
              <a:rPr lang="cs-CZ" sz="2400" dirty="0" err="1"/>
              <a:t>Markovův</a:t>
            </a:r>
            <a:r>
              <a:rPr lang="cs-CZ" sz="2400" dirty="0"/>
              <a:t> model.  </a:t>
            </a:r>
          </a:p>
          <a:p>
            <a:pPr marL="82296" indent="0">
              <a:buNone/>
            </a:pPr>
            <a:r>
              <a:rPr lang="cs-CZ" sz="2400" dirty="0" err="1"/>
              <a:t>phrase</a:t>
            </a:r>
            <a:r>
              <a:rPr lang="cs-CZ" sz="2400" dirty="0"/>
              <a:t> </a:t>
            </a:r>
            <a:r>
              <a:rPr lang="cs-CZ" sz="2400" dirty="0" err="1"/>
              <a:t>structure</a:t>
            </a:r>
            <a:r>
              <a:rPr lang="cs-CZ" sz="2400" dirty="0"/>
              <a:t> </a:t>
            </a:r>
            <a:r>
              <a:rPr lang="cs-CZ" sz="2400" dirty="0" err="1"/>
              <a:t>grammar</a:t>
            </a:r>
            <a:r>
              <a:rPr lang="cs-CZ" sz="2400" dirty="0"/>
              <a:t> = frázová gramatika. </a:t>
            </a:r>
          </a:p>
          <a:p>
            <a:pPr marL="82296" indent="0">
              <a:buNone/>
            </a:pPr>
            <a:endParaRPr lang="cs-CZ" sz="2400" dirty="0"/>
          </a:p>
          <a:p>
            <a:pPr marL="82296" indent="0">
              <a:buNone/>
            </a:pPr>
            <a:r>
              <a:rPr lang="cs-CZ" sz="2400" dirty="0"/>
              <a:t>Zjednodušený popis tzv. </a:t>
            </a:r>
            <a:r>
              <a:rPr lang="cs-CZ" sz="2400" b="1" dirty="0"/>
              <a:t>jádrové věty</a:t>
            </a:r>
            <a:r>
              <a:rPr lang="cs-CZ" sz="2400" dirty="0"/>
              <a:t> (kernel sentence) – všechny ostatní věty (transformace) odvozeny podle transformačních pravidel. </a:t>
            </a:r>
          </a:p>
          <a:p>
            <a:pPr marL="82296" indent="0">
              <a:buNone/>
            </a:pPr>
            <a:endParaRPr lang="cs-CZ" sz="2400" u="sng" dirty="0"/>
          </a:p>
          <a:p>
            <a:pPr marL="82296" indent="0">
              <a:buNone/>
            </a:pPr>
            <a:r>
              <a:rPr lang="cs-CZ" sz="2400" u="sng" dirty="0"/>
              <a:t>podcenění sémantické složky</a:t>
            </a:r>
            <a:r>
              <a:rPr lang="cs-CZ" sz="2400" dirty="0"/>
              <a:t>!</a:t>
            </a:r>
          </a:p>
          <a:p>
            <a:endParaRPr lang="it-IT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8FA5-52A2-4A59-B1C6-9F832DF5DCF2}" type="slidenum">
              <a:rPr lang="cs-CZ" smtClean="0"/>
              <a:t>9</a:t>
            </a:fld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952</TotalTime>
  <Words>760</Words>
  <Application>Microsoft Office PowerPoint</Application>
  <PresentationFormat>Předvádění na obrazovce (4:3)</PresentationFormat>
  <Paragraphs>161</Paragraphs>
  <Slides>14</Slides>
  <Notes>14</Notes>
  <HiddenSlides>0</HiddenSlides>
  <MMClips>15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Gill Sans MT</vt:lpstr>
      <vt:lpstr>Verdana</vt:lpstr>
      <vt:lpstr>Wingdings 2</vt:lpstr>
      <vt:lpstr>Slunovrat</vt:lpstr>
      <vt:lpstr>   HLAVNÍ MILNÍKY  VE VÝVOJI MODERNÍCH              SYNTAKTICKÝCH TEORIÍ   </vt:lpstr>
      <vt:lpstr>Dvě základní syntaktické koncepce: </vt:lpstr>
      <vt:lpstr>Ad 1) Závislostní (dependenční) syntax:  </vt:lpstr>
      <vt:lpstr>Moderní pojetí závislostní syntaxe –     valenční syntax </vt:lpstr>
      <vt:lpstr>Závislostní (dependenční) gramatika (DG) </vt:lpstr>
      <vt:lpstr>Prezentace aplikace PowerPoint</vt:lpstr>
      <vt:lpstr>       Bezprostředněsložková (IC)   (generativní) syntax </vt:lpstr>
      <vt:lpstr>Prezentace aplikace PowerPoint</vt:lpstr>
      <vt:lpstr>Prezentace aplikace PowerPoint</vt:lpstr>
      <vt:lpstr>Prezentace aplikace PowerPoint</vt:lpstr>
      <vt:lpstr>Prezentace aplikace PowerPoint</vt:lpstr>
      <vt:lpstr> Aktuální větné členění </vt:lpstr>
      <vt:lpstr>Jazyková typologie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FFUK</cp:lastModifiedBy>
  <cp:revision>38</cp:revision>
  <dcterms:created xsi:type="dcterms:W3CDTF">2014-04-27T11:08:59Z</dcterms:created>
  <dcterms:modified xsi:type="dcterms:W3CDTF">2020-05-04T16:17:03Z</dcterms:modified>
</cp:coreProperties>
</file>