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70" r:id="rId10"/>
    <p:sldId id="271" r:id="rId11"/>
    <p:sldId id="272" r:id="rId12"/>
    <p:sldId id="273" r:id="rId13"/>
    <p:sldId id="274" r:id="rId14"/>
    <p:sldId id="262" r:id="rId15"/>
    <p:sldId id="278" r:id="rId16"/>
    <p:sldId id="269" r:id="rId17"/>
    <p:sldId id="275" r:id="rId18"/>
    <p:sldId id="276" r:id="rId19"/>
    <p:sldId id="277" r:id="rId20"/>
    <p:sldId id="263" r:id="rId21"/>
    <p:sldId id="264" r:id="rId2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B8DB7-17B0-4EBE-ACEF-D50A0D040587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3FAA3-69FD-466B-B99A-43519E6FCF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42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Nedávno jsem v jedné knížce narazil na zajímavou myšlenku , že by člověk v sobě neměl potlačovat to , co ho opravdu láká dělat , ať se vyučil a momentálně se věnuje čemukoli jinému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3FAA3-69FD-466B-B99A-43519E6FCF7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88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EBE-198A-4A22-A891-6171EED005D2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62CE-9B6B-40FA-A94C-21056AA2376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EBE-198A-4A22-A891-6171EED005D2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62CE-9B6B-40FA-A94C-21056AA237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EBE-198A-4A22-A891-6171EED005D2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62CE-9B6B-40FA-A94C-21056AA237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EBE-198A-4A22-A891-6171EED005D2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62CE-9B6B-40FA-A94C-21056AA237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EBE-198A-4A22-A891-6171EED005D2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62CE-9B6B-40FA-A94C-21056AA2376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EBE-198A-4A22-A891-6171EED005D2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62CE-9B6B-40FA-A94C-21056AA237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EBE-198A-4A22-A891-6171EED005D2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62CE-9B6B-40FA-A94C-21056AA237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EBE-198A-4A22-A891-6171EED005D2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62CE-9B6B-40FA-A94C-21056AA237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EBE-198A-4A22-A891-6171EED005D2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62CE-9B6B-40FA-A94C-21056AA237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EBE-198A-4A22-A891-6171EED005D2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62CE-9B6B-40FA-A94C-21056AA237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EBE-198A-4A22-A891-6171EED005D2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DA62CE-9B6B-40FA-A94C-21056AA2376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3E1EBE-198A-4A22-A891-6171EED005D2}" type="datetimeFigureOut">
              <a:rPr lang="cs-CZ" smtClean="0"/>
              <a:t>6. 12. 2016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DA62CE-9B6B-40FA-A94C-21056AA23762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МОДАЛЬНОСТЬ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327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3040"/>
            <a:ext cx="756084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727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6328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698477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36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99288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02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4005064"/>
            <a:ext cx="446449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340768"/>
            <a:ext cx="453650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91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1842" y="682779"/>
            <a:ext cx="9144000" cy="6173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4. Модальные глаголы и их эквиваленты (должен, можно, нельзя …).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Выражают отношения между субъектом и его действием. Передают отношения </a:t>
            </a: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желательности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возможности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необходимости и долженствования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Желательность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Я собираюсь завтра уехать. Я не желаю его видеть. Нам хотелось бы отдохнуть. Мне хочется слетать в космос.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Возможность.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Невозможно было пройти туда. Нельзя забыть такое. Можно сойти на следующей.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+ Внутренняя возможность.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Бабушка не умела писать. Альпинисты сумели подняться на вершину.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+ Разрешение.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Можно нам переставить мебель? Вам нельзя было уходить.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Необходимость, долженствование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 Могут иметь различные оттенки.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Она обязана все сделать вовремя. Надо идти. Ты должен объяснить все как есть.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Вам следует обратиться к врачу. Вам надлежит зарегистрироваться в ОВИР.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Приходится пойти на уступки. Ссыльному пришлось покинуть столицу.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С Вами нельзя не согласиться. Невозможно не восхищаться этими полотнами.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Вы можете его не искать, он пришел сам.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51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0872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i="1" dirty="0" smtClean="0"/>
              <a:t>Dá se jim volat i v naprosto nevhodnou dobu.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i="1" dirty="0" smtClean="0"/>
              <a:t>Hlava rodiny má v srdcích ostatních příbuzných zvláštní místo, nedalo se to vůbec porovnávat s rodinami anglickými. 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i="1" dirty="0" smtClean="0"/>
              <a:t>Abychom si dovedli lépe představit, jak vypadá terapeutický rozhovor podle </a:t>
            </a:r>
            <a:r>
              <a:rPr lang="cs-CZ" sz="1600" i="1" dirty="0" err="1" smtClean="0"/>
              <a:t>rogeriánů</a:t>
            </a:r>
            <a:r>
              <a:rPr lang="cs-CZ" sz="1600" i="1" dirty="0" smtClean="0"/>
              <a:t>, dovoluji si opět čerpat z přehledné </a:t>
            </a:r>
            <a:r>
              <a:rPr lang="cs-CZ" sz="1600" i="1" dirty="0" err="1" smtClean="0"/>
              <a:t>Rogersovy</a:t>
            </a:r>
            <a:r>
              <a:rPr lang="cs-CZ" sz="1600" i="1" dirty="0" smtClean="0"/>
              <a:t> publikace.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i="1" dirty="0" smtClean="0"/>
              <a:t>Což máš mlhu před očima, nedovedeš  si to dát dohromady?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i="1" dirty="0" smtClean="0"/>
              <a:t>Nebudu však zdržovat a  nehodlám  ani podceňovat vaši úctyhodnou inteligenci.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i="1" dirty="0" smtClean="0"/>
              <a:t>Zprvu hodlali jet lodí, ale kvůli přetrvávajícímu nepříznivému větru a stále většímu chladu se rozhodli cestovat po souši.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i="1" dirty="0" smtClean="0"/>
              <a:t>Chceme, abyste </a:t>
            </a:r>
            <a:r>
              <a:rPr lang="cs-CZ" sz="1600" i="1" dirty="0" err="1" smtClean="0"/>
              <a:t>Charmého</a:t>
            </a:r>
            <a:r>
              <a:rPr lang="cs-CZ" sz="1600" i="1" dirty="0" smtClean="0"/>
              <a:t> zneškodnil jeho vlastními zbraněmi - na veřejnosti ho požádáte, aby namaloval svůj autoportrét.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i="1" dirty="0" smtClean="0"/>
              <a:t>Nechtěl si ani vzdáleně připustit možnost, že se bílý býk vrátil a bude požadovat zbytek svého dluhu.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i="1" dirty="0" smtClean="0"/>
              <a:t>Ano, černí muži umějí skákat, ale upozorňovat na rozdíly mezi rasami je prý rasistické.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i="1" dirty="0" smtClean="0"/>
              <a:t>Neumím si  vysvětlit, čím to je.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i="1" dirty="0" smtClean="0"/>
              <a:t>Smím  vás požádat, abyste mě následovali?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i="1" dirty="0" smtClean="0"/>
              <a:t>Nikdy jsem ho nesměl navštívit, tak jsem nikdy nepochopil, jakou nemocí trpěl.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i="1" dirty="0" smtClean="0"/>
              <a:t>Musíme  zůstat na poli zákona.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i="1" dirty="0" smtClean="0"/>
              <a:t>Mohla zde už být dávno, kdyby nemusila hledat punčochy, všechno je </a:t>
            </a:r>
            <a:r>
              <a:rPr lang="cs-CZ" sz="1600" i="1" dirty="0" err="1" smtClean="0"/>
              <a:t>zabordelované</a:t>
            </a:r>
            <a:r>
              <a:rPr lang="cs-CZ" sz="1600" i="1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i="1" dirty="0" smtClean="0"/>
              <a:t>„Člověk prostě  nemůže  mít všechno,“ řekla Božena.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i="1" dirty="0" smtClean="0"/>
              <a:t> A to, co  máš udělat, vyžaduje odvahu, ale ty ji máš.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600" i="1" dirty="0" smtClean="0"/>
              <a:t>Nedávno jsem v jedné knížce narazil na zajímavou myšlenku, že by člověk v sobě neměl potlačovat to, co ho opravdu láká dělat, ať se vyučil a momentálně se věnuje čemukoli jinému.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1221215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6" y="764704"/>
            <a:ext cx="756084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6" y="1916832"/>
            <a:ext cx="75608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90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328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734481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516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99288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33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0648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72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1484784"/>
            <a:ext cx="7344816" cy="2412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Модальность это неоднородное явление, поэтому выделяют три основные типа модальности.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buAutoNum type="arabicParenR"/>
            </a:pPr>
            <a:r>
              <a:rPr lang="ru-RU" b="1" u="sng" dirty="0" smtClean="0">
                <a:effectLst/>
                <a:latin typeface="Calibri"/>
                <a:ea typeface="Calibri"/>
                <a:cs typeface="Times New Roman"/>
              </a:rPr>
              <a:t>Выражение отношения содержания высказывания к реальности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cs-CZ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buAutoNum type="arabicParenR"/>
            </a:pPr>
            <a:r>
              <a:rPr lang="ru-RU" b="1" u="sng" dirty="0" smtClean="0">
                <a:effectLst/>
                <a:latin typeface="Calibri"/>
                <a:ea typeface="Calibri"/>
                <a:cs typeface="Times New Roman"/>
              </a:rPr>
              <a:t>Выражение коммуникативной цели говорящего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, т.е. 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иллокутивной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силы.</a:t>
            </a:r>
            <a:endParaRPr lang="cs-CZ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buAutoNum type="arabicParenR"/>
            </a:pPr>
            <a:r>
              <a:rPr lang="ru-RU" b="1" u="sng" dirty="0" smtClean="0">
                <a:effectLst/>
                <a:latin typeface="Calibri"/>
                <a:ea typeface="Calibri"/>
                <a:cs typeface="Times New Roman"/>
              </a:rPr>
              <a:t>Выражение отношения говорящего к содержанию высказывания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400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64704"/>
            <a:ext cx="9144000" cy="5577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5. Специфические модальные конструкции</a:t>
            </a:r>
            <a:r>
              <a:rPr lang="cs-CZ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в РЯ</a:t>
            </a:r>
            <a:endParaRPr lang="cs-CZ" b="1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Конструкции с </a:t>
            </a: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союзами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частицами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, с </a:t>
            </a: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лексическим повтором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, с </a:t>
            </a: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междометиями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, значение которых ориентировано на говорящего.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надо же было + инфинитив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- говорящий выражает неодобрение или недовольство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И надо же было ей именно сегодня потерять ключи.</a:t>
            </a:r>
            <a:endParaRPr lang="cs-CZ" i="1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 надо же было именно сегодня послать машину на техосмотр.</a:t>
            </a:r>
            <a:r>
              <a:rPr lang="cs-CZ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И надо же было, чтобы в эту минуту на улице из-за угла показался на велосипеде Мишка Яковлев.</a:t>
            </a:r>
            <a:r>
              <a:rPr lang="cs-CZ" dirty="0" smtClean="0">
                <a:effectLst/>
                <a:latin typeface="Calibri"/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― Дерьмо, ― шепчет он. ― Надо же было так вляпаться…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надо же, как / какой / сколько / куда / что / до чего и под.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– выражает удивление говорящего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Ну надо же – сбежал! Надо же, до чего обнаглели!</a:t>
            </a:r>
            <a:r>
              <a:rPr lang="cs-CZ" i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И надо же, какой король этот неуклюжий, голова непропорционально большая, а ноги совсем короткие. Надо же, сколько у меня, оказывается, свободного места!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5552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0021" y="908720"/>
            <a:ext cx="8352928" cy="5768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мало ли что + предикация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(на месте что может быть кто, где, когда…) говорящий может выразить мнение о несущественности того, что произошло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Мало ли что можно найти в чужом компьютере! Мало ли где купюра лежала, и кто ее трогал! Мало ли когда может пригодиться.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нет чтобы + инфинитив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- говорящий выражает неодобрение по поводу того, что человек чего-то не сделал или не делает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Нет, чтобы прислушаться, подстроиться. Нет, чтобы за собой убрать, кто за тобой будет убирать, Пушкин что ли? Нет, чтобы спросить: как у тебя дела?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что за + именная группа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- может иметь несколько значений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Резко отрицательная или положительная оценка.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Что за вопросы! Х Что за прелесть эти уездные барышни!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(Идентификация.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Что это за здание?)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Что за ерунда? Что за Новый год без подарков? Голубчик, ну что за капризы? </a:t>
            </a:r>
            <a:r>
              <a:rPr lang="ru-RU" i="1" dirty="0">
                <a:latin typeface="Calibri"/>
                <a:ea typeface="Calibri"/>
                <a:cs typeface="Times New Roman"/>
              </a:rPr>
              <a:t>С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анитарка работает, вкладывает в свою работу душу, что за шутки?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283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2030669"/>
            <a:ext cx="7272808" cy="264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arenR"/>
            </a:pPr>
            <a:r>
              <a:rPr lang="ru-RU" b="1" u="sng" dirty="0" smtClean="0">
                <a:effectLst/>
                <a:latin typeface="Calibri"/>
                <a:ea typeface="Calibri"/>
                <a:cs typeface="Times New Roman"/>
              </a:rPr>
              <a:t>Выражение отношения содержания высказывания к реальности</a:t>
            </a:r>
            <a:endParaRPr lang="cs-CZ" b="1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Это объективная, </a:t>
            </a: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грамматическая модальность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Оппозиция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реальность Х ирреальность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выражается с помощью категории </a:t>
            </a: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наклонения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Вася пришел. Х Пришел бы Вася, все было бы иначе. Вася, приходи! </a:t>
            </a:r>
            <a:endParaRPr lang="cs-CZ" i="1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Этот тип модальности выражает каждый глагольный предикат.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643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4553" y="1124744"/>
            <a:ext cx="7704856" cy="4874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2) </a:t>
            </a:r>
            <a:r>
              <a:rPr lang="ru-RU" b="1" u="sng" dirty="0" smtClean="0">
                <a:effectLst/>
                <a:latin typeface="Calibri"/>
                <a:ea typeface="Calibri"/>
                <a:cs typeface="Times New Roman"/>
              </a:rPr>
              <a:t>Выражение коммуникативной цели говорящего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, т.е.  </a:t>
            </a:r>
            <a:r>
              <a:rPr lang="ru-RU" b="1" dirty="0" err="1" smtClean="0">
                <a:effectLst/>
                <a:latin typeface="Calibri"/>
                <a:ea typeface="Calibri"/>
                <a:cs typeface="Times New Roman"/>
              </a:rPr>
              <a:t>иллокутивной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силы</a:t>
            </a:r>
            <a:endParaRPr lang="cs-CZ" b="1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Это не что иное, как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тип предложения по цели высказывания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 Повествовательные, побудительные, желательные и вопросительные предложения выражают: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утвердительную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модальность (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Вася ушел домой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.),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побудительную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модальность  (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Вася, уходи домой!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),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оптативную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модальность (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Ушел бы уже, наконец, этот Вася домой!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),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вопросительную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модальность (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Вася уже ушел домой?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). 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 err="1" smtClean="0">
                <a:effectLst/>
                <a:latin typeface="Calibri"/>
                <a:ea typeface="Calibri"/>
                <a:cs typeface="Times New Roman"/>
              </a:rPr>
              <a:t>Иллокутивная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сила выражается: </a:t>
            </a: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наклонением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вопросительными словами и частицами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интонацией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и другими средствами.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974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5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0567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34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908720"/>
            <a:ext cx="8280920" cy="491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3) </a:t>
            </a:r>
            <a:r>
              <a:rPr lang="ru-RU" b="1" u="sng" dirty="0" smtClean="0">
                <a:effectLst/>
                <a:latin typeface="Calibri"/>
                <a:ea typeface="Calibri"/>
                <a:cs typeface="Times New Roman"/>
              </a:rPr>
              <a:t>Выражение отношения говорящего к содержанию высказывания</a:t>
            </a:r>
            <a:endParaRPr lang="cs-CZ" b="1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Это субъективная, оценочная модальность, которая выражает ментальную или психологическую установку говорящего, т.е. необходимость, желательность, гипотетичность, оценку вероятности события.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Средства выражения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субъективной модальности очень разнообразны.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1. Сослагательное и повелительное наклонение в независимой позиции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(т.е. при транспозиции грамматических форм) выражают субъективную модальность.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Пошел бы сейчас снег!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(желательность)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Что бы тебе подождать! 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(тебе ничего не стоило подождать) + большое количество конструкций с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бы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(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хоть бы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если бы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и др.)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Я и подай и принеси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 (долженствование)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А он и прыгни из окна</a:t>
            </a:r>
            <a:r>
              <a:rPr lang="ru-RU" b="1" i="1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(неожиданность действия)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30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24744"/>
            <a:ext cx="7704856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2. Вводные выражения.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Ему, очевидно, очень трудно. Он это, правда, сказал. 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(см. Компоненты, не являющиеся членами предложения) 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3. Модальные частицы. Могут выражать следующие значения</a:t>
            </a:r>
            <a:r>
              <a:rPr lang="cs-CZ" b="1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Неуверенность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Пойдем, что ли? Они вроде все поняли. Его словно озарило. Разве он придет.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Недостоверность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Там якобы экономика лучше. Он будто бы туда ездил.</a:t>
            </a:r>
            <a:endParaRPr lang="cs-CZ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Акцентирование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Даже малыши сами справились. Именно туда он и поехал. В том-то и дело</a:t>
            </a:r>
            <a:endParaRPr lang="cs-CZ" i="1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 smtClean="0">
                <a:effectLst/>
                <a:latin typeface="Calibri"/>
                <a:ea typeface="Calibri"/>
                <a:cs typeface="Times New Roman"/>
              </a:rPr>
              <a:t>Близкая осуществимость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i="1" dirty="0" smtClean="0">
                <a:effectLst/>
                <a:latin typeface="Calibri"/>
                <a:ea typeface="Calibri"/>
                <a:cs typeface="Times New Roman"/>
              </a:rPr>
              <a:t>Собрался едва ли не весь город. Я чуть не проговорился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67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84076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19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363</TotalTime>
  <Words>1162</Words>
  <Application>Microsoft Office PowerPoint</Application>
  <PresentationFormat>Předvádění na obrazovce (4:3)</PresentationFormat>
  <Paragraphs>83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Tok</vt:lpstr>
      <vt:lpstr>МОДАЛЬНОСТЬ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Übersetzer René Stranz-Nikitin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МОДАЛЬНОСТЬ</dc:title>
  <dc:creator>Veronika Stranz-Nikitina</dc:creator>
  <cp:lastModifiedBy>Veronika Stranz-Nikitina</cp:lastModifiedBy>
  <cp:revision>18</cp:revision>
  <cp:lastPrinted>2016-12-06T13:31:43Z</cp:lastPrinted>
  <dcterms:created xsi:type="dcterms:W3CDTF">2016-10-12T11:34:28Z</dcterms:created>
  <dcterms:modified xsi:type="dcterms:W3CDTF">2016-12-06T15:06:37Z</dcterms:modified>
</cp:coreProperties>
</file>