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302" r:id="rId5"/>
    <p:sldId id="318" r:id="rId6"/>
    <p:sldId id="303" r:id="rId7"/>
    <p:sldId id="324" r:id="rId8"/>
    <p:sldId id="304" r:id="rId9"/>
    <p:sldId id="319" r:id="rId10"/>
    <p:sldId id="305" r:id="rId11"/>
    <p:sldId id="325" r:id="rId12"/>
    <p:sldId id="362" r:id="rId13"/>
    <p:sldId id="306" r:id="rId14"/>
    <p:sldId id="326" r:id="rId15"/>
    <p:sldId id="320" r:id="rId16"/>
    <p:sldId id="307" r:id="rId17"/>
    <p:sldId id="327" r:id="rId18"/>
    <p:sldId id="363" r:id="rId19"/>
    <p:sldId id="328" r:id="rId20"/>
    <p:sldId id="329" r:id="rId21"/>
    <p:sldId id="330" r:id="rId22"/>
    <p:sldId id="347" r:id="rId23"/>
    <p:sldId id="377" r:id="rId24"/>
    <p:sldId id="393" r:id="rId25"/>
    <p:sldId id="277" r:id="rId26"/>
    <p:sldId id="258" r:id="rId27"/>
    <p:sldId id="259" r:id="rId28"/>
    <p:sldId id="261" r:id="rId29"/>
    <p:sldId id="262" r:id="rId30"/>
    <p:sldId id="263" r:id="rId31"/>
    <p:sldId id="264" r:id="rId32"/>
    <p:sldId id="265" r:id="rId33"/>
    <p:sldId id="266" r:id="rId34"/>
    <p:sldId id="268" r:id="rId35"/>
    <p:sldId id="269" r:id="rId36"/>
    <p:sldId id="270" r:id="rId37"/>
    <p:sldId id="271" r:id="rId38"/>
    <p:sldId id="272" r:id="rId39"/>
    <p:sldId id="273" r:id="rId40"/>
    <p:sldId id="274" r:id="rId41"/>
    <p:sldId id="298" r:id="rId42"/>
    <p:sldId id="275" r:id="rId43"/>
    <p:sldId id="280" r:id="rId44"/>
    <p:sldId id="370" r:id="rId45"/>
    <p:sldId id="299" r:id="rId46"/>
    <p:sldId id="385" r:id="rId47"/>
    <p:sldId id="300" r:id="rId48"/>
    <p:sldId id="369" r:id="rId49"/>
    <p:sldId id="301" r:id="rId50"/>
    <p:sldId id="281" r:id="rId51"/>
    <p:sldId id="282" r:id="rId52"/>
    <p:sldId id="283" r:id="rId53"/>
    <p:sldId id="284" r:id="rId54"/>
    <p:sldId id="364" r:id="rId55"/>
    <p:sldId id="365" r:id="rId56"/>
    <p:sldId id="308" r:id="rId57"/>
    <p:sldId id="366" r:id="rId58"/>
    <p:sldId id="285" r:id="rId59"/>
    <p:sldId id="371" r:id="rId60"/>
    <p:sldId id="286" r:id="rId61"/>
    <p:sldId id="287" r:id="rId62"/>
    <p:sldId id="288" r:id="rId63"/>
    <p:sldId id="289" r:id="rId64"/>
    <p:sldId id="290" r:id="rId65"/>
    <p:sldId id="291" r:id="rId66"/>
    <p:sldId id="292" r:id="rId67"/>
    <p:sldId id="293" r:id="rId68"/>
    <p:sldId id="294" r:id="rId69"/>
    <p:sldId id="380" r:id="rId70"/>
    <p:sldId id="295" r:id="rId71"/>
    <p:sldId id="309" r:id="rId72"/>
    <p:sldId id="296" r:id="rId73"/>
    <p:sldId id="351" r:id="rId74"/>
    <p:sldId id="297" r:id="rId75"/>
    <p:sldId id="378" r:id="rId76"/>
    <p:sldId id="344" r:id="rId77"/>
    <p:sldId id="345" r:id="rId78"/>
    <p:sldId id="310" r:id="rId79"/>
    <p:sldId id="311" r:id="rId80"/>
    <p:sldId id="339" r:id="rId81"/>
    <p:sldId id="348" r:id="rId82"/>
    <p:sldId id="312" r:id="rId83"/>
    <p:sldId id="350" r:id="rId84"/>
    <p:sldId id="335" r:id="rId85"/>
    <p:sldId id="379" r:id="rId86"/>
    <p:sldId id="338" r:id="rId87"/>
    <p:sldId id="383" r:id="rId88"/>
    <p:sldId id="341" r:id="rId89"/>
    <p:sldId id="349" r:id="rId90"/>
    <p:sldId id="334" r:id="rId91"/>
    <p:sldId id="381" r:id="rId92"/>
    <p:sldId id="353" r:id="rId93"/>
    <p:sldId id="367" r:id="rId94"/>
    <p:sldId id="352" r:id="rId95"/>
    <p:sldId id="336" r:id="rId96"/>
    <p:sldId id="337" r:id="rId97"/>
    <p:sldId id="331" r:id="rId98"/>
    <p:sldId id="382" r:id="rId99"/>
    <p:sldId id="313" r:id="rId100"/>
    <p:sldId id="314" r:id="rId101"/>
    <p:sldId id="346" r:id="rId102"/>
    <p:sldId id="315" r:id="rId103"/>
    <p:sldId id="332" r:id="rId104"/>
    <p:sldId id="384" r:id="rId105"/>
    <p:sldId id="375" r:id="rId106"/>
    <p:sldId id="376" r:id="rId107"/>
    <p:sldId id="388" r:id="rId108"/>
    <p:sldId id="389" r:id="rId109"/>
    <p:sldId id="390" r:id="rId110"/>
    <p:sldId id="386" r:id="rId111"/>
    <p:sldId id="394" r:id="rId112"/>
    <p:sldId id="316" r:id="rId113"/>
    <p:sldId id="317" r:id="rId1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7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73" d="100"/>
          <a:sy n="73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095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254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477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65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76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10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904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80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68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92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3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69364-29F2-4320-87AD-20D758714E2F}" type="datetimeFigureOut">
              <a:rPr lang="cs-CZ" smtClean="0"/>
              <a:t>1.3.2020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DE841-F9B2-448D-B25D-E6DC10C5E2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978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skatelevize.cz/ivysilani/1096066178-televizni-klub-neslysicich/215562221800018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772400" cy="1470025"/>
          </a:xfrm>
        </p:spPr>
        <p:txBody>
          <a:bodyPr>
            <a:noAutofit/>
          </a:bodyPr>
          <a:lstStyle/>
          <a:p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Historie tlumočení </a:t>
            </a:r>
            <a:b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 neslyšící v ČR</a:t>
            </a:r>
            <a:endParaRPr lang="cs-CZ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509120"/>
            <a:ext cx="6400800" cy="1752600"/>
          </a:xfrm>
        </p:spPr>
        <p:txBody>
          <a:bodyPr>
            <a:normAutofit/>
          </a:bodyPr>
          <a:lstStyle/>
          <a:p>
            <a:r>
              <a:rPr lang="cs-C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Petr Pánek</a:t>
            </a:r>
          </a:p>
          <a:p>
            <a:r>
              <a:rPr lang="cs-C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2.3.2020</a:t>
            </a:r>
            <a:endParaRPr lang="cs-CZ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 UK</a:t>
            </a:r>
            <a:endParaRPr lang="cs-CZ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59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484784"/>
            <a:ext cx="8928992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 obor ČNES na FF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UK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9. 12. 1998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tlumočení divadelní hry: 	Plukovník Pták (Gabriela Houdková)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jaro 1999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do Prahy přijela americká tlumočnice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a misionářka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Vesta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Sauter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působila zde 	několik let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22.-27. 6. 1999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 Praze přednášeli na pozvání ČUN 	2 špičkoví tlumočníci – Nizozemec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Gerdinand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Wagenaar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 Američanka Mindy Brown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0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endParaRPr lang="cs-CZ" sz="4000" dirty="0"/>
          </a:p>
        </p:txBody>
      </p:sp>
      <p:pic>
        <p:nvPicPr>
          <p:cNvPr id="15362" name="Picture 2" descr="C:\Users\40041666\Desktop\Dejiny_tlumoceni_neslysicim\Setkani_tlumocniku_Radlice_2013_2014_2015\Setkani_tlumocniku_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908720"/>
            <a:ext cx="10576497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82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cs-CZ" sz="4000" dirty="0"/>
          </a:p>
        </p:txBody>
      </p:sp>
      <p:pic>
        <p:nvPicPr>
          <p:cNvPr id="4" name="Picture 2" descr="C:\Users\40041666\Desktop\Znascar_Pevnos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8280920" cy="62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90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8320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cs-CZ" sz="4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6387" name="Picture 3" descr="C:\Users\40041666\Desktop\Dejiny_tlumoceni_neslysicim\Setkani_tlumocniku_Radlice_2013_2014_2015\Setkani_tlumocniku_2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1052736"/>
            <a:ext cx="919936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2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2015</a:t>
            </a:r>
            <a:endParaRPr lang="cs-CZ" sz="4000" dirty="0"/>
          </a:p>
        </p:txBody>
      </p:sp>
      <p:pic>
        <p:nvPicPr>
          <p:cNvPr id="3074" name="Picture 2" descr="C:\Users\40041666\Desktop\Archiv_od_27.8.2015\Tlumoceni_2015_2016\Setkani_tlumocniku_2015\Setkani_tlumocniku_2015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6" y="1124744"/>
            <a:ext cx="9224894" cy="614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0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5321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cs-CZ" dirty="0"/>
          </a:p>
        </p:txBody>
      </p:sp>
      <p:pic>
        <p:nvPicPr>
          <p:cNvPr id="1026" name="Picture 2" descr="C:\Users\40041666\Desktop\TK_v_Poslanecké_sněmovně_tlumočena_do_ZJ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95" y="1268760"/>
            <a:ext cx="939985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5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cs-CZ" sz="4000" dirty="0"/>
          </a:p>
        </p:txBody>
      </p:sp>
      <p:pic>
        <p:nvPicPr>
          <p:cNvPr id="1026" name="Picture 2" descr="C:\Users\40041666\Desktop\Archivy_zalohovane\Archiv_10_zalohovany_20.10.2017\Setkání_tlumočníků_2017_f\Setkání_tlumočníků_2017_fotky\Setkání_tlumočníků_2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44000" cy="607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endParaRPr lang="cs-CZ" sz="4000" dirty="0"/>
          </a:p>
        </p:txBody>
      </p:sp>
      <p:pic>
        <p:nvPicPr>
          <p:cNvPr id="2050" name="Picture 2" descr="C:\Users\40041666\Desktop\Archivy_zalohovane\Archiv_10_zalohovany_20.10.2017\Setkání_tlumočníků_2017_f\Setkání_tlumočníků_2017_fotky\Setkání_tlumočníků_2017_účastníc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610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1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1026" name="Picture 2" descr="C:\Users\40041666\Desktop\IMG_9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9405"/>
            <a:ext cx="8496944" cy="589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17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040282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2050" name="Picture 2" descr="C:\Users\40041666\Desktop\IMG_8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784976" cy="585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43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040282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3074" name="Picture 2" descr="C:\Users\40041666\Desktop\IMG_89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44000" cy="565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3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8928992" cy="554461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8. 7. 1999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do Prahy přiletěla legenda amerických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tlumočníků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Lillian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Beardová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(v roce 1964 	založila RID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na MU v Brně založeno Středisko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Teiresiás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25. 5. 2000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Pevnost (Petr </a:t>
            </a:r>
            <a:r>
              <a:rPr lang="cs-CZ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Vysuček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20. 12. 2000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vzniká Česká komora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tlumočníků 	znakového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jazyka (ČKTZJ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Jiří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Janeček)</a:t>
            </a: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istopad 2001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ASNEP zakládá Expertní komisi pro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otázky tlumočení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neslyšícím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(EKOTN)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108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2017</a:t>
            </a:r>
            <a:endParaRPr lang="cs-CZ" dirty="0"/>
          </a:p>
        </p:txBody>
      </p:sp>
      <p:pic>
        <p:nvPicPr>
          <p:cNvPr id="3074" name="Picture 2" descr="C:\Users\40041666\Desktop\Kašpárek_v_rohlíku_Brno_20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31304"/>
            <a:ext cx="8737313" cy="58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3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endParaRPr lang="cs-CZ" dirty="0"/>
          </a:p>
        </p:txBody>
      </p:sp>
      <p:pic>
        <p:nvPicPr>
          <p:cNvPr id="1026" name="Picture 2" descr="C:\Users\40041666\Desktop\Archivy_zalohovane\Archiv_16_zalohovany_28.10.2018\Historie_2018_e\Setkání_tlumočníků_12._14.10.2018\Setkání_tlumočníků_2018_oříznuté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234841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28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"/>
            <a:ext cx="8229600" cy="764703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Doporučená literatura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výběrově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908720"/>
            <a:ext cx="9143999" cy="5949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Boháčková, M.: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Historie a vývoj tlumočnických služeb pro neslyšící v ČR, bakalářská práce, UJAK, Praha 2015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Mík, F.: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Učitel nebo neslyšící tlumočníkem hluchoněmých? </a:t>
            </a: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(Revue pro vzdělávání a výchovu hluchoněmých, 1928-1929, r. VI., č. 3-4, s. 57-59)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Pánek, P.: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Počátky tlumočení neslyšícím v českých zemích (Bulletin Komory 05-09/2013, Gong od 7-9/2013 do 10-12/2016)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Pánek, P.: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 z filmového archivu (Bulletin Komory 10/2013, Gong 1-3/2014)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Paur, J.: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Král tlumočníků (Gong 7-9/2014)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Redakce Gongu: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let tlumočníkem (Gong 7/1994,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zajímavý článek k 80. narozeninám Zemana)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Časopisy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Zpravodaj Svazu čsl. invalidů,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Efeta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Gong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72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Děkuji vám za pozornost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3284984"/>
            <a:ext cx="8229600" cy="34172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Petr Pánek</a:t>
            </a:r>
          </a:p>
          <a:p>
            <a:pPr marL="0" indent="0" algn="ctr">
              <a:buNone/>
            </a:pPr>
            <a:r>
              <a:rPr lang="cs-C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pathos@centrum.cz</a:t>
            </a:r>
          </a:p>
        </p:txBody>
      </p:sp>
    </p:spTree>
    <p:extLst>
      <p:ext uri="{BB962C8B-B14F-4D97-AF65-F5344CB8AC3E}">
        <p14:creationId xmlns:p14="http://schemas.microsoft.com/office/powerpoint/2010/main" val="78593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504056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6. 1. 2002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tlumočen Tříkrálový večer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zahájila projekt Tlumočník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očima 	neslyšícího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dítěte (TOND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19. 2. 2002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Národní rada tlumočníků a 	lektorů ZJ v ČR (NRTLZJ, Jaroslav Paur)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2002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Komora poprvé tlumočí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koncert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Podepsáno srdcem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2003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ČKTZJ se stává členem EFSLI</a:t>
            </a: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24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3285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duben 2003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Tracyho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tygra 	(stínové tlumočení)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23. 7. 2003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na 14. kongresu WFD v Montrealu 	zahájila svou činnost WASLI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29. 9. 2003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zahájilo provoz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Centrum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zprostředkování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tlumočníků pro neslyšící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CZTN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1. 3. 2004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CZTN začíná tlumočení také proplácet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uben 2004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V melounovém 	cukru (zónové tlumočení)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5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136" y="1336711"/>
            <a:ext cx="9036496" cy="5517232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ČKTZJ zahajuje svůj Certifikační 	vzdělávací program (CVP)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květen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Perfect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2005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Růže pro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Algernon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zákon č. 108/2006 Sb. o sociálních službách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Katedra kybernetiky Západočeské univerzity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v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Plzni začíná vyvíjet virtuálního tlumočníka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ZJ 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avatara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826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15.-17. 9. 2006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ČKTZJ pořádá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Praze konferenci 	EFSLI 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120 tlumočníků z 23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zemí, téma: 	Inovativní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praktiky v týmovém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zahájen simultánní přepis mluvené řeči 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CZSP ČUN)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rosinec 2006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Zahrady        	(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Garden)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2006-2008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projekt Komory JPD3 – Vytvoření 	výukových materiálů pro tlumočníky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6. 1. 2007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tlumočena upravená verze 	muzikálu Obraz Doriana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Graye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973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21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9055646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2007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vzniká Institut neslyšících pro specializované 	vzdělávání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věten 2007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testování tlumočníků v CZTN (počet 	registrovaných tlumočníků se před testováním 	blížil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100, poté pokles)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září 2007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Jonathan 	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Livingston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Racek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zákon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č. 384/2008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Sb. o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komunikačních 	systémech neslyšících a hluchoslepých osob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Karel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Redlich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zakládá o. s. CODA – Slyšící 	potomci neslyšících rodičů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84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386" y="1196752"/>
            <a:ext cx="9036496" cy="5517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červen 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Svou vlastní 	ženou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říjen 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zahájeno online tlumočení (APPN, dnes 	Tichý svět; v r.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zaměstnává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tlumočníků)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Pod hladinou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ticha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Manželské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vraždění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rosinec 2008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celovečerní tlumočený film 	Kdopak by se vlka bál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36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803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12968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 2009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na FF UK zahájeno Celoživotní 	vzdělávání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tlumočníky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ZJ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květen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tlumočena Pražská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muzejní noc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1. 9. 2009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zahajuje vysílání Dětské 	internetové televize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WEBlik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2009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výčepu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tlumočená premiéra Čtyři dohody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květen 2010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březen 2011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projekt SNN Strom 	vědění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tlumočníky ZJ</a:t>
            </a: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25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340768"/>
            <a:ext cx="9252520" cy="58052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1. 12. 2010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Tichý svět zahajuje nonstop online 	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(24/7)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5. 12. 2010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oslava 10. výročí Komory                       	v Primátorském salónu pražského magistrátu </a:t>
            </a:r>
            <a:endParaRPr lang="cs-CZ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2011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Institut zahájil Modulový vzdělávací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systém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	pro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tlumočníky</a:t>
            </a:r>
            <a:endParaRPr lang="cs-CZ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14.-15. 10. 2011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 Praze přednáší na pozvání 	Komory </a:t>
            </a:r>
            <a:r>
              <a:rPr lang="cs-CZ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Maya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prezidentka EFSLI</a:t>
            </a:r>
          </a:p>
          <a:p>
            <a:pPr marL="0" indent="0">
              <a:buNone/>
            </a:pPr>
            <a:r>
              <a:rPr lang="cs-CZ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březen </a:t>
            </a: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Škola Malého </a:t>
            </a:r>
            <a:r>
              <a:rPr lang="cs-CZ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stromu</a:t>
            </a:r>
          </a:p>
          <a:p>
            <a:pPr marL="0" indent="0">
              <a:buNone/>
            </a:pPr>
            <a:r>
              <a:rPr lang="cs-CZ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leden 2013 </a:t>
            </a:r>
            <a:r>
              <a:rPr lang="cs-CZ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propojení Komory s Jednotou 	tlumočníků a překladatelů (JTP)</a:t>
            </a:r>
          </a:p>
          <a:p>
            <a:pPr marL="0" indent="0">
              <a:buNone/>
            </a:pPr>
            <a:endParaRPr lang="cs-CZ" b="1" dirty="0" smtClean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966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1125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1923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zmínka o tlumočnících ZJ („Soudní 	tlumočník“; Obzor hluchoněmých, 1. 8. 1923)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reportáž o soudním tlumočení          	(„O dvou hluchoněmých moldavských 	cikánech“; Přítel, 15. 6. 1929) 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1932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popis simultánního tlumočení 	(„Tlumočníci na kongresu hluchoněmých“; 	Svépomoc neslyšících, 1. 2. 1932)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2. 4. 1946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tlumočení pro prezidenta 	(schůzka s Edvardem Benešem na Hradě)</a:t>
            </a:r>
          </a:p>
        </p:txBody>
      </p:sp>
    </p:spTree>
    <p:extLst>
      <p:ext uri="{BB962C8B-B14F-4D97-AF65-F5344CB8AC3E}">
        <p14:creationId xmlns:p14="http://schemas.microsoft.com/office/powerpoint/2010/main" val="72026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21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.-6. 10. 2013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Setkání tlumočníků pro 	neslyšící v ČR (účast 69 tlumočníků)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22. 11. 2014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druhé Setkání tlumočníků pro 	neslyšící v ČR (účast 66 tlumočníků)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března 2014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se podílí na jednáních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	Národní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soustavě kvalifikací (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ČZJ)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prosinec 2014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tlumočená premiéra celého 	muzikálu 	Mauglí (Centrum pro dětský sluch Tamtam)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10. 10. 2015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třetí Setkání tlumočníků pro neslyšící 	v ČR (účast kolem 45 tlumočníků)</a:t>
            </a: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2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3" y="1268760"/>
            <a:ext cx="9036497" cy="57332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CZTN má k dispozici 52 tlumočníků ČZJ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zahajuje diskusi o postavení 	tlumočníka ve vzdělávání (pedagogický         	x nepedagogický pracovník)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Komora se podílí na aktualizaci karty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znakové řeči v Národní soustavě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povolání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Komora disponuje 15 certifikovanými 	tlumočníky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ČZJ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istopad 2015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vzniká Deaffriendly.cz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>
              <a:solidFill>
                <a:srgbClr val="1B079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57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008112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908720"/>
            <a:ext cx="9036496" cy="59492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8. 3. 2016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je tlumočena TK v PS PČR</a:t>
            </a:r>
            <a:endParaRPr lang="cs-CZ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9.-11. 9. 2016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konference EFSLI v Řecku</a:t>
            </a:r>
          </a:p>
          <a:p>
            <a:pPr marL="0" indent="0">
              <a:buNone/>
            </a:pP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10.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VOŠ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Hradci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Králové zahajuje 	obor	Tlumočnictví ČZJ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15. 10. 2016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IV. Setkání tlumočníků ZJ (účast 44 	tlumočníků)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9.-10.9.2017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konference EFSLI ve Francii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 10. 2017 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Setkání tlumočníků ZJ (účast 52 	tlumočníků)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5. 11. 2017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tlumočený koncert Kašpárek v rohlíku 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11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co nás možná ještě čeká…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5312" y="1412776"/>
            <a:ext cx="8928992" cy="5141168"/>
          </a:xfrm>
        </p:spPr>
        <p:txBody>
          <a:bodyPr/>
          <a:lstStyle/>
          <a:p>
            <a:pPr marL="0" indent="0">
              <a:buNone/>
            </a:pPr>
            <a:endParaRPr lang="cs-CZ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září 2018 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konference EFSLI v Chorvatsku</a:t>
            </a:r>
          </a:p>
          <a:p>
            <a:pPr marL="0" indent="0">
              <a:buNone/>
            </a:pPr>
            <a:endParaRPr lang="cs-CZ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10. 2018 –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VI. Setkání tlumočníků ZJ</a:t>
            </a:r>
          </a:p>
          <a:p>
            <a:pPr marL="0" indent="0">
              <a:buNone/>
            </a:pPr>
            <a:endParaRPr lang="cs-CZ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kolem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cs-CZ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praktické využití umělého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tlumočníka </a:t>
            </a:r>
            <a:r>
              <a:rPr lang="cs-CZ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avatara</a:t>
            </a:r>
            <a:endParaRPr lang="cs-CZ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olem 2050 </a:t>
            </a:r>
            <a:r>
              <a:rPr 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tlumočení pouze přes media?</a:t>
            </a:r>
          </a:p>
          <a:p>
            <a:pPr marL="0" indent="0">
              <a:buNone/>
            </a:pP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228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>
                <a:latin typeface="Segoe Print" panose="02000600000000000000" pitchFamily="2" charset="0"/>
              </a:rPr>
              <a:t>Kolik je tlumočníků pro neslyšící v ČR?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sz="3600" dirty="0" smtClean="0"/>
              <a:t>Podle výzkumu Martiny Macurové (2017) nás je celkem </a:t>
            </a:r>
            <a:r>
              <a:rPr lang="cs-CZ" sz="3600" b="1" dirty="0" smtClean="0"/>
              <a:t>119</a:t>
            </a:r>
            <a:r>
              <a:rPr lang="cs-CZ" sz="3600" dirty="0" smtClean="0"/>
              <a:t> profesionálů, kteří tlumočíme pravidelně alespoň na částečný úvazek. </a:t>
            </a:r>
          </a:p>
          <a:p>
            <a:pPr marL="0" indent="0" algn="ctr">
              <a:buNone/>
            </a:pPr>
            <a:r>
              <a:rPr lang="cs-CZ" sz="3600" dirty="0" smtClean="0"/>
              <a:t>Nejvíce tlumočníků pracuje v </a:t>
            </a:r>
            <a:r>
              <a:rPr lang="cs-CZ" sz="3600" b="1" dirty="0" smtClean="0"/>
              <a:t>Praze</a:t>
            </a:r>
            <a:r>
              <a:rPr lang="cs-CZ" sz="3600" dirty="0" smtClean="0"/>
              <a:t>: 40</a:t>
            </a:r>
          </a:p>
          <a:p>
            <a:pPr marL="0" indent="0" algn="ctr">
              <a:buNone/>
            </a:pPr>
            <a:r>
              <a:rPr lang="cs-CZ" sz="3600" dirty="0" smtClean="0"/>
              <a:t>Následují </a:t>
            </a:r>
            <a:r>
              <a:rPr lang="cs-CZ" sz="3600" b="1" dirty="0" smtClean="0"/>
              <a:t>Hradec Králové </a:t>
            </a:r>
            <a:r>
              <a:rPr lang="cs-CZ" sz="3600" dirty="0" smtClean="0"/>
              <a:t>a </a:t>
            </a:r>
            <a:r>
              <a:rPr lang="cs-CZ" sz="3600" b="1" dirty="0" smtClean="0"/>
              <a:t>Brno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9213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Kdo všechno „tlumočil“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hled do situace ve 20. století:</a:t>
            </a:r>
          </a:p>
          <a:p>
            <a:pPr marL="0" indent="0">
              <a:buNone/>
            </a:pPr>
            <a:endParaRPr lang="cs-CZ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Rodiče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Ohluchlí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Učitelé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CODA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Funkcionáři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pracovníci</a:t>
            </a:r>
          </a:p>
          <a:p>
            <a:pPr marL="514350" indent="-514350">
              <a:buAutoNum type="alphaLcParenR"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05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</a:t>
            </a:r>
            <a:r>
              <a:rPr lang="cs-CZ" b="1" dirty="0" smtClean="0"/>
              <a:t> neslyšící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497363"/>
          </a:xfrm>
        </p:spPr>
        <p:txBody>
          <a:bodyPr/>
          <a:lstStyle/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Jaroslav Čáp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(1882-1961)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40041666\Desktop\Dejiny_tlumoceni_neslysicim\Fotografie\Tlumocnici_galerie\foto_1_Jaroslav_C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56" y="1340768"/>
            <a:ext cx="423234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9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Bohumil Bažil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(1890-1962)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40041666\Desktop\Dejiny_tlumoceni_neslysicim\Fotografie\Tlumocnici_galerie\foto_2_Bohumil_Baz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12776"/>
            <a:ext cx="4298619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55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Josef Kubík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(1904-1966)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40041666\Desktop\Dejiny_tlumoceni_neslysicim\Fotografie\Tlumocnici_galerie\foto_3_Josef_Kubí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2" y="1484784"/>
            <a:ext cx="3984294" cy="538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2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Sýkora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(1909-1973)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40041666\Desktop\Dejiny_tlumoceni_neslysicim\Fotografie\Tlumocnici_galerie\foto_4_Josef_Syk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40768"/>
            <a:ext cx="3955247" cy="558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7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5699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52565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2. 4. 1946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fotografie z tlumočení (Krejčová)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1946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výzva tlumočníkům, aby se někde 	registrovali (= v ÚSPON) („Tlumočníci a 	jejich význam“; ABC neslyšících, 1. 5. 1946)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založena Ústřední jednota invalidů (ÚJI)</a:t>
            </a:r>
          </a:p>
          <a:p>
            <a:pPr marL="514350" indent="-514350">
              <a:buAutoNum type="arabicPeriod"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5. 1952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filmový záznam tlumočení 		(Bažilová)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2. 1952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zmínka o týmovém tlumočení 	(Zeman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Buberle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schůze Oblastní jednoty 	invalidů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96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	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Vladimír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Buberle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(1925-2009)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40041666\Desktop\Dejiny_tlumoceni_neslysicim\Fotografie\Tlumocnici_galerie\Vladimir_Buber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4784"/>
            <a:ext cx="4248472" cy="557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85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Jaroslav Kučera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(1926-2013)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40041666\Desktop\Dejiny_tlumoceni_neslysicim\Fotografie\Tlumocnici_galerie\foto_6_Jaroslav_Kuc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85570"/>
            <a:ext cx="4067944" cy="55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61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Vzdělaní neslyšící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Václav Macháček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(1929)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40041666\Desktop\Dejiny_tlumoceni_neslysicim\Fotografie\Tlumocnici_galerie\foto_7_Vaclav_Machacek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84784"/>
            <a:ext cx="3744416" cy="543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75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Učitelé v ústavech pro hluchoněmé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Rudolf Jakubka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(1895-1960)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Antonín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Autrata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(1906-1966)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Jindřich Koloušek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31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CODA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zmínky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sz="1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Marta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Raichlová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Milena Suchá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Karel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Kaska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Pavel Lukeš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5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první zmínky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 Seifert		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(1900-1973)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František Seifert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Dejiny_tlumoceni_neslysicim\Fotografie\Tlumocnici_galerie\foto_8_Emil_Seifer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457054"/>
            <a:ext cx="3203846" cy="53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03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tlumočníci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453955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Karla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Škroudová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„ta úplně první“ (od 1923)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Volf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Marie (Vlasta) Hrušková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26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23"/>
            <a:ext cx="8229600" cy="1143000"/>
          </a:xfrm>
        </p:spPr>
        <p:txBody>
          <a:bodyPr/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84176"/>
            <a:ext cx="8229600" cy="5473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Rodina Pokorných z Prahy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(tlumočili od 30. let 20. století):</a:t>
            </a:r>
          </a:p>
          <a:p>
            <a:pPr marL="0" indent="0">
              <a:buNone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Antonín Pokorný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(† 1945)</a:t>
            </a:r>
          </a:p>
          <a:p>
            <a:pPr marL="0" indent="0">
              <a:buNone/>
            </a:pPr>
            <a:endParaRPr lang="cs-CZ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František Pokorný</a:t>
            </a:r>
          </a:p>
          <a:p>
            <a:pPr marL="0" indent="0">
              <a:buNone/>
            </a:pPr>
            <a:endParaRPr lang="cs-CZ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Pokorný</a:t>
            </a:r>
          </a:p>
          <a:p>
            <a:pPr marL="0" indent="0">
              <a:buNone/>
            </a:pPr>
            <a:endParaRPr lang="cs-CZ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Alžběta Pokorná – Bublová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†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 roce 1970)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37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ve 40. letech 20. století: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Stanislav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Gebr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(† po roce 1970)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František Seifert </a:t>
            </a:r>
          </a:p>
          <a:p>
            <a:pPr marL="0" indent="0">
              <a:buNone/>
            </a:pP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století: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Marie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Chyšková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1914-1984 nebo 1985)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C:\Users\40041666\Desktop\Dejiny_tlumoceni_neslysicim\Fotografie\Tlumocnici_galerie\foto_9_Marie_Chyskova_v_roce_1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244" y="1529408"/>
            <a:ext cx="398575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23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96448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23. 3. 1952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Josef Zeman podává do ÚJI žádost o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jmenování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soudním tlumočníkem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7. 6. 1952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založen Svaz československých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invalidů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Josef Zeman zvolen v Záhřebu předsedou 	Mezinárodní komise pro unifikaci znakové řeči 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zákon č.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47/1959 Sb.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soudních tlumočnících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 znalcích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1959 –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SČSI vydal Metodický návod pro výběr a 	zařazování	tlumočníků do tří kategorií</a:t>
            </a:r>
          </a:p>
        </p:txBody>
      </p:sp>
    </p:spTree>
    <p:extLst>
      <p:ext uri="{BB962C8B-B14F-4D97-AF65-F5344CB8AC3E}">
        <p14:creationId xmlns:p14="http://schemas.microsoft.com/office/powerpoint/2010/main" val="30574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První „profesionální“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20. století:</a:t>
            </a:r>
          </a:p>
          <a:p>
            <a:pPr marL="0" indent="0">
              <a:buNone/>
            </a:pP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Karolína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Krejčová 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(†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 1971)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5" name="Picture 3" descr="C:\Users\40041666\Desktop\Dejiny_tlumoceni_neslysicim\Fotografie\Tlumocnici_galerie\foto_11_Karolina_Krejcova_v_roce_19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87705"/>
            <a:ext cx="1851274" cy="572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80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2565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Pět silných, výrazných osobností,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které posunuly hranice tlumočení v ČSR:</a:t>
            </a: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Karla Bažilová –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Čondlová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Dagmar Gabrielová</a:t>
            </a: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Emilie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Bedřich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Sigan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především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Zeman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5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Karla Bažilová –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Čondlová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(1895-1982)		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40041666\Desktop\Dejiny_tlumoceni_neslysicim\Fotografie\Tlumocnici_galerie\foto_14_Karla_Bazil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653" y="1628800"/>
            <a:ext cx="3836537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826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Dagmar Gabrielová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(1925-1995)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40041666\Desktop\Dejiny_tlumoceni_neslysicim\Fotografie\Tlumocnici_galerie\foto_15_Dagmar_Gabriel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081" y="1628800"/>
            <a:ext cx="4001919" cy="52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7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 Josef Zeman </a:t>
            </a:r>
            <a:b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Dagmar Gabrielová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Zeman_a_Gabrielová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3512"/>
            <a:ext cx="7920880" cy="56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67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Emilie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endParaRPr lang="cs-CZ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(1938)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40041666\Desktop\Dejiny_tlumoceni_neslysicim\Fotografie\Tlumocnici_galerie\foto_24_Emilie_Mrzil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2177480"/>
            <a:ext cx="545351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6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5321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Emilie </a:t>
            </a:r>
            <a:r>
              <a:rPr lang="cs-CZ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40041666\Desktop\Emilie_Mrzílková_v_TV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96752"/>
            <a:ext cx="960106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25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08112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cs-CZ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tlumočí prezidenta a papeže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40041666\Desktop\Dejiny_tlumoceni_neslysicim\Mrzilkova_tlumoci_prvni_tiskovou_konferenci_prezidenta_Hav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484784"/>
            <a:ext cx="4530768" cy="353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40041666\Desktop\Dejiny_tlumoceni_neslysicim\Mrzilkova_tlumoci_papeze_oriznu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31" y="3068960"/>
            <a:ext cx="5036115" cy="391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444208" y="2132856"/>
            <a:ext cx="2448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21. 4. 1990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94642" y="5301208"/>
            <a:ext cx="2017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2. 5. 1990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3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Tlumočení konference Václava Havla</a:t>
            </a:r>
            <a:endParaRPr lang="cs-CZ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2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Bedřich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Sigan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(1919-1984)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C:\Users\40041666\Desktop\Dejiny_tlumoceni_neslysicim\Fotografie\Tlumocnici_galerie\foto_23_Bedrich_Sig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39611"/>
            <a:ext cx="3796333" cy="554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4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0161" y="1196752"/>
            <a:ext cx="9036496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SČSI pořádá první školení pro tlumočníky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	v ČSR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červenec 1961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Josef Zeman a Josef Pivoňka vedou 	v Bratislavě první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školení pro slovenské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tlumočníky ZJ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META, výrobní družstvo Svazu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invalidů 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zaměstnávala několik tlumočníků)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1. 10. 1970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Komise tlumočníků (předsedou 	Zeman) ústředního výboru Českého svazu 	sluchově postižených vydává Směrnici pro 	jmenování a odměňování tlumočníků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234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Rozmach tlumočení po 2. světové válce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Josef Zeman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(1914-1998)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král tlumočníků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C:\Users\40041666\Desktop\Dejiny_tlumoceni_neslysicim\Fotografie\Tlumocnici_galerie\foto_16_Josef_Zem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1340768"/>
            <a:ext cx="4752529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68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3221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Soudní tlumočník Josef Zeman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40041666\Desktop\Dejiny_tlumoceni_neslysicim\Fotografie\Tlumocnici_galerie\foto_17_soudni_tlumocnik_Josef_Ze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124743"/>
            <a:ext cx="3528392" cy="573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516216" y="1669450"/>
            <a:ext cx="2627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roku 1952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4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Televizní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Zeman</a:t>
            </a:r>
            <a:endParaRPr lang="cs-CZ" sz="3600" dirty="0"/>
          </a:p>
        </p:txBody>
      </p:sp>
      <p:pic>
        <p:nvPicPr>
          <p:cNvPr id="11266" name="Picture 2" descr="C:\Users\40041666\Desktop\Dejiny_tlumoceni_neslysicim\Fotografie\Tlumocnici_galerie\foto_18_televizni_tlumocnik_Josef_Ze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4483426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40041666\Desktop\Dejiny_tlumoceni_neslysicim\Fotografie\Tlumocnici_galerie\foto_19_televizni_tlumocnik_Josef_Ze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735" y="3429000"/>
            <a:ext cx="453026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012160" y="1751989"/>
            <a:ext cx="2664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 roku 1979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Spartakiádní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Zeman</a:t>
            </a:r>
            <a:endParaRPr lang="cs-CZ" sz="3600" dirty="0"/>
          </a:p>
        </p:txBody>
      </p:sp>
      <p:pic>
        <p:nvPicPr>
          <p:cNvPr id="12290" name="Picture 2" descr="C:\Users\40041666\Desktop\Dejiny_tlumoceni_neslysicim\Fotografie\Josef_Zeman_v_Gottwaldove_1955\Josef_Zeman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67422"/>
            <a:ext cx="3846525" cy="293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40041666\Desktop\Dejiny_tlumoceni_neslysicim\Fotografie\Josef_Zeman_v_Gottwaldove_1955\Josef_Zeman1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527" y="867422"/>
            <a:ext cx="3898127" cy="293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40041666\Desktop\Dejiny_tlumoceni_neslysicim\Fotografie\Josef_Zeman_v_Gottwaldove_1955\Josef_Zema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3" y="3992074"/>
            <a:ext cx="3846525" cy="28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40041666\Desktop\Dejiny_tlumoceni_neslysicim\Fotografie\Josef_Zeman_v_Gottwaldove_1955\Josef_Zeman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59046"/>
            <a:ext cx="3864782" cy="307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74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Politický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Zeman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484784"/>
            <a:ext cx="8579296" cy="4641379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kongresu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 Záhřebu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 zástupcem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Indie, 1957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40041666\Desktop\Vyvoj_tlumoceni_neslysicim\Fotografie\Josef_Zeman_fotografie\Foto_v_JPG\Kongres v Záhřebu zástupce Indie S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17" y="1484784"/>
            <a:ext cx="6356384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89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116632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Společenský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 Josef </a:t>
            </a:r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Zeman</a:t>
            </a:r>
          </a:p>
          <a:p>
            <a:endParaRPr lang="cs-CZ" sz="3600" dirty="0"/>
          </a:p>
        </p:txBody>
      </p:sp>
      <p:pic>
        <p:nvPicPr>
          <p:cNvPr id="2050" name="Picture 2" descr="C:\Users\40041666\Desktop\Vyvoj_tlumoceni_neslysicim\Fotografie\Josef_Zeman_fotografie\Foto_v_JPG\Taneční soubor Scan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633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4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609"/>
            <a:ext cx="8229600" cy="909329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Společenský tlumočník </a:t>
            </a:r>
            <a:r>
              <a:rPr lang="cs-CZ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Josef Zeman</a:t>
            </a:r>
            <a:endParaRPr lang="cs-CZ" sz="3600" dirty="0"/>
          </a:p>
        </p:txBody>
      </p:sp>
      <p:pic>
        <p:nvPicPr>
          <p:cNvPr id="9218" name="Picture 2" descr="C:\Users\40041666\Desktop\Dejiny_tlumoceni_neslysicim\Fotografie\Tlumocnici_galerie\Tlumocnik_Josef_Zem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177"/>
            <a:ext cx="9144000" cy="599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7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955211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Mikulášský tlumočník Josef Zeman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Vyvoj_tlumoceni_neslysicim\Fotografie\Josef_Zeman_fotografie\Foto_v_JPG\Divadlo, Mikuláš a fotbal Scan.0002 – kop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738303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2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Zeman předsedou PSN</a:t>
            </a:r>
            <a:endParaRPr lang="cs-CZ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40041666\Desktop\Dejiny_tlumoceni_neslysicim\Fotografie\Tlumocnici_galerie\foto_22_predseda_PSN_Josef_Zeman_19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46927"/>
            <a:ext cx="8712968" cy="5716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28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40041666\Desktop\Král_tlumočník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330"/>
            <a:ext cx="4968552" cy="685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5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96752"/>
            <a:ext cx="9036496" cy="5517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8. 1972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ČSSP vydal Metodický pokyn č. 2/72 	(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upravoval postavení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tlumočníka v ZO SČSI, 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měl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více aktivně účastnit dění ve spolku)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1976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SČSI registruje 5 profesionálních a 40 	dobrovolných tlumočníků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(tlumočili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svém 	zaměstnání)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1979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poprvé se u nás tlumočí v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televizi – Ozvěny 	(dnešní TKN)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Slovník znakové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řeči (Zeman, Paur, 	Gabrielová)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1990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tlumočení Televizních novin ČST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3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5760"/>
            <a:ext cx="8928992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významní pováleční tlumočníci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				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Olga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Masníková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(1931)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40041666\Desktop\Dejiny_tlumoceni_neslysicim\Fotografie\Tlumocnici_galerie\foto_28_Olga_Masni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38" y="1196752"/>
            <a:ext cx="4512730" cy="589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2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Olga </a:t>
            </a:r>
            <a:r>
              <a:rPr 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Masníková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tlumočí na sjezdu SČSI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při oslavách 100 let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trvání organizace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neslyšících, 1968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Dejiny_tlumoceni_neslysicim\Fotografie\Tlumocnici_galerie\foto_29_Tlumoci_Olga_Masni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96" y="17444"/>
            <a:ext cx="4699112" cy="701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5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3074" name="Picture 2" descr="C:\Users\40041666\Desktop\Dejiny_tlumoceni_neslysicim\Fotografie\Tlumocnici_galerie\foto_30_Tlumocnicky_prukaz_Olgy_Masnikov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" y="188640"/>
            <a:ext cx="917814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19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významní pováleční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Jaroslav Macháček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(1931-2013)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40041666\Desktop\Dejiny_tlumoceni_neslysicim\Fotografie\Tlumocnici_galerie\foto_26_Jaroslav_Machace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579" y="1196752"/>
            <a:ext cx="4363421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Další významní pováleční tlumočníci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		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Vladimír Šváb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	(1923-2005)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40041666\Desktop\Dejiny_tlumoceni_neslysicim\Fotografie\Tlumocnici_galerie\foto_27_Vladimir_Sv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5713"/>
            <a:ext cx="4585672" cy="567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0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Miroslav Hanzlíček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C:\Users\40041666\Desktop\Vyvoj_tlumoceni_neslysicim\Fotografie\Miroslav_Hanzlic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489" y="1340768"/>
            <a:ext cx="4372668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						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Jana Kubicová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	(1950-2014)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40041666\Desktop\Dejiny_tlumoceni_neslysicim\Fotografie\Tlumocnici_galerie\foto_32_Jana_Kubic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4139952" cy="596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92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Rudolf Kučera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(1938)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40041666\Desktop\Dejiny_tlumoceni_neslysicim\Fotografie\Tlumocnici_galerie\foto_33_Rudolf_Kuc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95" y="1340768"/>
            <a:ext cx="4623505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21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600200"/>
            <a:ext cx="8856984" cy="4525963"/>
          </a:xfrm>
        </p:spPr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	Eva Stoklasová Kantůrková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40041666\Desktop\Dejiny_tlumoceni_neslysicim\Fotografie\Tlumocnici_galerie\Eva_Stoklasova_Kanturkova_fo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462924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25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170"/>
            <a:ext cx="8229600" cy="1048566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tlumočníci</a:t>
            </a:r>
            <a:endParaRPr lang="cs-CZ" dirty="0"/>
          </a:p>
        </p:txBody>
      </p:sp>
      <p:pic>
        <p:nvPicPr>
          <p:cNvPr id="1026" name="Picture 2" descr="C:\Users\40041666\Desktop\Foto_21_Ludmila_Hotarov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44730"/>
            <a:ext cx="4407687" cy="603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67544" y="1732166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Ludmila </a:t>
            </a:r>
            <a:r>
              <a:rPr lang="cs-CZ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Hotařová</a:t>
            </a:r>
            <a:r>
              <a:rPr lang="cs-CZ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 Zlína († 2007)</a:t>
            </a:r>
            <a:endParaRPr lang="cs-CZ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340768"/>
            <a:ext cx="8784976" cy="5400600"/>
          </a:xfrm>
        </p:spPr>
        <p:txBody>
          <a:bodyPr/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21. 4. 1990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tlumočení papeže (Jan Pavel II.  	v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Praze; Emilie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2. 5. 1990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první tlumočení prezidentské tiskové 	konference (Václav Havel po návratu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z Izraele; Emilie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17. 7. 1990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Česká unie neslyšících,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druhý poskytovatel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tlumočnických služeb 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7. 5. 1991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tlumočení pro Dianu, princeznu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	z Walesu 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Olgu Havlovou (ve škole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	v Radlicích; Emilie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Mrzílková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3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Věra Provazníková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(1949)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40041666\Desktop\Dejiny_tlumoceni_neslysicim\Fotografie\Tlumocnici_galerie\Vera_Provaznik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646" y="2249488"/>
            <a:ext cx="6730611" cy="47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1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další známí </a:t>
            </a:r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tlumočníci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Karel Křeček</a:t>
            </a:r>
          </a:p>
          <a:p>
            <a:pPr marL="0" indent="0">
              <a:buNone/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Tlumočil od r. 1980, ale lidé si jej pamatují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 r. 1990 jako „televizního tlumočníka“ </a:t>
            </a:r>
          </a:p>
          <a:p>
            <a:pPr marL="0" indent="0">
              <a:buNone/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(tlumočil Televizní noviny a Klíč)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9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Generace tlumočníků 1950-1990 </a:t>
            </a:r>
            <a:r>
              <a:rPr lang="cs-CZ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výběrově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268760"/>
            <a:ext cx="9036496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Kolář				Ivana Čurdová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Jan Štěpánek			Eva Procházková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Eduard Bartoň			Ludmila Gallová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Václav Gottwald			Antonín Peša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 Janoutová			Josef Ruml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Irena Kohoutová 			Drahomíra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Szymuszyková</a:t>
            </a:r>
            <a:endParaRPr lang="cs-CZ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Vladimír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Kočenda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Jaroslav Švagr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Milan </a:t>
            </a:r>
            <a:r>
              <a:rPr lang="cs-CZ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Kalabiška</a:t>
            </a: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Ludmila Bartíková</a:t>
            </a:r>
          </a:p>
          <a:p>
            <a:pPr marL="0" indent="0">
              <a:buNone/>
            </a:pPr>
            <a:r>
              <a:rPr lang="cs-C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Josef Holenda			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a řada </a:t>
            </a:r>
            <a:r>
              <a:rPr lang="cs-C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dalších, dnes už 					často zapomenutých…</a:t>
            </a:r>
            <a:endParaRPr lang="cs-CZ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6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8320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1946</a:t>
            </a:r>
            <a:endParaRPr lang="cs-CZ" sz="4000" dirty="0"/>
          </a:p>
        </p:txBody>
      </p:sp>
      <p:pic>
        <p:nvPicPr>
          <p:cNvPr id="5122" name="Picture 2" descr="C:\Users\40041666\Desktop\Vyvoj_tlumoceni_neslysicim\Fotografie\Josef_Zeman_fotografie\Zeman_vyssi_rozliseni\Rozlišení 600\Beneš 600 Sc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6" cy="606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0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60. léta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40041666\Desktop\Dejiny_tlumoceni_neslysicim\Fotografie\Tlumocnici_galerie\foto_25_Tlumocnici_na_skoleni_v_Domousnic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496944" cy="590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868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1968</a:t>
            </a:r>
            <a:endParaRPr lang="cs-CZ" sz="4000" dirty="0"/>
          </a:p>
        </p:txBody>
      </p:sp>
      <p:pic>
        <p:nvPicPr>
          <p:cNvPr id="1026" name="Picture 2" descr="C:\Users\40041666\Desktop\Zeman_Gabrielov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356051" cy="591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6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1744"/>
            <a:ext cx="8229600" cy="958984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1968</a:t>
            </a:r>
            <a:endParaRPr lang="cs-CZ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40041666\Desktop\Vyvoj_tlumoceni_neslysicim\100_let_SCI_Gabrielov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611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009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1968</a:t>
            </a:r>
            <a:endParaRPr lang="cs-CZ" sz="4000" dirty="0"/>
          </a:p>
        </p:txBody>
      </p:sp>
      <p:pic>
        <p:nvPicPr>
          <p:cNvPr id="2050" name="Picture 2" descr="C:\Users\40041666\Desktop\Vyvoj_tlumoceni_neslysicim\Gabrielova_a_Masnikova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640960" cy="614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01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9147"/>
            <a:ext cx="8229600" cy="889573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endParaRPr lang="cs-CZ" sz="4000" dirty="0"/>
          </a:p>
        </p:txBody>
      </p:sp>
      <p:pic>
        <p:nvPicPr>
          <p:cNvPr id="11266" name="Picture 2" descr="C:\Users\40041666\Desktop\Dejiny_tlumoceni_neslysicim\Fotografie\Tlumocnici_galerie\foto_34_Rudolf_Kucera_Hodonin_19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57986"/>
            <a:ext cx="8496944" cy="59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1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1975</a:t>
            </a:r>
            <a:endParaRPr lang="cs-CZ" sz="4000" dirty="0"/>
          </a:p>
        </p:txBody>
      </p:sp>
      <p:pic>
        <p:nvPicPr>
          <p:cNvPr id="12291" name="Picture 3" descr="C:\Users\40041666\Desktop\Dejiny_tlumoceni_neslysicim\Fotografie\Tlumocnici_galerie\foto_31_Kubicova_Gabrielova_Masnikov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8232643" cy="59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9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964488" cy="5445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12. 1992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 ASNEP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Institut pro neslyšící začíná v Berouně         	s výzkumem ČZJ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 1994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Svaz sluchově postižených uspořádal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	v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Praze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velké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setkání 40 tlumočníků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1. 9. 1994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počátek tlumočení ve vzdělávání      	(SZŠ v Berouně) 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SNN v ČR zaměstnával 8 tlumočníků na plný 	úvazek a 48 externích tlumočníků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85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1978</a:t>
            </a:r>
            <a:endParaRPr lang="cs-CZ" sz="4000" dirty="0"/>
          </a:p>
        </p:txBody>
      </p:sp>
      <p:pic>
        <p:nvPicPr>
          <p:cNvPr id="6146" name="Picture 2" descr="C:\Users\40041666\Desktop\Vyvoj_tlumoceni_neslysicim\Fotografie\Tlumocnici_galerie\Bedrich_Siga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1" y="986063"/>
            <a:ext cx="9036496" cy="587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7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1981</a:t>
            </a:r>
            <a:endParaRPr lang="cs-CZ" sz="4000" dirty="0"/>
          </a:p>
        </p:txBody>
      </p:sp>
      <p:pic>
        <p:nvPicPr>
          <p:cNvPr id="1026" name="Picture 2" descr="C:\Users\40041666\Desktop\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53343"/>
            <a:ext cx="8640960" cy="638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28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  <a:endParaRPr lang="cs-CZ" sz="4000" dirty="0"/>
          </a:p>
        </p:txBody>
      </p:sp>
      <p:pic>
        <p:nvPicPr>
          <p:cNvPr id="13314" name="Picture 2" descr="C:\Users\40041666\Desktop\Dejiny_tlumoceni_neslysicim\Fotografie\Tlumocnici_galerie\foto_35_Skoleni_tlumocniku_Domousnice_19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98817"/>
            <a:ext cx="8730006" cy="59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9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82425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cs-CZ" sz="4000" dirty="0"/>
          </a:p>
        </p:txBody>
      </p:sp>
      <p:pic>
        <p:nvPicPr>
          <p:cNvPr id="4098" name="Picture 2" descr="C:\Users\40041666\Desktop\Zeman_klubovn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9" y="908720"/>
            <a:ext cx="9131911" cy="607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3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1991</a:t>
            </a:r>
            <a:endParaRPr lang="cs-CZ" sz="4000" dirty="0"/>
          </a:p>
        </p:txBody>
      </p:sp>
      <p:pic>
        <p:nvPicPr>
          <p:cNvPr id="2051" name="Picture 3" descr="C:\Users\40041666\Desktop\Vyvoj_tlumoceni_neslysicim\Fotografie\Alena_Prochazkova\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709"/>
            <a:ext cx="9282174" cy="62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4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1998</a:t>
            </a:r>
            <a:endParaRPr lang="cs-CZ" sz="4000" dirty="0"/>
          </a:p>
        </p:txBody>
      </p:sp>
      <p:pic>
        <p:nvPicPr>
          <p:cNvPr id="2050" name="Picture 2" descr="C:\Users\40041666\Desktop\Plukovnik_Pta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0" y="1052736"/>
            <a:ext cx="917108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2003</a:t>
            </a:r>
            <a:endParaRPr lang="cs-CZ" sz="4000" dirty="0"/>
          </a:p>
        </p:txBody>
      </p:sp>
      <p:pic>
        <p:nvPicPr>
          <p:cNvPr id="5122" name="Picture 2" descr="C:\Users\40041666\Desktop\Komora_fotky_soutez\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050"/>
            <a:ext cx="9144000" cy="60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2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2004</a:t>
            </a:r>
            <a:endParaRPr lang="cs-CZ" dirty="0"/>
          </a:p>
        </p:txBody>
      </p:sp>
      <p:pic>
        <p:nvPicPr>
          <p:cNvPr id="4098" name="Picture 2" descr="C:\Users\40041666\Desktop\Obrázek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85383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01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245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lang="cs-CZ" sz="4000" dirty="0"/>
          </a:p>
        </p:txBody>
      </p:sp>
      <p:pic>
        <p:nvPicPr>
          <p:cNvPr id="8194" name="Picture 2" descr="C:\Users\40041666\Desktop\Komora_fotky_prednaska\2006_Perfect_Day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801542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39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2006</a:t>
            </a:r>
            <a:endParaRPr lang="cs-CZ" sz="4000" dirty="0"/>
          </a:p>
        </p:txBody>
      </p:sp>
      <p:pic>
        <p:nvPicPr>
          <p:cNvPr id="2050" name="Picture 2" descr="C:\Users\40041666\Desktop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3494"/>
            <a:ext cx="8136904" cy="60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67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76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Tlumočení neslyšícím v datech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53285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listopad 1995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Kubicová a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Buberle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jako první 	zástupci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ČR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zúčastňují konference EFSLI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	v belgickém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Gentu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(téma: minimální jazykové 	dovednosti tlumočníka)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11. 1995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založena Česká společnost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tlumočníků znakového jazyka 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ČSTZJ, Jana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Kubicová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31. 8. 1996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založena Organizace tlumočníků 	znakového jazyka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OTZJ, Ludmila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Bartíková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11. 6. 1998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zákon 155/1998 Sb. o znakové řeči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450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5517"/>
            <a:ext cx="8229600" cy="1027219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2006</a:t>
            </a:r>
            <a:endParaRPr lang="cs-CZ" sz="4000" dirty="0"/>
          </a:p>
        </p:txBody>
      </p:sp>
      <p:pic>
        <p:nvPicPr>
          <p:cNvPr id="3074" name="Picture 2" descr="C:\Users\40041666\Desktop\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817" y="1196752"/>
            <a:ext cx="9441941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170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  <a:endParaRPr lang="cs-CZ" dirty="0"/>
          </a:p>
        </p:txBody>
      </p:sp>
      <p:pic>
        <p:nvPicPr>
          <p:cNvPr id="2050" name="Picture 2" descr="C:\Users\40041666\Desktop\Obrázek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625" y="1124744"/>
            <a:ext cx="9343411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8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955211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endParaRPr lang="cs-CZ" sz="4000" dirty="0"/>
          </a:p>
        </p:txBody>
      </p:sp>
      <p:pic>
        <p:nvPicPr>
          <p:cNvPr id="8194" name="Picture 2" descr="C:\Users\40041666\Desktop\Komora_fotky_prednaska\Soucasne_tlumoceni_Komora\KOMORA_VYROCI-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" y="980728"/>
            <a:ext cx="9137833" cy="623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36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</a:t>
            </a:r>
            <a:endParaRPr lang="cs-CZ" sz="4000" dirty="0"/>
          </a:p>
        </p:txBody>
      </p:sp>
      <p:pic>
        <p:nvPicPr>
          <p:cNvPr id="1026" name="Picture 2" descr="C:\Users\40041666\Desktop\Vyvoj_tlumoceni_neslysicim\Komora_fotky_prednaska\2011_Strom_veden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42329"/>
            <a:ext cx="8424936" cy="609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2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861831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2012</a:t>
            </a:r>
            <a:endParaRPr lang="cs-CZ" sz="4000" dirty="0"/>
          </a:p>
        </p:txBody>
      </p:sp>
      <p:pic>
        <p:nvPicPr>
          <p:cNvPr id="7170" name="Picture 2" descr="C:\Users\40041666\Desktop\Komora_fotky_prednaska\P10206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4299" y="1052736"/>
            <a:ext cx="93383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52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cs-CZ" sz="4000" dirty="0"/>
          </a:p>
        </p:txBody>
      </p:sp>
      <p:pic>
        <p:nvPicPr>
          <p:cNvPr id="3074" name="Picture 2" descr="C:\Users\40041666\Desktop\Komora_fotky_prednaska\P10206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960106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09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2012</a:t>
            </a:r>
            <a:endParaRPr lang="cs-CZ" sz="4000" dirty="0"/>
          </a:p>
        </p:txBody>
      </p:sp>
      <p:pic>
        <p:nvPicPr>
          <p:cNvPr id="4098" name="Picture 2" descr="C:\Users\40041666\Desktop\Komora_fotky_prednaska\2012_Mezi_plot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252520" cy="581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37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517"/>
            <a:ext cx="8229600" cy="1027219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endParaRPr lang="cs-CZ" sz="4000" dirty="0"/>
          </a:p>
        </p:txBody>
      </p:sp>
      <p:pic>
        <p:nvPicPr>
          <p:cNvPr id="2050" name="Picture 2" descr="C:\Users\40041666\Desktop\Komora_fotky_prednaska\2012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" y="1124744"/>
            <a:ext cx="9142175" cy="609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6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1143000"/>
          </a:xfrm>
        </p:spPr>
        <p:txBody>
          <a:bodyPr/>
          <a:lstStyle/>
          <a:p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cs-CZ" dirty="0"/>
          </a:p>
        </p:txBody>
      </p:sp>
      <p:pic>
        <p:nvPicPr>
          <p:cNvPr id="3074" name="Picture 2" descr="C:\Users\40041666\Desktop\Obrázek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5"/>
            <a:ext cx="8856984" cy="586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>
            <a:normAutofit/>
          </a:bodyPr>
          <a:lstStyle/>
          <a:p>
            <a:r>
              <a:rPr lang="cs-CZ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tak šel čas… </a:t>
            </a:r>
            <a:r>
              <a:rPr lang="cs-CZ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cs-CZ" sz="4000" dirty="0"/>
          </a:p>
        </p:txBody>
      </p:sp>
      <p:pic>
        <p:nvPicPr>
          <p:cNvPr id="14338" name="Picture 2" descr="C:\Users\40041666\Desktop\Dejiny_tlumoceni_neslysicim\Fotografie\Tlumocnici_galerie\foto_36_Setkani_tlumocniku_ve_skole_v_Radlicich_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00" y="980728"/>
            <a:ext cx="9171099" cy="60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</TotalTime>
  <Words>1283</Words>
  <Application>Microsoft Office PowerPoint</Application>
  <PresentationFormat>Předvádění na obrazovce (4:3)</PresentationFormat>
  <Paragraphs>385</Paragraphs>
  <Slides>113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113</vt:i4>
      </vt:variant>
    </vt:vector>
  </HeadingPairs>
  <TitlesOfParts>
    <vt:vector size="114" baseType="lpstr">
      <vt:lpstr>Motiv systému Office</vt:lpstr>
      <vt:lpstr>Historie tlumočení  pro neslyšící v ČR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Tlumočení neslyšícím v datech</vt:lpstr>
      <vt:lpstr>A co nás možná ještě čeká…</vt:lpstr>
      <vt:lpstr>Kolik je tlumočníků pro neslyšící v ČR?</vt:lpstr>
      <vt:lpstr>Kdo všechno „tlumočil“</vt:lpstr>
      <vt:lpstr>Vzdělaní neslyšící</vt:lpstr>
      <vt:lpstr>Vzdělaní neslyšící</vt:lpstr>
      <vt:lpstr>Vzdělaní neslyšící</vt:lpstr>
      <vt:lpstr>Vzdělaní neslyšící</vt:lpstr>
      <vt:lpstr>Vzdělaní neslyšící</vt:lpstr>
      <vt:lpstr>Vzdělaní neslyšící</vt:lpstr>
      <vt:lpstr>Vzdělaní neslyšící</vt:lpstr>
      <vt:lpstr>Učitelé v ústavech pro hluchoněmé</vt:lpstr>
      <vt:lpstr>CODA – první zmínky</vt:lpstr>
      <vt:lpstr>CODA – první zmínky</vt:lpstr>
      <vt:lpstr>První tlumočníci</vt:lpstr>
      <vt:lpstr>První „profesionální“ tlumočníci</vt:lpstr>
      <vt:lpstr>První „profesionální“ tlumočníci</vt:lpstr>
      <vt:lpstr>První „profesionální“ tlumočníci</vt:lpstr>
      <vt:lpstr>První „profesionální“ tlumočníci</vt:lpstr>
      <vt:lpstr>Rozmach tlumočení po 2. světové válce</vt:lpstr>
      <vt:lpstr>Rozmach tlumočení po 2. světové válce</vt:lpstr>
      <vt:lpstr>Rozmach tlumočení po 2. světové válce</vt:lpstr>
      <vt:lpstr>Tlumočníci Josef Zeman  a Dagmar Gabrielová</vt:lpstr>
      <vt:lpstr>Rozmach tlumočení po 2. světové válce</vt:lpstr>
      <vt:lpstr>Emilie Mrzílková</vt:lpstr>
      <vt:lpstr>E. Mrzílková tlumočí prezidenta a papeže</vt:lpstr>
      <vt:lpstr>Prezentace aplikace PowerPoint</vt:lpstr>
      <vt:lpstr>Rozmach tlumočení po 2. světové válce</vt:lpstr>
      <vt:lpstr>Rozmach tlumočení po 2. světové válce</vt:lpstr>
      <vt:lpstr>Soudní tlumočník Josef Zeman</vt:lpstr>
      <vt:lpstr>Televizní tlumočník Josef Zeman</vt:lpstr>
      <vt:lpstr>Spartakiádní tlumočník Josef Zeman</vt:lpstr>
      <vt:lpstr>Politický tlumočník Josef Zeman</vt:lpstr>
      <vt:lpstr>Prezentace aplikace PowerPoint</vt:lpstr>
      <vt:lpstr>Společenský tlumočník Josef Zeman</vt:lpstr>
      <vt:lpstr>Mikulášský tlumočník Josef Zeman</vt:lpstr>
      <vt:lpstr>Josef Zeman předsedou PSN</vt:lpstr>
      <vt:lpstr>Prezentace aplikace PowerPoint</vt:lpstr>
      <vt:lpstr>Další významní pováleční tlumočníci</vt:lpstr>
      <vt:lpstr>Prezentace aplikace PowerPoint</vt:lpstr>
      <vt:lpstr>Prezentace aplikace PowerPoint</vt:lpstr>
      <vt:lpstr>Další významní pováleční tlumočníci</vt:lpstr>
      <vt:lpstr>Další významní pováleční tlumočníci</vt:lpstr>
      <vt:lpstr>A další známí tlumočníci</vt:lpstr>
      <vt:lpstr>A další známí tlumočníci</vt:lpstr>
      <vt:lpstr>A další známí tlumočníci</vt:lpstr>
      <vt:lpstr>A další známí tlumočníci</vt:lpstr>
      <vt:lpstr>A další známí tlumočníci</vt:lpstr>
      <vt:lpstr>A další známí tlumočníci</vt:lpstr>
      <vt:lpstr>A další známí tlumočníci</vt:lpstr>
      <vt:lpstr>Generace tlumočníků 1950-1990 – výběrově</vt:lpstr>
      <vt:lpstr>A tak šel čas… 1946</vt:lpstr>
      <vt:lpstr>A tak šel čas… 60. léta</vt:lpstr>
      <vt:lpstr>A tak šel čas… 1968</vt:lpstr>
      <vt:lpstr>A tak šel čas… 1968</vt:lpstr>
      <vt:lpstr>A tak šel čas… 1968</vt:lpstr>
      <vt:lpstr>A tak šel čas… 1975</vt:lpstr>
      <vt:lpstr>A tak šel čas… 1975</vt:lpstr>
      <vt:lpstr>A tak šel čas… 1978</vt:lpstr>
      <vt:lpstr>A tak šel čas… 1981</vt:lpstr>
      <vt:lpstr>A tak šel čas… 1985</vt:lpstr>
      <vt:lpstr>A tak šel čas… 1989</vt:lpstr>
      <vt:lpstr>A tak šel čas… 1991</vt:lpstr>
      <vt:lpstr>A tak šel čas… 1998</vt:lpstr>
      <vt:lpstr>A tak šel čas… 2003</vt:lpstr>
      <vt:lpstr>A tak šel čas… 2004</vt:lpstr>
      <vt:lpstr>A tak šel čas… 2006</vt:lpstr>
      <vt:lpstr>A tak šel čas… 2006</vt:lpstr>
      <vt:lpstr>A tak šel čas… 2006</vt:lpstr>
      <vt:lpstr>A tak šel čas… 2009</vt:lpstr>
      <vt:lpstr>A tak šel čas… 2010</vt:lpstr>
      <vt:lpstr>A tak šel čas… 2011</vt:lpstr>
      <vt:lpstr>A tak šel čas… 2012</vt:lpstr>
      <vt:lpstr>A tak šel čas… 2012</vt:lpstr>
      <vt:lpstr>A tak šel čas… 2012</vt:lpstr>
      <vt:lpstr>A tak šel čas… 2012</vt:lpstr>
      <vt:lpstr>A tak šel čas… 2013</vt:lpstr>
      <vt:lpstr>A tak šel čas… 2013</vt:lpstr>
      <vt:lpstr>A tak šel čas… 2014</vt:lpstr>
      <vt:lpstr>A tak šel čas… 2015</vt:lpstr>
      <vt:lpstr>A tak šel čas… 2015</vt:lpstr>
      <vt:lpstr>A tak šel čas… 2015</vt:lpstr>
      <vt:lpstr>A tak šel čas… 2016</vt:lpstr>
      <vt:lpstr>A tak šel čas… 2016</vt:lpstr>
      <vt:lpstr>A tak šel čas… 2017</vt:lpstr>
      <vt:lpstr>A tak šel čas… 2017</vt:lpstr>
      <vt:lpstr>A tak šel čas… 2017</vt:lpstr>
      <vt:lpstr>A tak šel čas… 2017</vt:lpstr>
      <vt:lpstr>A tak šel čas… 2017</vt:lpstr>
      <vt:lpstr>A tak šel čas… 2018</vt:lpstr>
      <vt:lpstr>Doporučená literatura – výběrově</vt:lpstr>
      <vt:lpstr>Děkuji vám za pozornost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40041666</dc:creator>
  <cp:lastModifiedBy>tichysvet3</cp:lastModifiedBy>
  <cp:revision>561</cp:revision>
  <dcterms:created xsi:type="dcterms:W3CDTF">2015-10-13T20:08:47Z</dcterms:created>
  <dcterms:modified xsi:type="dcterms:W3CDTF">2020-03-01T22:17:33Z</dcterms:modified>
</cp:coreProperties>
</file>