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313" r:id="rId2"/>
    <p:sldId id="306" r:id="rId3"/>
    <p:sldId id="265" r:id="rId4"/>
    <p:sldId id="268" r:id="rId5"/>
    <p:sldId id="266" r:id="rId6"/>
    <p:sldId id="279" r:id="rId7"/>
    <p:sldId id="280" r:id="rId8"/>
    <p:sldId id="267" r:id="rId9"/>
    <p:sldId id="283" r:id="rId10"/>
    <p:sldId id="270" r:id="rId11"/>
    <p:sldId id="271" r:id="rId12"/>
    <p:sldId id="285" r:id="rId13"/>
    <p:sldId id="272" r:id="rId14"/>
    <p:sldId id="278" r:id="rId15"/>
    <p:sldId id="286" r:id="rId16"/>
    <p:sldId id="287" r:id="rId17"/>
    <p:sldId id="288" r:id="rId18"/>
    <p:sldId id="289" r:id="rId19"/>
    <p:sldId id="290" r:id="rId20"/>
    <p:sldId id="282" r:id="rId21"/>
    <p:sldId id="269" r:id="rId22"/>
    <p:sldId id="284" r:id="rId23"/>
    <p:sldId id="281" r:id="rId24"/>
    <p:sldId id="277" r:id="rId25"/>
    <p:sldId id="273" r:id="rId26"/>
    <p:sldId id="274" r:id="rId27"/>
    <p:sldId id="275" r:id="rId28"/>
    <p:sldId id="276" r:id="rId2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93D7C-028D-48FF-A7AB-2D970F7734AD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9F7B-94BD-4E8D-B6BA-34CF700AC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8B25E-EFA6-4BFE-947E-99D056AB0876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69DD7-5BA7-436C-9BF6-FF58E9F672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73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7509" y="2214371"/>
            <a:ext cx="8911687" cy="1280890"/>
          </a:xfrm>
        </p:spPr>
        <p:txBody>
          <a:bodyPr/>
          <a:lstStyle/>
          <a:p>
            <a:r>
              <a:rPr lang="cs-CZ" dirty="0" smtClean="0"/>
              <a:t>Totalitarismus a jeho charakteristika?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63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446" y="1232452"/>
            <a:ext cx="9195166" cy="562554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1929-1934</a:t>
            </a:r>
          </a:p>
          <a:p>
            <a:r>
              <a:rPr lang="cs-CZ" dirty="0" smtClean="0"/>
              <a:t>Silou a administrativními prostředky</a:t>
            </a:r>
          </a:p>
          <a:p>
            <a:r>
              <a:rPr lang="cs-CZ" dirty="0" smtClean="0"/>
              <a:t>Pozitivní motivace –  příslib mechanizace venkova</a:t>
            </a:r>
          </a:p>
          <a:p>
            <a:r>
              <a:rPr lang="cs-CZ" dirty="0" smtClean="0"/>
              <a:t>Cílem kapitálové zdroje pro rozvoj průmyslu, potřeba živení měst a armády</a:t>
            </a:r>
          </a:p>
          <a:p>
            <a:r>
              <a:rPr lang="cs-CZ" dirty="0" smtClean="0"/>
              <a:t>Nahradit soukromého rolníka jako dodavače obilovin na trhu družstvy (kolchoz) nebo státními statky (sovchoz)</a:t>
            </a:r>
          </a:p>
          <a:p>
            <a:pPr lvl="1"/>
            <a:r>
              <a:rPr lang="cs-CZ" dirty="0" smtClean="0"/>
              <a:t>Tzn. Soustředění do společných sýpek, ustájení dobytka – vše volně k dispozici státu</a:t>
            </a:r>
          </a:p>
          <a:p>
            <a:pPr lvl="1"/>
            <a:r>
              <a:rPr lang="cs-CZ" dirty="0" smtClean="0"/>
              <a:t>Odvody státu (přesně stanovené) první povinností kolchozů a sovchozů, zbytek lze použít na odměnu družstevníků</a:t>
            </a:r>
          </a:p>
          <a:p>
            <a:pPr lvl="1"/>
            <a:r>
              <a:rPr lang="cs-CZ" dirty="0" smtClean="0"/>
              <a:t>V prvních letech tento přebytek velmi malý – jedna z příčin hladomoru na Ukrajině 1932</a:t>
            </a:r>
          </a:p>
          <a:p>
            <a:pPr lvl="1"/>
            <a:r>
              <a:rPr lang="cs-CZ" dirty="0" smtClean="0"/>
              <a:t>Do r. 1930 zkolektivizováno 57 % hospodářství</a:t>
            </a:r>
          </a:p>
          <a:p>
            <a:r>
              <a:rPr lang="cs-CZ" dirty="0" smtClean="0"/>
              <a:t>Násilná kolektivizace, hledání nepřátel na vesnici – kulaků</a:t>
            </a:r>
          </a:p>
          <a:p>
            <a:r>
              <a:rPr lang="cs-CZ" dirty="0" smtClean="0"/>
              <a:t>Vedlo k obrovským škodám – rolníci se nechtěli sdružovat a přicházet o svůj majetek =&gt; vybíjení dobytka, zkracování osevů</a:t>
            </a:r>
          </a:p>
          <a:p>
            <a:r>
              <a:rPr lang="cs-CZ" dirty="0" smtClean="0"/>
              <a:t>Reálně neexistovaly žádné předpoklady pro kolektivizaci – moderní stroje, kvalifikovaný personál, agronomové, zootechnici, </a:t>
            </a:r>
            <a:r>
              <a:rPr lang="cs-CZ" dirty="0"/>
              <a:t>o</a:t>
            </a:r>
            <a:r>
              <a:rPr lang="cs-CZ" dirty="0" smtClean="0"/>
              <a:t>rganizace práce a výroby</a:t>
            </a:r>
          </a:p>
          <a:p>
            <a:r>
              <a:rPr lang="cs-CZ" dirty="0" smtClean="0"/>
              <a:t>Opět opakující se problém – zemědělství SSSR neodpovídalo vyspělé průmyslové zemi, malé výnosy</a:t>
            </a:r>
          </a:p>
          <a:p>
            <a:r>
              <a:rPr lang="cs-CZ" dirty="0" smtClean="0"/>
              <a:t>Stalin předpokládal, že rozvoj zemědělství vznikne jako důsledek industrializace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587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34603"/>
            <a:ext cx="8915400" cy="5006874"/>
          </a:xfrm>
        </p:spPr>
        <p:txBody>
          <a:bodyPr/>
          <a:lstStyle/>
          <a:p>
            <a:r>
              <a:rPr lang="cs-CZ" dirty="0" smtClean="0"/>
              <a:t>Původním cílem odebrat rolníkům možnost volně nakládat s výsledkem své práce</a:t>
            </a:r>
          </a:p>
          <a:p>
            <a:r>
              <a:rPr lang="cs-CZ" dirty="0" smtClean="0"/>
              <a:t>V počátku zakládány tzv. komuny – rolník přišel o všechno kromě obydlí =&gt; vedlo k rolnickým bouřím, krácení osevů, vybíjení zvířat</a:t>
            </a:r>
          </a:p>
          <a:p>
            <a:r>
              <a:rPr lang="cs-CZ" dirty="0" smtClean="0"/>
              <a:t>Od roku 1930 bylo stanoveno, že společné bude osivo a ustájený velký dobytek, rolník si směl ponechat malý pozemek – záhumenek – pro pěstování zeleniny, stromů atp. + drobné zvířectvo</a:t>
            </a:r>
          </a:p>
          <a:p>
            <a:pPr lvl="1"/>
            <a:r>
              <a:rPr lang="cs-CZ" dirty="0" smtClean="0"/>
              <a:t>Velmi významné – 1938 cca 45 % produkce</a:t>
            </a:r>
          </a:p>
          <a:p>
            <a:pPr lvl="1"/>
            <a:r>
              <a:rPr lang="cs-CZ" dirty="0" smtClean="0"/>
              <a:t>Později zajišťují produkci některých potravin – ovoce, zelenina, med...</a:t>
            </a:r>
          </a:p>
          <a:p>
            <a:r>
              <a:rPr lang="cs-CZ" dirty="0" smtClean="0"/>
              <a:t>Ze záhumenku mohl také část prodávat</a:t>
            </a:r>
          </a:p>
          <a:p>
            <a:r>
              <a:rPr lang="cs-CZ" dirty="0" smtClean="0"/>
              <a:t>Kolektivizace dokončena 1935, přednostně se kolektivizovaly významné zemědělské regiony s dobrým napojením na dopravní sítě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53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kulaka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8868" y="1844702"/>
            <a:ext cx="8915400" cy="4551549"/>
          </a:xfrm>
        </p:spPr>
        <p:txBody>
          <a:bodyPr/>
          <a:lstStyle/>
          <a:p>
            <a:r>
              <a:rPr lang="cs-CZ" dirty="0" smtClean="0"/>
              <a:t>Seznam kritérií vydaných Radou lidových komisařů</a:t>
            </a:r>
          </a:p>
          <a:p>
            <a:r>
              <a:rPr lang="cs-CZ" dirty="0" smtClean="0"/>
              <a:t>Stačilo splnit jedno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Najímání stálých pracovníků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Vlastnictví průmyslového podniku/nástroje poháněného motorem – mlýn, nástroje pro zpracování obilí, vlny, pro výrobu škrobu, sušení ovoce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průmyslových zemědělských strojů – traktory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prostor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Účast členů rodiny v obchodu, lichvě/ lidé s příjmy nesouvisejícími s prací (např. kněží)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Leden 1930 – plán na likvidaci kulaků jako třídy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Probíhala také tzv. „</a:t>
            </a:r>
            <a:r>
              <a:rPr lang="cs-CZ" dirty="0" err="1" smtClean="0"/>
              <a:t>autodekulakizace</a:t>
            </a:r>
            <a:r>
              <a:rPr lang="cs-CZ" dirty="0" smtClean="0"/>
              <a:t>“ – rolníci rozprodávali majetek a odcházeli do 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88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Provedení 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17483"/>
            <a:ext cx="8915400" cy="443713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Nasazení dělnických brigád a oddílů bezpečnosti</a:t>
            </a:r>
          </a:p>
          <a:p>
            <a:r>
              <a:rPr lang="cs-CZ" dirty="0" smtClean="0"/>
              <a:t>Zanesení rozkolu „třídního boje“ na vesnici – likvidace kulaka</a:t>
            </a:r>
          </a:p>
          <a:p>
            <a:r>
              <a:rPr lang="cs-CZ" dirty="0" smtClean="0"/>
              <a:t>Tvrdé uplatňování trestního zákona</a:t>
            </a:r>
          </a:p>
          <a:p>
            <a:r>
              <a:rPr lang="cs-CZ" dirty="0" smtClean="0"/>
              <a:t>Existovaly kvóty kolik kulaků má být v daném regionu zlikvidováno</a:t>
            </a:r>
          </a:p>
          <a:p>
            <a:pPr lvl="1"/>
            <a:r>
              <a:rPr lang="cs-CZ" dirty="0" smtClean="0"/>
              <a:t>Konfiskace majetku</a:t>
            </a:r>
          </a:p>
          <a:p>
            <a:pPr lvl="1"/>
            <a:r>
              <a:rPr lang="cs-CZ" dirty="0" smtClean="0"/>
              <a:t>Kulak i s rodinou odváženi do jiných regionů pro osídlení, ta nesměli opustit – Ural, Sibiř</a:t>
            </a:r>
          </a:p>
          <a:p>
            <a:pPr lvl="1"/>
            <a:r>
              <a:rPr lang="cs-CZ" dirty="0" smtClean="0"/>
              <a:t>Část rolníků skončilo v pracovních táborech/ v této době vzniká GULAG = Hlavní správa nápravně-pracovních táborů (od r. 1934 pod NKVD)</a:t>
            </a:r>
          </a:p>
          <a:p>
            <a:pPr lvl="2"/>
            <a:r>
              <a:rPr lang="cs-CZ" dirty="0" smtClean="0"/>
              <a:t>Velké stavby – ocelárny, přehrady (např. Bělomořský kanál – 250 km dlouhý kanál spojující Balt a Bílé moře – využito propagandou)</a:t>
            </a:r>
          </a:p>
          <a:p>
            <a:pPr lvl="1"/>
            <a:r>
              <a:rPr lang="cs-CZ" dirty="0" smtClean="0"/>
              <a:t>V platnosti až do konce 30. let</a:t>
            </a:r>
          </a:p>
          <a:p>
            <a:pPr lvl="1"/>
            <a:r>
              <a:rPr lang="cs-CZ" dirty="0" smtClean="0"/>
              <a:t>Majetek připadl družstvu, osobní majetek si směla přivlastnit venkovská chudina</a:t>
            </a:r>
          </a:p>
          <a:p>
            <a:pPr lvl="1"/>
            <a:r>
              <a:rPr lang="cs-CZ" dirty="0" smtClean="0"/>
              <a:t>Vystěhováno cca 10 milionů rolníků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2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white sea baltic ca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2" y="609086"/>
            <a:ext cx="7526214" cy="64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6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Represivní složky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69775"/>
            <a:ext cx="8915400" cy="4762830"/>
          </a:xfrm>
        </p:spPr>
        <p:txBody>
          <a:bodyPr/>
          <a:lstStyle/>
          <a:p>
            <a:r>
              <a:rPr lang="cs-CZ" dirty="0" err="1" smtClean="0"/>
              <a:t>Čeka</a:t>
            </a:r>
            <a:r>
              <a:rPr lang="cs-CZ" dirty="0" smtClean="0"/>
              <a:t> – 1917-1922</a:t>
            </a:r>
          </a:p>
          <a:p>
            <a:pPr lvl="1"/>
            <a:r>
              <a:rPr lang="cs-CZ" dirty="0" smtClean="0"/>
              <a:t>Založena s cílem likvidace protibolševického odporu</a:t>
            </a:r>
          </a:p>
          <a:p>
            <a:pPr lvl="1"/>
            <a:r>
              <a:rPr lang="cs-CZ" dirty="0" smtClean="0"/>
              <a:t>Později kontrola nad obyvatelstvem, proti kontrarevoluci</a:t>
            </a:r>
          </a:p>
          <a:p>
            <a:r>
              <a:rPr lang="cs-CZ" dirty="0" smtClean="0"/>
              <a:t>1922 zrušení </a:t>
            </a:r>
            <a:r>
              <a:rPr lang="cs-CZ" dirty="0" err="1" smtClean="0"/>
              <a:t>Čeky</a:t>
            </a:r>
            <a:r>
              <a:rPr lang="cs-CZ" dirty="0" smtClean="0"/>
              <a:t> – vznik Státní politické správy (GPU)</a:t>
            </a:r>
          </a:p>
          <a:p>
            <a:pPr lvl="1"/>
            <a:r>
              <a:rPr lang="cs-CZ" dirty="0" smtClean="0"/>
              <a:t>Sledování a vyšetřování + vyhoštění nebo věznění</a:t>
            </a:r>
          </a:p>
          <a:p>
            <a:r>
              <a:rPr lang="cs-CZ" dirty="0" smtClean="0"/>
              <a:t>1923 OGPU</a:t>
            </a:r>
          </a:p>
          <a:p>
            <a:r>
              <a:rPr lang="cs-CZ" dirty="0" smtClean="0"/>
              <a:t>1934-1946 - NKVD</a:t>
            </a:r>
          </a:p>
          <a:p>
            <a:r>
              <a:rPr lang="cs-CZ" dirty="0" smtClean="0"/>
              <a:t>Nízká vzdělanost zaměstnanců, v průběhu 20. let ale posun</a:t>
            </a:r>
          </a:p>
          <a:p>
            <a:r>
              <a:rPr lang="cs-CZ" dirty="0" smtClean="0"/>
              <a:t>Felix </a:t>
            </a:r>
            <a:r>
              <a:rPr lang="cs-CZ" dirty="0" err="1" smtClean="0"/>
              <a:t>Dzžeržinskij</a:t>
            </a:r>
            <a:r>
              <a:rPr lang="cs-CZ" dirty="0" smtClean="0"/>
              <a:t> (do 1926), </a:t>
            </a:r>
            <a:r>
              <a:rPr lang="cs-CZ" dirty="0" err="1" smtClean="0"/>
              <a:t>Gendrich</a:t>
            </a:r>
            <a:r>
              <a:rPr lang="cs-CZ" dirty="0" smtClean="0"/>
              <a:t> </a:t>
            </a:r>
            <a:r>
              <a:rPr lang="cs-CZ" dirty="0" err="1" smtClean="0"/>
              <a:t>Jagoda</a:t>
            </a:r>
            <a:r>
              <a:rPr lang="cs-CZ" dirty="0" smtClean="0"/>
              <a:t> (1934-36), Nikolaj Ježov (1936-38), Lavrentij Berija (1938-1945)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94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Stalinův kult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1930 </a:t>
            </a:r>
            <a:r>
              <a:rPr lang="cs-CZ" dirty="0" err="1" smtClean="0"/>
              <a:t>čáněk</a:t>
            </a:r>
            <a:r>
              <a:rPr lang="cs-CZ" dirty="0" smtClean="0"/>
              <a:t> Závrať z úspěchů</a:t>
            </a:r>
          </a:p>
          <a:p>
            <a:pPr lvl="1"/>
            <a:r>
              <a:rPr lang="cs-CZ" dirty="0" smtClean="0"/>
              <a:t>Stalin odsuzuje násilnou formu kolektivizace</a:t>
            </a:r>
          </a:p>
          <a:p>
            <a:pPr lvl="1"/>
            <a:r>
              <a:rPr lang="cs-CZ" dirty="0" smtClean="0"/>
              <a:t>Odmítnutí toho, že by v kolchozech mělo být i drobné zvířectvo a vybavení domácností</a:t>
            </a:r>
          </a:p>
          <a:p>
            <a:pPr lvl="1"/>
            <a:r>
              <a:rPr lang="cs-CZ" dirty="0" smtClean="0"/>
              <a:t>Vina za situaci násilné kolektivizace leží na vykonavatelích kolektivizace</a:t>
            </a:r>
          </a:p>
          <a:p>
            <a:pPr lvl="1"/>
            <a:r>
              <a:rPr lang="cs-CZ" dirty="0" smtClean="0"/>
              <a:t>„varování, aby to nezašlo příliš daleko“</a:t>
            </a:r>
          </a:p>
          <a:p>
            <a:pPr lvl="1"/>
            <a:r>
              <a:rPr lang="cs-CZ" dirty="0" smtClean="0"/>
              <a:t>Stalin vykreslený jako ochránce 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17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61" y="177579"/>
            <a:ext cx="8479323" cy="6019672"/>
          </a:xfrm>
        </p:spPr>
      </p:pic>
    </p:spTree>
    <p:extLst>
      <p:ext uri="{BB962C8B-B14F-4D97-AF65-F5344CB8AC3E}">
        <p14:creationId xmlns:p14="http://schemas.microsoft.com/office/powerpoint/2010/main" val="390082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34" y="315718"/>
            <a:ext cx="9347735" cy="5918105"/>
          </a:xfrm>
        </p:spPr>
      </p:pic>
    </p:spTree>
    <p:extLst>
      <p:ext uri="{BB962C8B-B14F-4D97-AF65-F5344CB8AC3E}">
        <p14:creationId xmlns:p14="http://schemas.microsoft.com/office/powerpoint/2010/main" val="429233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922"/>
            <a:ext cx="8285259" cy="6237937"/>
          </a:xfrm>
        </p:spPr>
      </p:pic>
    </p:spTree>
    <p:extLst>
      <p:ext uri="{BB962C8B-B14F-4D97-AF65-F5344CB8AC3E}">
        <p14:creationId xmlns:p14="http://schemas.microsoft.com/office/powerpoint/2010/main" val="194724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Totalitarismus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dle Zbigniewa Brzezinského</a:t>
            </a:r>
          </a:p>
          <a:p>
            <a:endParaRPr lang="cs-CZ" dirty="0"/>
          </a:p>
          <a:p>
            <a:r>
              <a:rPr lang="cs-CZ" dirty="0" smtClean="0"/>
              <a:t>Oficiální ideologie – akceptují ji všichni členové společnosti</a:t>
            </a:r>
          </a:p>
          <a:p>
            <a:r>
              <a:rPr lang="cs-CZ" dirty="0" smtClean="0"/>
              <a:t>Jediná masová politická strana – jediný vůdce v čele</a:t>
            </a:r>
          </a:p>
          <a:p>
            <a:r>
              <a:rPr lang="cs-CZ" dirty="0" smtClean="0"/>
              <a:t>Monopol na kontrolu ozbrojené moci</a:t>
            </a:r>
          </a:p>
          <a:p>
            <a:r>
              <a:rPr lang="cs-CZ" dirty="0" smtClean="0"/>
              <a:t>Kontrola prostředků masové komunikace</a:t>
            </a:r>
          </a:p>
          <a:p>
            <a:r>
              <a:rPr lang="cs-CZ" dirty="0" smtClean="0"/>
              <a:t>Fyzická a psychologická kontrola společnosti</a:t>
            </a:r>
          </a:p>
          <a:p>
            <a:r>
              <a:rPr lang="cs-CZ" dirty="0" smtClean="0"/>
              <a:t>Centrální řízení a kontrola ekonomiky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65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Industrializace - První pětiletý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7381"/>
            <a:ext cx="8915400" cy="5168348"/>
          </a:xfrm>
        </p:spPr>
        <p:txBody>
          <a:bodyPr>
            <a:normAutofit/>
          </a:bodyPr>
          <a:lstStyle/>
          <a:p>
            <a:r>
              <a:rPr lang="cs-CZ" dirty="0"/>
              <a:t>1928 schválen první pětiletý </a:t>
            </a:r>
            <a:r>
              <a:rPr lang="cs-CZ" dirty="0" smtClean="0"/>
              <a:t>plán</a:t>
            </a:r>
          </a:p>
          <a:p>
            <a:r>
              <a:rPr lang="cs-CZ" dirty="0" smtClean="0"/>
              <a:t>Cílem položit základy průmyslu, metalurgie, energetiky, strojírenství, zbrojního průmyslu</a:t>
            </a:r>
          </a:p>
          <a:p>
            <a:r>
              <a:rPr lang="cs-CZ" dirty="0" smtClean="0"/>
              <a:t>Ekonomická soběstačnost státu</a:t>
            </a:r>
          </a:p>
          <a:p>
            <a:r>
              <a:rPr lang="cs-CZ" dirty="0" smtClean="0"/>
              <a:t>Nutnost mezinárodního obchodu – export zemědělské výroby – import technologií, techniky</a:t>
            </a:r>
          </a:p>
          <a:p>
            <a:pPr lvl="1"/>
            <a:r>
              <a:rPr lang="cs-CZ" dirty="0" smtClean="0"/>
              <a:t>„import strojů za účelem ukončení importu“</a:t>
            </a:r>
          </a:p>
          <a:p>
            <a:r>
              <a:rPr lang="cs-CZ" dirty="0" smtClean="0"/>
              <a:t>Dvě </a:t>
            </a:r>
            <a:r>
              <a:rPr lang="cs-CZ" dirty="0"/>
              <a:t>varianty plánu</a:t>
            </a:r>
          </a:p>
          <a:p>
            <a:pPr lvl="2"/>
            <a:r>
              <a:rPr lang="cs-CZ" dirty="0"/>
              <a:t>Výchozí a optimální</a:t>
            </a:r>
          </a:p>
          <a:p>
            <a:pPr lvl="2"/>
            <a:r>
              <a:rPr lang="cs-CZ" dirty="0"/>
              <a:t>Výchozí – možnost zajistit plynulý chod hospodářství jako celku</a:t>
            </a:r>
          </a:p>
          <a:p>
            <a:pPr lvl="2"/>
            <a:r>
              <a:rPr lang="cs-CZ" dirty="0"/>
              <a:t>Optimální – vycházela z hmotného obsahu výroby na konci pětiletky, stanovila kolik čeho vyrobit</a:t>
            </a:r>
          </a:p>
          <a:p>
            <a:pPr lvl="2"/>
            <a:r>
              <a:rPr lang="cs-CZ" dirty="0"/>
              <a:t>Příklad výchozího vs. optimálního plánu:</a:t>
            </a:r>
          </a:p>
          <a:p>
            <a:pPr lvl="3"/>
            <a:r>
              <a:rPr lang="cs-CZ" dirty="0"/>
              <a:t>Surové železo 1928/3,3 mil. Tun; výchozí 1932 10 mil. Tun; optimální 15-17 mil. Tun</a:t>
            </a:r>
          </a:p>
          <a:p>
            <a:pPr lvl="1"/>
            <a:r>
              <a:rPr lang="cs-CZ" dirty="0"/>
              <a:t>I optimální se Stalinovi zdál malý – pětiletka zkrácena na čtyři roky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13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7893" y="1800970"/>
            <a:ext cx="8915400" cy="5298831"/>
          </a:xfrm>
        </p:spPr>
        <p:txBody>
          <a:bodyPr>
            <a:normAutofit/>
          </a:bodyPr>
          <a:lstStyle/>
          <a:p>
            <a:r>
              <a:rPr lang="cs-CZ" dirty="0" smtClean="0"/>
              <a:t>Modernizaci státu podřízeno vše</a:t>
            </a:r>
          </a:p>
          <a:p>
            <a:pPr lvl="1"/>
            <a:r>
              <a:rPr lang="cs-CZ" dirty="0" smtClean="0"/>
              <a:t>Práce na tři směny, i 300 hodin měsíčně</a:t>
            </a:r>
          </a:p>
          <a:p>
            <a:r>
              <a:rPr lang="cs-CZ" dirty="0" smtClean="0"/>
              <a:t>GOSPLAN – státní plánovací komise – plán hospodářství, stanovení cen, výrobní kvóty</a:t>
            </a:r>
          </a:p>
          <a:p>
            <a:r>
              <a:rPr lang="cs-CZ" dirty="0" smtClean="0"/>
              <a:t>Vše posuzováno podle průmyslového výkonu</a:t>
            </a:r>
          </a:p>
          <a:p>
            <a:pPr lvl="1"/>
            <a:r>
              <a:rPr lang="cs-CZ" dirty="0" smtClean="0"/>
              <a:t>V letech 1928-1940 obrovský nárůst </a:t>
            </a:r>
          </a:p>
          <a:p>
            <a:pPr lvl="2"/>
            <a:r>
              <a:rPr lang="cs-CZ" dirty="0" smtClean="0"/>
              <a:t>Zdesetinásobení produkce energie, sedmkrát uhlí…</a:t>
            </a:r>
          </a:p>
          <a:p>
            <a:pPr lvl="2"/>
            <a:r>
              <a:rPr lang="cs-CZ" dirty="0" smtClean="0"/>
              <a:t>Vznik velkých továrních komplexů, přehrad i měst – Dněperská přehrada, Rostov na Donu továrna na zemědělské stroje, </a:t>
            </a:r>
            <a:r>
              <a:rPr lang="cs-CZ" dirty="0" err="1" smtClean="0"/>
              <a:t>Nižnij</a:t>
            </a:r>
            <a:r>
              <a:rPr lang="cs-CZ" dirty="0" smtClean="0"/>
              <a:t> Novgorod (Gorkij) automobilový průmysl</a:t>
            </a:r>
          </a:p>
        </p:txBody>
      </p:sp>
    </p:spTree>
    <p:extLst>
      <p:ext uri="{BB962C8B-B14F-4D97-AF65-F5344CB8AC3E}">
        <p14:creationId xmlns:p14="http://schemas.microsoft.com/office/powerpoint/2010/main" val="325507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Snaha o vojensko-strategickou diversifikaci území</a:t>
            </a:r>
          </a:p>
          <a:p>
            <a:pPr lvl="1"/>
            <a:r>
              <a:rPr lang="cs-CZ" dirty="0" smtClean="0"/>
              <a:t>Kromě průmyslových měst druhé centrum na Urale a západní Sibiři</a:t>
            </a:r>
          </a:p>
          <a:p>
            <a:pPr lvl="1"/>
            <a:r>
              <a:rPr lang="cs-CZ" dirty="0" smtClean="0"/>
              <a:t>Budování továren na zelené louce</a:t>
            </a:r>
          </a:p>
          <a:p>
            <a:pPr lvl="1"/>
            <a:r>
              <a:rPr lang="cs-CZ" dirty="0" smtClean="0"/>
              <a:t>Absence infrastruktury – velmi nákladné projekty</a:t>
            </a:r>
          </a:p>
          <a:p>
            <a:r>
              <a:rPr lang="cs-CZ" dirty="0"/>
              <a:t>Ukončen po 4 letech a 3 měsících</a:t>
            </a:r>
          </a:p>
          <a:p>
            <a:r>
              <a:rPr lang="cs-CZ" dirty="0"/>
              <a:t>Výsledky hluboce pod plánem</a:t>
            </a:r>
          </a:p>
          <a:p>
            <a:r>
              <a:rPr lang="cs-CZ" dirty="0"/>
              <a:t>Splnil účel režimu – prudký vzestup tempa průmyslu</a:t>
            </a:r>
          </a:p>
          <a:p>
            <a:r>
              <a:rPr lang="cs-CZ" dirty="0"/>
              <a:t>Změny ve struktuře průmyslu a mechanismu jeho fungování</a:t>
            </a:r>
          </a:p>
          <a:p>
            <a:r>
              <a:rPr lang="cs-CZ" dirty="0"/>
              <a:t>Problém industrializace: zaměření na kvantitu, zůstává problém kvality</a:t>
            </a:r>
          </a:p>
          <a:p>
            <a:r>
              <a:rPr lang="cs-CZ" dirty="0"/>
              <a:t>Nehledělo se na životní úroveň obyvatelstva</a:t>
            </a:r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752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plánované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Požadavek na splnění cíle za užití minima zdrojů</a:t>
            </a:r>
          </a:p>
          <a:p>
            <a:r>
              <a:rPr lang="cs-CZ" dirty="0" smtClean="0"/>
              <a:t>Neefektivita: problém pán a správce</a:t>
            </a:r>
          </a:p>
          <a:p>
            <a:pPr lvl="1"/>
            <a:r>
              <a:rPr lang="cs-CZ" dirty="0" smtClean="0"/>
              <a:t>Kontrola – vysoké náklady</a:t>
            </a:r>
          </a:p>
          <a:p>
            <a:pPr lvl="1"/>
            <a:r>
              <a:rPr lang="cs-CZ" dirty="0" smtClean="0"/>
              <a:t>Ukazatele plnění plánu – kvantitativní ukazatele – množství výstupů</a:t>
            </a:r>
          </a:p>
          <a:p>
            <a:pPr lvl="1"/>
            <a:r>
              <a:rPr lang="cs-CZ" dirty="0" smtClean="0"/>
              <a:t>Obava z nesplnění plánu – označení za sabotéry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88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stalin industrial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97" y="95897"/>
            <a:ext cx="8216653" cy="68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8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55" y="254977"/>
            <a:ext cx="5267225" cy="66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6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82" y="190500"/>
            <a:ext cx="4610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0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45" y="304800"/>
            <a:ext cx="48958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2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666138"/>
            <a:ext cx="10617933" cy="58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2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hospodářství</a:t>
            </a:r>
            <a:br>
              <a:rPr lang="cs-CZ" dirty="0" smtClean="0"/>
            </a:br>
            <a:r>
              <a:rPr lang="cs-CZ" dirty="0" smtClean="0"/>
              <a:t>od r. 1928 do druhé světové války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Druhá revoluce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68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krize, která vedla ke vzniku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následky světové a občanské války</a:t>
            </a:r>
          </a:p>
          <a:p>
            <a:pPr lvl="1"/>
            <a:r>
              <a:rPr lang="cs-CZ" dirty="0" smtClean="0"/>
              <a:t>Hospodářská a společenská destrukce</a:t>
            </a:r>
          </a:p>
          <a:p>
            <a:r>
              <a:rPr lang="cs-CZ" dirty="0" smtClean="0"/>
              <a:t>2) zahraničně-politická izolace země</a:t>
            </a:r>
          </a:p>
          <a:p>
            <a:r>
              <a:rPr lang="cs-CZ" dirty="0" smtClean="0"/>
              <a:t>3) model hospodářského a sociálního vývoje Ruska cestou socialismu  nebyl pro zemi vhodný/ Rusko nebylo v dostatečném stupni zralosti/ Marx a Engels navrhovali svou původní koncepci pro rozvinuté Německo</a:t>
            </a:r>
          </a:p>
          <a:p>
            <a:r>
              <a:rPr lang="cs-CZ" dirty="0" smtClean="0"/>
              <a:t>4) problém Leninova dědictví – vnitřní politická krize a otřesy/ vnitřní mocenské boje ve straně místo včasné a plynulé koncepce hospodářského rozvoje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68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914400"/>
            <a:ext cx="8907413" cy="990600"/>
          </a:xfrm>
        </p:spPr>
        <p:txBody>
          <a:bodyPr/>
          <a:lstStyle/>
          <a:p>
            <a:r>
              <a:rPr lang="cs-CZ" dirty="0" smtClean="0"/>
              <a:t>Konec 20.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49287"/>
            <a:ext cx="8915400" cy="4909421"/>
          </a:xfrm>
        </p:spPr>
        <p:txBody>
          <a:bodyPr>
            <a:normAutofit/>
          </a:bodyPr>
          <a:lstStyle/>
          <a:p>
            <a:r>
              <a:rPr lang="cs-CZ" dirty="0" smtClean="0"/>
              <a:t>Neúspěch na mezinárodním poli (např. přerušení vztahů s Velkou Británií)</a:t>
            </a:r>
          </a:p>
          <a:p>
            <a:pPr lvl="1"/>
            <a:r>
              <a:rPr lang="cs-CZ" dirty="0" smtClean="0"/>
              <a:t>1927 – aféra </a:t>
            </a:r>
            <a:r>
              <a:rPr lang="cs-CZ" dirty="0" err="1" smtClean="0"/>
              <a:t>Arcos</a:t>
            </a:r>
            <a:endParaRPr lang="cs-CZ" dirty="0" smtClean="0"/>
          </a:p>
          <a:p>
            <a:r>
              <a:rPr lang="cs-CZ" dirty="0" smtClean="0"/>
              <a:t>Obavy z vojenského střetu se západem</a:t>
            </a:r>
          </a:p>
          <a:p>
            <a:pPr lvl="1"/>
            <a:r>
              <a:rPr lang="cs-CZ" dirty="0" smtClean="0"/>
              <a:t>Tyto obavy výhodné pro Stalina, mohl vyžadovat jednotu strany a likvidovat „nepřátele“ a „cizí agenty“</a:t>
            </a:r>
          </a:p>
          <a:p>
            <a:r>
              <a:rPr lang="cs-CZ" dirty="0" smtClean="0"/>
              <a:t>Vnější obavy z války nebyly reálné</a:t>
            </a:r>
          </a:p>
          <a:p>
            <a:r>
              <a:rPr lang="cs-CZ" dirty="0" smtClean="0"/>
              <a:t>Stálý problém – nedostatek průmyslového zboží</a:t>
            </a:r>
          </a:p>
          <a:p>
            <a:pPr lvl="1"/>
            <a:r>
              <a:rPr lang="cs-CZ" dirty="0" smtClean="0"/>
              <a:t>Malé investice do jeho rozvoje</a:t>
            </a:r>
          </a:p>
          <a:p>
            <a:r>
              <a:rPr lang="cs-CZ" dirty="0" smtClean="0"/>
              <a:t>Zvyšování daní</a:t>
            </a:r>
          </a:p>
          <a:p>
            <a:r>
              <a:rPr lang="cs-CZ" dirty="0" smtClean="0"/>
              <a:t>Stát neschopen získat půjčku</a:t>
            </a:r>
          </a:p>
          <a:p>
            <a:r>
              <a:rPr lang="cs-CZ" dirty="0" smtClean="0"/>
              <a:t>Z dob válečného komunismu nenávist bohatých a chudých rolníků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7347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Autoritářský/totalitní systém a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„shora“ – industrializace agrární země</a:t>
            </a:r>
          </a:p>
          <a:p>
            <a:r>
              <a:rPr lang="cs-CZ" dirty="0" smtClean="0"/>
              <a:t>Vojensko-byrokratické řízení státu</a:t>
            </a:r>
          </a:p>
          <a:p>
            <a:r>
              <a:rPr lang="cs-CZ" dirty="0" smtClean="0"/>
              <a:t>Dominance státního vlastnictví</a:t>
            </a:r>
          </a:p>
          <a:p>
            <a:r>
              <a:rPr lang="cs-CZ" dirty="0" smtClean="0"/>
              <a:t>Administrativní alokace zdrojů</a:t>
            </a:r>
          </a:p>
          <a:p>
            <a:r>
              <a:rPr lang="cs-CZ" dirty="0" smtClean="0"/>
              <a:t>Vedlo k flexibilnímu směrování finančních prostředků dle stanovených priorit</a:t>
            </a:r>
          </a:p>
          <a:p>
            <a:r>
              <a:rPr lang="cs-CZ" dirty="0" smtClean="0"/>
              <a:t>Na úrovni politbyra se rozhodovalo především o výši investic, mezinárodním obchodu a výkupu obilí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45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Administrativně-příkazový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Termín použit Michailem </a:t>
            </a:r>
            <a:r>
              <a:rPr lang="cs-CZ" dirty="0" err="1" smtClean="0"/>
              <a:t>Grbačovem</a:t>
            </a:r>
            <a:r>
              <a:rPr lang="cs-CZ" dirty="0" smtClean="0"/>
              <a:t> v době přestavby</a:t>
            </a:r>
          </a:p>
          <a:p>
            <a:r>
              <a:rPr lang="cs-CZ" dirty="0" smtClean="0"/>
              <a:t>Administrativní alokace zdrojů X tržní alokace zdrojů</a:t>
            </a:r>
          </a:p>
          <a:p>
            <a:r>
              <a:rPr lang="cs-CZ" dirty="0" smtClean="0"/>
              <a:t>Tržní alokace je zodpovědná za nadprodukci, ekonomické cykly, krize</a:t>
            </a:r>
          </a:p>
          <a:p>
            <a:r>
              <a:rPr lang="cs-CZ" dirty="0" smtClean="0"/>
              <a:t>Plán sestavován Státní plánovací </a:t>
            </a:r>
            <a:r>
              <a:rPr lang="cs-CZ" dirty="0" err="1" smtClean="0"/>
              <a:t>komisé</a:t>
            </a:r>
            <a:r>
              <a:rPr lang="cs-CZ" dirty="0" smtClean="0"/>
              <a:t> (GOSPLAN)</a:t>
            </a:r>
          </a:p>
          <a:p>
            <a:r>
              <a:rPr lang="cs-CZ" dirty="0" smtClean="0"/>
              <a:t>Odpovědnost za realizaci nesly komisariáty/ministerstva – řízení podniků</a:t>
            </a:r>
          </a:p>
          <a:p>
            <a:r>
              <a:rPr lang="cs-CZ" dirty="0" smtClean="0"/>
              <a:t>Lze nalézt prvky tržního hospodářství</a:t>
            </a:r>
          </a:p>
          <a:p>
            <a:pPr lvl="1"/>
            <a:r>
              <a:rPr lang="cs-CZ" dirty="0" smtClean="0"/>
              <a:t>Např. pracovní síla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87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„Dohnat a předehnat“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3395" y="1324708"/>
            <a:ext cx="9919311" cy="5638800"/>
          </a:xfrm>
        </p:spPr>
        <p:txBody>
          <a:bodyPr>
            <a:normAutofit/>
          </a:bodyPr>
          <a:lstStyle/>
          <a:p>
            <a:r>
              <a:rPr lang="cs-CZ" dirty="0" smtClean="0"/>
              <a:t>Na západě modernizace hospodářství – chemický, elektrický, letecký, automobilový průmysl</a:t>
            </a:r>
          </a:p>
          <a:p>
            <a:r>
              <a:rPr lang="cs-CZ" dirty="0" smtClean="0"/>
              <a:t>Stalinova teze: „Do 10 let musí SSSR uběhnout vzdálenost, která ho dělí od vyspělých západních států nebo bude převálcován.“</a:t>
            </a:r>
          </a:p>
          <a:p>
            <a:r>
              <a:rPr lang="cs-CZ" dirty="0" smtClean="0"/>
              <a:t>Potřeba dohnat západ technologiemi a vyspělým hospodářstvím – pokud ne, SSSR bude zničeno</a:t>
            </a:r>
          </a:p>
          <a:p>
            <a:r>
              <a:rPr lang="cs-CZ" dirty="0" smtClean="0"/>
              <a:t>Stalinův plán výstavby socialismu v SSSR – ústup od celosvětové revoluce</a:t>
            </a:r>
          </a:p>
          <a:p>
            <a:pPr lvl="1"/>
            <a:r>
              <a:rPr lang="cs-CZ" dirty="0" smtClean="0"/>
              <a:t>Nejprve potřeba vytvořit silný stát, pak je možné šířit revoluci</a:t>
            </a:r>
          </a:p>
          <a:p>
            <a:pPr lvl="1"/>
            <a:r>
              <a:rPr lang="cs-CZ" dirty="0" smtClean="0"/>
              <a:t>Výstavba socialismu v jedné zemi</a:t>
            </a:r>
          </a:p>
          <a:p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5741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Obilná krize 1927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72209"/>
            <a:ext cx="8915400" cy="5359179"/>
          </a:xfrm>
        </p:spPr>
        <p:txBody>
          <a:bodyPr>
            <a:normAutofit/>
          </a:bodyPr>
          <a:lstStyle/>
          <a:p>
            <a:r>
              <a:rPr lang="cs-CZ" dirty="0" smtClean="0"/>
              <a:t>Stát ovlivňoval cenu obilí</a:t>
            </a:r>
          </a:p>
          <a:p>
            <a:r>
              <a:rPr lang="cs-CZ" dirty="0" smtClean="0"/>
              <a:t>1925 – nedostatek obilí na vývoz – zvýšení výkupních cen</a:t>
            </a:r>
          </a:p>
          <a:p>
            <a:r>
              <a:rPr lang="cs-CZ" dirty="0" smtClean="0"/>
              <a:t>1926 – snížení ploch osetých technickými plodinami – pěstuje se více obilí – stát ceny snižuje</a:t>
            </a:r>
          </a:p>
          <a:p>
            <a:r>
              <a:rPr lang="cs-CZ" dirty="0" smtClean="0"/>
              <a:t>Zároveň růst cen masa a mléčných produktů – stát ceny nereguluje – na základě poptávky na trhu</a:t>
            </a:r>
          </a:p>
          <a:p>
            <a:r>
              <a:rPr lang="cs-CZ" dirty="0" smtClean="0"/>
              <a:t>Pro rolníky výhodné zaměřit se na masovou a mléčnou výrobu</a:t>
            </a:r>
          </a:p>
          <a:p>
            <a:r>
              <a:rPr lang="cs-CZ" dirty="0" smtClean="0"/>
              <a:t>1927 – nedošlo k navýšení cen výkupů, ale větší tlak na industrializaci</a:t>
            </a:r>
          </a:p>
          <a:p>
            <a:pPr lvl="1"/>
            <a:r>
              <a:rPr lang="cs-CZ" dirty="0" smtClean="0"/>
              <a:t>Vede ke krizi – rolníci neprodávají</a:t>
            </a:r>
          </a:p>
          <a:p>
            <a:pPr lvl="1"/>
            <a:r>
              <a:rPr lang="cs-CZ" dirty="0" smtClean="0"/>
              <a:t>Stát zabavuje násilnou cestou</a:t>
            </a:r>
          </a:p>
          <a:p>
            <a:pPr lvl="1"/>
            <a:r>
              <a:rPr lang="cs-CZ" dirty="0" smtClean="0"/>
              <a:t>Stalin nabádá k zásahu proti kulakům</a:t>
            </a:r>
          </a:p>
          <a:p>
            <a:r>
              <a:rPr lang="cs-CZ" dirty="0" smtClean="0"/>
              <a:t>1928 – rolníci demotivováni – obavy z konfiskace – menší osevy</a:t>
            </a:r>
          </a:p>
          <a:p>
            <a:r>
              <a:rPr lang="cs-CZ" dirty="0" smtClean="0"/>
              <a:t>Vedlo postupně k ukončení NEP</a:t>
            </a:r>
          </a:p>
          <a:p>
            <a:pPr lvl="1"/>
            <a:r>
              <a:rPr lang="cs-CZ" dirty="0" smtClean="0"/>
              <a:t>Malopodniky, řemeslníci a služby nadměrně zatíženi daněmi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2158426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12807</TotalTime>
  <Words>1421</Words>
  <Application>Microsoft Office PowerPoint</Application>
  <PresentationFormat>Širokoúhlá obrazovka</PresentationFormat>
  <Paragraphs>165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Stébla</vt:lpstr>
      <vt:lpstr>Totalitarismus a jeho charakteristika?</vt:lpstr>
      <vt:lpstr>Totalitarismus</vt:lpstr>
      <vt:lpstr>Vývoj ruského hospodářství od r. 1928 do druhé světové války</vt:lpstr>
      <vt:lpstr>Důvody krize, která vedla ke vzniku systému</vt:lpstr>
      <vt:lpstr>Konec 20. let</vt:lpstr>
      <vt:lpstr>Autoritářský/totalitní systém a hospodářství</vt:lpstr>
      <vt:lpstr>Administrativně-příkazový systém</vt:lpstr>
      <vt:lpstr>„Dohnat a předehnat“</vt:lpstr>
      <vt:lpstr>Obilná krize 1927</vt:lpstr>
      <vt:lpstr>Kolektivizace</vt:lpstr>
      <vt:lpstr>Kolektivizace</vt:lpstr>
      <vt:lpstr>Charakteristika kulaka</vt:lpstr>
      <vt:lpstr>Provedení kolektivizace</vt:lpstr>
      <vt:lpstr>Prezentace aplikace PowerPoint</vt:lpstr>
      <vt:lpstr>Represivní složky</vt:lpstr>
      <vt:lpstr>Stalinův kult osobnosti</vt:lpstr>
      <vt:lpstr>Prezentace aplikace PowerPoint</vt:lpstr>
      <vt:lpstr>Prezentace aplikace PowerPoint</vt:lpstr>
      <vt:lpstr>Prezentace aplikace PowerPoint</vt:lpstr>
      <vt:lpstr>Industrializace - První pětiletý plán</vt:lpstr>
      <vt:lpstr>Charakteristika prvního plánu</vt:lpstr>
      <vt:lpstr>Charakteristika prvního plánu</vt:lpstr>
      <vt:lpstr>Problémy plánované ekonomiky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Správa státních hmotných rezerv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Prezentace</cp:lastModifiedBy>
  <cp:revision>70</cp:revision>
  <cp:lastPrinted>2018-11-05T14:38:35Z</cp:lastPrinted>
  <dcterms:created xsi:type="dcterms:W3CDTF">2017-10-10T07:19:29Z</dcterms:created>
  <dcterms:modified xsi:type="dcterms:W3CDTF">2018-11-05T18:57:04Z</dcterms:modified>
</cp:coreProperties>
</file>