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0" r:id="rId6"/>
    <p:sldId id="261" r:id="rId7"/>
    <p:sldId id="258" r:id="rId8"/>
    <p:sldId id="262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FAB2E-3E9C-4073-8BF4-2FCF3DA1C72E}" v="12" dt="2024-02-18T16:37:05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00" autoAdjust="0"/>
  </p:normalViewPr>
  <p:slideViewPr>
    <p:cSldViewPr>
      <p:cViewPr varScale="1">
        <p:scale>
          <a:sx n="80" d="100"/>
          <a:sy n="80" d="100"/>
        </p:scale>
        <p:origin x="82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Kříhová" userId="7d41808c-390e-40c2-bd93-53b0af250f83" providerId="ADAL" clId="{EF5FAB2E-3E9C-4073-8BF4-2FCF3DA1C72E}"/>
    <pc:docChg chg="undo custSel addSld modSld">
      <pc:chgData name="Zuzana Kříhová" userId="7d41808c-390e-40c2-bd93-53b0af250f83" providerId="ADAL" clId="{EF5FAB2E-3E9C-4073-8BF4-2FCF3DA1C72E}" dt="2024-02-18T21:00:04.994" v="158" actId="5793"/>
      <pc:docMkLst>
        <pc:docMk/>
      </pc:docMkLst>
      <pc:sldChg chg="addSp modSp mod">
        <pc:chgData name="Zuzana Kříhová" userId="7d41808c-390e-40c2-bd93-53b0af250f83" providerId="ADAL" clId="{EF5FAB2E-3E9C-4073-8BF4-2FCF3DA1C72E}" dt="2024-02-18T11:47:47.534" v="39" actId="1076"/>
        <pc:sldMkLst>
          <pc:docMk/>
          <pc:sldMk cId="4059458516" sldId="257"/>
        </pc:sldMkLst>
        <pc:spChg chg="add mod">
          <ac:chgData name="Zuzana Kříhová" userId="7d41808c-390e-40c2-bd93-53b0af250f83" providerId="ADAL" clId="{EF5FAB2E-3E9C-4073-8BF4-2FCF3DA1C72E}" dt="2024-02-18T11:40:44.027" v="35" actId="13926"/>
          <ac:spMkLst>
            <pc:docMk/>
            <pc:sldMk cId="4059458516" sldId="257"/>
            <ac:spMk id="4" creationId="{7B4D6337-6890-949C-767B-EFBB09F30EE4}"/>
          </ac:spMkLst>
        </pc:spChg>
        <pc:picChg chg="add mod">
          <ac:chgData name="Zuzana Kříhová" userId="7d41808c-390e-40c2-bd93-53b0af250f83" providerId="ADAL" clId="{EF5FAB2E-3E9C-4073-8BF4-2FCF3DA1C72E}" dt="2024-02-18T11:47:47.534" v="39" actId="1076"/>
          <ac:picMkLst>
            <pc:docMk/>
            <pc:sldMk cId="4059458516" sldId="257"/>
            <ac:picMk id="6" creationId="{38B5C586-3DF8-F80A-1CD3-2F7294FEB224}"/>
          </ac:picMkLst>
        </pc:picChg>
      </pc:sldChg>
      <pc:sldChg chg="addSp delSp modSp mod modClrScheme chgLayout">
        <pc:chgData name="Zuzana Kříhová" userId="7d41808c-390e-40c2-bd93-53b0af250f83" providerId="ADAL" clId="{EF5FAB2E-3E9C-4073-8BF4-2FCF3DA1C72E}" dt="2024-02-18T12:01:40.742" v="69" actId="20577"/>
        <pc:sldMkLst>
          <pc:docMk/>
          <pc:sldMk cId="2881033516" sldId="259"/>
        </pc:sldMkLst>
        <pc:spChg chg="del">
          <ac:chgData name="Zuzana Kříhová" userId="7d41808c-390e-40c2-bd93-53b0af250f83" providerId="ADAL" clId="{EF5FAB2E-3E9C-4073-8BF4-2FCF3DA1C72E}" dt="2024-02-18T11:38:02.078" v="27" actId="26606"/>
          <ac:spMkLst>
            <pc:docMk/>
            <pc:sldMk cId="2881033516" sldId="259"/>
            <ac:spMk id="2" creationId="{00000000-0000-0000-0000-000000000000}"/>
          </ac:spMkLst>
        </pc:spChg>
        <pc:spChg chg="mod">
          <ac:chgData name="Zuzana Kříhová" userId="7d41808c-390e-40c2-bd93-53b0af250f83" providerId="ADAL" clId="{EF5FAB2E-3E9C-4073-8BF4-2FCF3DA1C72E}" dt="2024-02-18T12:01:40.742" v="69" actId="20577"/>
          <ac:spMkLst>
            <pc:docMk/>
            <pc:sldMk cId="2881033516" sldId="259"/>
            <ac:spMk id="3" creationId="{00000000-0000-0000-0000-000000000000}"/>
          </ac:spMkLst>
        </pc:spChg>
        <pc:spChg chg="add mod">
          <ac:chgData name="Zuzana Kříhová" userId="7d41808c-390e-40c2-bd93-53b0af250f83" providerId="ADAL" clId="{EF5FAB2E-3E9C-4073-8BF4-2FCF3DA1C72E}" dt="2024-02-18T12:01:15.311" v="41" actId="14100"/>
          <ac:spMkLst>
            <pc:docMk/>
            <pc:sldMk cId="2881033516" sldId="259"/>
            <ac:spMk id="10" creationId="{2620B362-2BF4-ACAC-D4FE-1044A323B091}"/>
          </ac:spMkLst>
        </pc:spChg>
        <pc:picChg chg="add mod">
          <ac:chgData name="Zuzana Kříhová" userId="7d41808c-390e-40c2-bd93-53b0af250f83" providerId="ADAL" clId="{EF5FAB2E-3E9C-4073-8BF4-2FCF3DA1C72E}" dt="2024-02-18T11:38:02.078" v="27" actId="26606"/>
          <ac:picMkLst>
            <pc:docMk/>
            <pc:sldMk cId="2881033516" sldId="259"/>
            <ac:picMk id="5" creationId="{4209937F-D616-D4B8-A296-32C539C73E44}"/>
          </ac:picMkLst>
        </pc:picChg>
      </pc:sldChg>
      <pc:sldChg chg="addSp modSp mod modClrScheme chgLayout">
        <pc:chgData name="Zuzana Kříhová" userId="7d41808c-390e-40c2-bd93-53b0af250f83" providerId="ADAL" clId="{EF5FAB2E-3E9C-4073-8BF4-2FCF3DA1C72E}" dt="2024-02-18T12:27:09.341" v="83"/>
        <pc:sldMkLst>
          <pc:docMk/>
          <pc:sldMk cId="4159093226" sldId="260"/>
        </pc:sldMkLst>
        <pc:spChg chg="mod">
          <ac:chgData name="Zuzana Kříhová" userId="7d41808c-390e-40c2-bd93-53b0af250f83" providerId="ADAL" clId="{EF5FAB2E-3E9C-4073-8BF4-2FCF3DA1C72E}" dt="2024-02-17T21:02:46.607" v="7" actId="14100"/>
          <ac:spMkLst>
            <pc:docMk/>
            <pc:sldMk cId="4159093226" sldId="260"/>
            <ac:spMk id="2" creationId="{00000000-0000-0000-0000-000000000000}"/>
          </ac:spMkLst>
        </pc:spChg>
        <pc:spChg chg="mod ord">
          <ac:chgData name="Zuzana Kříhová" userId="7d41808c-390e-40c2-bd93-53b0af250f83" providerId="ADAL" clId="{EF5FAB2E-3E9C-4073-8BF4-2FCF3DA1C72E}" dt="2024-02-18T12:27:09.341" v="83"/>
          <ac:spMkLst>
            <pc:docMk/>
            <pc:sldMk cId="4159093226" sldId="260"/>
            <ac:spMk id="3" creationId="{00000000-0000-0000-0000-000000000000}"/>
          </ac:spMkLst>
        </pc:spChg>
        <pc:picChg chg="add mod">
          <ac:chgData name="Zuzana Kříhová" userId="7d41808c-390e-40c2-bd93-53b0af250f83" providerId="ADAL" clId="{EF5FAB2E-3E9C-4073-8BF4-2FCF3DA1C72E}" dt="2024-02-17T21:03:09.584" v="12" actId="14100"/>
          <ac:picMkLst>
            <pc:docMk/>
            <pc:sldMk cId="4159093226" sldId="260"/>
            <ac:picMk id="5" creationId="{A9BB67DA-9B15-7EA0-CE1F-65C057881D2A}"/>
          </ac:picMkLst>
        </pc:picChg>
      </pc:sldChg>
      <pc:sldChg chg="modSp mod">
        <pc:chgData name="Zuzana Kříhová" userId="7d41808c-390e-40c2-bd93-53b0af250f83" providerId="ADAL" clId="{EF5FAB2E-3E9C-4073-8BF4-2FCF3DA1C72E}" dt="2024-02-18T20:56:06.093" v="132" actId="20577"/>
        <pc:sldMkLst>
          <pc:docMk/>
          <pc:sldMk cId="102989657" sldId="262"/>
        </pc:sldMkLst>
        <pc:spChg chg="mod">
          <ac:chgData name="Zuzana Kříhová" userId="7d41808c-390e-40c2-bd93-53b0af250f83" providerId="ADAL" clId="{EF5FAB2E-3E9C-4073-8BF4-2FCF3DA1C72E}" dt="2024-02-18T20:56:06.093" v="132" actId="20577"/>
          <ac:spMkLst>
            <pc:docMk/>
            <pc:sldMk cId="102989657" sldId="262"/>
            <ac:spMk id="3" creationId="{00000000-0000-0000-0000-000000000000}"/>
          </ac:spMkLst>
        </pc:spChg>
      </pc:sldChg>
      <pc:sldChg chg="modSp new mod">
        <pc:chgData name="Zuzana Kříhová" userId="7d41808c-390e-40c2-bd93-53b0af250f83" providerId="ADAL" clId="{EF5FAB2E-3E9C-4073-8BF4-2FCF3DA1C72E}" dt="2024-02-18T21:00:04.994" v="158" actId="5793"/>
        <pc:sldMkLst>
          <pc:docMk/>
          <pc:sldMk cId="3966715302" sldId="265"/>
        </pc:sldMkLst>
        <pc:spChg chg="mod">
          <ac:chgData name="Zuzana Kříhová" userId="7d41808c-390e-40c2-bd93-53b0af250f83" providerId="ADAL" clId="{EF5FAB2E-3E9C-4073-8BF4-2FCF3DA1C72E}" dt="2024-02-18T20:57:41.722" v="137" actId="255"/>
          <ac:spMkLst>
            <pc:docMk/>
            <pc:sldMk cId="3966715302" sldId="265"/>
            <ac:spMk id="2" creationId="{9C29B853-5272-915C-3717-EC8F238710D8}"/>
          </ac:spMkLst>
        </pc:spChg>
        <pc:spChg chg="mod">
          <ac:chgData name="Zuzana Kříhová" userId="7d41808c-390e-40c2-bd93-53b0af250f83" providerId="ADAL" clId="{EF5FAB2E-3E9C-4073-8BF4-2FCF3DA1C72E}" dt="2024-02-18T21:00:04.994" v="158" actId="5793"/>
          <ac:spMkLst>
            <pc:docMk/>
            <pc:sldMk cId="3966715302" sldId="265"/>
            <ac:spMk id="3" creationId="{50764A13-9EAA-B09F-41B5-72B0096081C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/>
          <a:lstStyle>
            <a:lvl1pPr>
              <a:defRPr sz="3900"/>
            </a:lvl1pPr>
          </a:lstStyle>
          <a:p>
            <a:pPr lvl="0"/>
            <a:r>
              <a:rPr lang="cs-CZ" noProof="0"/>
              <a:t>Kliknutím lze upravit styl.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cs-CZ" noProof="0"/>
              <a:t>Kliknutím lze upravit styl předlohy.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CBEB2D2A-6138-4B7A-AE3B-300924D046F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C7627-AAC1-4D2C-8FD0-F65E9A75F62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01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295400"/>
            <a:ext cx="19240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295400"/>
            <a:ext cx="5619750" cy="49530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448AE-D780-4C7F-87D7-4CB2B52D2FA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20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4A37E-AC55-4F9C-B19B-59289E12602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5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2F781-15C9-4F07-A9D5-6310CF1CE8D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04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51BD4-B277-4F9B-8091-E9040B8747A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33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F6ED6-A8B8-49BD-9DDF-40C10AA4206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85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92282-02BB-415E-B606-20DBECCA744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28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48D64-144E-40B6-82BA-862364B5BD9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87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06545-BEA7-41EE-8F6B-40E21F1CDFF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3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73D1C-0202-427F-A90F-DDF3108D2C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4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nadpisů předlohy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textu předlohy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2257967-777E-40DE-BF5C-DC710939757B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app=desktop&amp;v=Su_4FejSL8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8EBF-XxR1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eter_Aver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20fal.com/wp-content/uploads/2016/01/qazal-hafez3.jpg" TargetMode="External"/><Relationship Id="rId2" Type="http://schemas.openxmlformats.org/officeDocument/2006/relationships/hyperlink" Target="https://20fal.com/%d8%ba%d8%b2%d9%84-%d8%b4%d9%85%d8%a7%d8%b1%d9%87-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u="sng" dirty="0" err="1"/>
              <a:t>Šamsoddín</a:t>
            </a:r>
            <a:r>
              <a:rPr lang="cs-CZ" b="1" u="sng" dirty="0"/>
              <a:t> </a:t>
            </a:r>
            <a:r>
              <a:rPr lang="cs-CZ" b="1" u="sng" dirty="0" err="1"/>
              <a:t>Mohammad</a:t>
            </a:r>
            <a:r>
              <a:rPr lang="cs-CZ" b="1" u="sng" dirty="0"/>
              <a:t> </a:t>
            </a:r>
            <a:r>
              <a:rPr lang="cs-CZ" b="1" u="sng" dirty="0" err="1"/>
              <a:t>Háfez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(1315-1390)</a:t>
            </a:r>
          </a:p>
        </p:txBody>
      </p:sp>
    </p:spTree>
    <p:extLst>
      <p:ext uri="{BB962C8B-B14F-4D97-AF65-F5344CB8AC3E}">
        <p14:creationId xmlns:p14="http://schemas.microsoft.com/office/powerpoint/2010/main" val="188838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19864" cy="28803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748464" cy="6192688"/>
          </a:xfrm>
        </p:spPr>
        <p:txBody>
          <a:bodyPr/>
          <a:lstStyle/>
          <a:p>
            <a:r>
              <a:rPr lang="fa-IR" sz="1800" dirty="0"/>
              <a:t>اگر آن ترک شیرازی به دست آرد دل ما را</a:t>
            </a:r>
          </a:p>
          <a:p>
            <a:r>
              <a:rPr lang="fa-IR" sz="1800" dirty="0"/>
              <a:t>به خال هندویش بخشم سمرقند و بخارا را</a:t>
            </a:r>
          </a:p>
          <a:p>
            <a:r>
              <a:rPr lang="fa-IR" sz="1800" dirty="0"/>
              <a:t>بده ساقی می باقی که در جنت نخواهی یافت</a:t>
            </a:r>
          </a:p>
          <a:p>
            <a:r>
              <a:rPr lang="fa-IR" sz="1800" dirty="0"/>
              <a:t>کنار آب رکن آباد و گلگشت مصلا را</a:t>
            </a:r>
          </a:p>
          <a:p>
            <a:r>
              <a:rPr lang="fa-IR" sz="1800" dirty="0"/>
              <a:t>فغان کاین لولیان شوخ شیرین کار شهرآشوب</a:t>
            </a:r>
          </a:p>
          <a:p>
            <a:r>
              <a:rPr lang="fa-IR" sz="1800" dirty="0"/>
              <a:t>چنان بردند صبر از دل که ترکان خوان یغما را</a:t>
            </a:r>
          </a:p>
          <a:p>
            <a:r>
              <a:rPr lang="fa-IR" sz="1800" dirty="0"/>
              <a:t>ز عشق ناتمام ما جمال یار مستغنی است</a:t>
            </a:r>
          </a:p>
          <a:p>
            <a:r>
              <a:rPr lang="fa-IR" sz="1800" dirty="0"/>
              <a:t>به آب و رنگ و خال و خط چه حاجت روی زیبا را</a:t>
            </a:r>
          </a:p>
          <a:p>
            <a:r>
              <a:rPr lang="fa-IR" sz="1800" dirty="0"/>
              <a:t>من از آن حسن روزافزون که یوسف داشت دانستم</a:t>
            </a:r>
          </a:p>
          <a:p>
            <a:r>
              <a:rPr lang="fa-IR" sz="1800" dirty="0"/>
              <a:t>که عشق از پرده عصمت برون آرد زلیخا را</a:t>
            </a:r>
          </a:p>
          <a:p>
            <a:r>
              <a:rPr lang="fa-IR" sz="1800" dirty="0"/>
              <a:t>اگر دشنام فرمایی و گر نفرین دعا گویم</a:t>
            </a:r>
          </a:p>
          <a:p>
            <a:r>
              <a:rPr lang="fa-IR" sz="1800" dirty="0"/>
              <a:t>جواب تلخ می‌زیبد لب لعل شکرخا را</a:t>
            </a:r>
          </a:p>
          <a:p>
            <a:r>
              <a:rPr lang="fa-IR" sz="1800" dirty="0"/>
              <a:t>نصیحت گوش کن جانا که از جان دوست‌تر دارند</a:t>
            </a:r>
          </a:p>
          <a:p>
            <a:r>
              <a:rPr lang="fa-IR" sz="1800" dirty="0"/>
              <a:t>جوانان سعادتمند پند پیر دانا را</a:t>
            </a:r>
          </a:p>
          <a:p>
            <a:r>
              <a:rPr lang="fa-IR" sz="1800" dirty="0"/>
              <a:t>حدیث از مطرب و می گو و راز دهر کمتر جو</a:t>
            </a:r>
          </a:p>
          <a:p>
            <a:r>
              <a:rPr lang="fa-IR" sz="1800" dirty="0"/>
              <a:t>که کس نگشود و نگشاید به حکمت این معما را</a:t>
            </a:r>
          </a:p>
          <a:p>
            <a:r>
              <a:rPr lang="fa-IR" sz="1800" dirty="0"/>
              <a:t>غزل گفتی و در سفتی بیا و خوش بخوان حافظ</a:t>
            </a:r>
          </a:p>
          <a:p>
            <a:r>
              <a:rPr lang="fa-IR" sz="1800" dirty="0"/>
              <a:t>که بر نظم تو افشاند فلک عقد ثریا را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2999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75848" cy="432048"/>
          </a:xfrm>
        </p:spPr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591872" cy="5805264"/>
          </a:xfrm>
        </p:spPr>
        <p:txBody>
          <a:bodyPr/>
          <a:lstStyle/>
          <a:p>
            <a:r>
              <a:rPr lang="fa-IR" dirty="0"/>
              <a:t>بیت </a:t>
            </a:r>
          </a:p>
          <a:p>
            <a:r>
              <a:rPr lang="fa-IR" dirty="0"/>
              <a:t>دیوان </a:t>
            </a:r>
          </a:p>
          <a:p>
            <a:r>
              <a:rPr lang="fa-IR" dirty="0"/>
              <a:t>مصراع / مِصرَع</a:t>
            </a:r>
          </a:p>
          <a:p>
            <a:r>
              <a:rPr lang="fa-IR" dirty="0"/>
              <a:t>غزل </a:t>
            </a:r>
          </a:p>
          <a:p>
            <a:r>
              <a:rPr lang="fa-IR" dirty="0"/>
              <a:t>مطلع </a:t>
            </a:r>
          </a:p>
          <a:p>
            <a:r>
              <a:rPr lang="fa-IR" dirty="0"/>
              <a:t>ردیف </a:t>
            </a:r>
          </a:p>
          <a:p>
            <a:r>
              <a:rPr lang="fa-IR" dirty="0"/>
              <a:t>قافیه</a:t>
            </a:r>
          </a:p>
          <a:p>
            <a:r>
              <a:rPr lang="fa-IR" dirty="0"/>
              <a:t>مَقطَع</a:t>
            </a:r>
          </a:p>
          <a:p>
            <a:r>
              <a:rPr lang="fa-IR" dirty="0"/>
              <a:t>تخلّص</a:t>
            </a:r>
          </a:p>
          <a:p>
            <a:r>
              <a:rPr lang="fa-IR" dirty="0"/>
              <a:t>بحر</a:t>
            </a:r>
            <a:endParaRPr lang="cs-CZ" dirty="0"/>
          </a:p>
        </p:txBody>
      </p:sp>
      <p:sp>
        <p:nvSpPr>
          <p:cNvPr id="4" name="Vývojový diagram: postup 3">
            <a:extLst>
              <a:ext uri="{FF2B5EF4-FFF2-40B4-BE49-F238E27FC236}">
                <a16:creationId xmlns:a16="http://schemas.microsoft.com/office/drawing/2014/main" id="{7B4D6337-6890-949C-767B-EFBB09F30EE4}"/>
              </a:ext>
            </a:extLst>
          </p:cNvPr>
          <p:cNvSpPr/>
          <p:nvPr/>
        </p:nvSpPr>
        <p:spPr>
          <a:xfrm>
            <a:off x="3635896" y="1196752"/>
            <a:ext cx="3263280" cy="1728192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lnSpc>
                <a:spcPct val="107000"/>
              </a:lnSpc>
            </a:pPr>
            <a:r>
              <a:rPr lang="cs-CZ" sz="1400" dirty="0">
                <a:effectLst/>
                <a:highlight>
                  <a:srgbClr val="0000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O……………………………. O……………………………</a:t>
            </a:r>
          </a:p>
          <a:p>
            <a:pPr lvl="0">
              <a:lnSpc>
                <a:spcPct val="107000"/>
              </a:lnSpc>
            </a:pPr>
            <a:r>
              <a:rPr lang="cs-CZ" sz="1400" dirty="0">
                <a:effectLst/>
                <a:highlight>
                  <a:srgbClr val="0000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O…………………………….   …………………………….</a:t>
            </a:r>
          </a:p>
          <a:p>
            <a:pPr lvl="0">
              <a:lnSpc>
                <a:spcPct val="107000"/>
              </a:lnSpc>
            </a:pPr>
            <a:r>
              <a:rPr lang="cs-CZ" sz="1400" dirty="0">
                <a:effectLst/>
                <a:highlight>
                  <a:srgbClr val="0000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……………………………    ……………………………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highlight>
                  <a:srgbClr val="0000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……………………………    ……………………………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8B5C586-3DF8-F80A-1CD3-2F7294FEB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212976"/>
            <a:ext cx="5842010" cy="298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5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620B362-2BF4-ACAC-D4FE-1044A323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735888" cy="1440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124744"/>
            <a:ext cx="4762500" cy="5123656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 dirty="0" err="1"/>
              <a:t>Yarshater</a:t>
            </a:r>
            <a:r>
              <a:rPr lang="cs-CZ" sz="1500" dirty="0"/>
              <a:t>, </a:t>
            </a:r>
            <a:r>
              <a:rPr lang="cs-CZ" sz="1500" dirty="0" err="1"/>
              <a:t>Ehsan</a:t>
            </a:r>
            <a:r>
              <a:rPr lang="cs-CZ" sz="1500" dirty="0"/>
              <a:t>: </a:t>
            </a:r>
            <a:r>
              <a:rPr lang="cs-CZ" sz="1500" i="1" dirty="0" err="1"/>
              <a:t>Persian</a:t>
            </a:r>
            <a:r>
              <a:rPr lang="cs-CZ" sz="1500" i="1" dirty="0"/>
              <a:t> </a:t>
            </a:r>
            <a:r>
              <a:rPr lang="cs-CZ" sz="1500" i="1" dirty="0" err="1"/>
              <a:t>Lyric</a:t>
            </a:r>
            <a:r>
              <a:rPr lang="cs-CZ" sz="1500" i="1" dirty="0"/>
              <a:t> </a:t>
            </a:r>
            <a:r>
              <a:rPr lang="cs-CZ" sz="1500" i="1" dirty="0" err="1"/>
              <a:t>Poetry</a:t>
            </a:r>
            <a:r>
              <a:rPr lang="cs-CZ" sz="1500" i="1" dirty="0"/>
              <a:t> in </a:t>
            </a:r>
            <a:r>
              <a:rPr lang="cs-CZ" sz="1500" i="1" dirty="0" err="1"/>
              <a:t>the</a:t>
            </a:r>
            <a:r>
              <a:rPr lang="cs-CZ" sz="1500" i="1" dirty="0"/>
              <a:t> </a:t>
            </a:r>
            <a:r>
              <a:rPr lang="cs-CZ" sz="1500" i="1" dirty="0" err="1"/>
              <a:t>Classical</a:t>
            </a:r>
            <a:r>
              <a:rPr lang="cs-CZ" sz="1500" i="1" dirty="0"/>
              <a:t> Era, 800-1500: </a:t>
            </a:r>
            <a:r>
              <a:rPr lang="cs-CZ" sz="1500" i="1" dirty="0" err="1"/>
              <a:t>Ghazals</a:t>
            </a:r>
            <a:r>
              <a:rPr lang="cs-CZ" sz="1500" i="1" dirty="0"/>
              <a:t>, </a:t>
            </a:r>
            <a:r>
              <a:rPr lang="cs-CZ" sz="1500" i="1" dirty="0" err="1"/>
              <a:t>Panegyrics</a:t>
            </a:r>
            <a:r>
              <a:rPr lang="cs-CZ" sz="1500" i="1" dirty="0"/>
              <a:t>, and </a:t>
            </a:r>
            <a:r>
              <a:rPr lang="cs-CZ" sz="1500" i="1" dirty="0" err="1"/>
              <a:t>Quatrains</a:t>
            </a:r>
            <a:r>
              <a:rPr lang="cs-CZ" sz="1500" dirty="0"/>
              <a:t>, London: I.B. </a:t>
            </a:r>
            <a:r>
              <a:rPr lang="cs-CZ" sz="1500" dirty="0" err="1"/>
              <a:t>Tauris</a:t>
            </a:r>
            <a:r>
              <a:rPr lang="cs-CZ" sz="1500" dirty="0"/>
              <a:t> 2019.</a:t>
            </a:r>
          </a:p>
          <a:p>
            <a:pPr>
              <a:lnSpc>
                <a:spcPct val="90000"/>
              </a:lnSpc>
            </a:pPr>
            <a:endParaRPr lang="cs-CZ" sz="1500" dirty="0"/>
          </a:p>
          <a:p>
            <a:pPr>
              <a:lnSpc>
                <a:spcPct val="90000"/>
              </a:lnSpc>
            </a:pPr>
            <a:r>
              <a:rPr lang="cs-CZ" sz="1500" dirty="0" err="1"/>
              <a:t>Háfez</a:t>
            </a:r>
            <a:r>
              <a:rPr lang="cs-CZ" sz="1500" dirty="0"/>
              <a:t> – klíč k poznání perské kultury a ducha !</a:t>
            </a:r>
          </a:p>
          <a:p>
            <a:pPr>
              <a:lnSpc>
                <a:spcPct val="90000"/>
              </a:lnSpc>
            </a:pPr>
            <a:endParaRPr lang="cs-CZ" sz="1500" dirty="0"/>
          </a:p>
          <a:p>
            <a:pPr>
              <a:lnSpc>
                <a:spcPct val="90000"/>
              </a:lnSpc>
            </a:pPr>
            <a:r>
              <a:rPr lang="cs-CZ" sz="1500" dirty="0"/>
              <a:t>H + </a:t>
            </a:r>
            <a:r>
              <a:rPr lang="cs-CZ" sz="1500" dirty="0" err="1"/>
              <a:t>Mauláná</a:t>
            </a:r>
            <a:r>
              <a:rPr lang="cs-CZ" sz="1500" dirty="0"/>
              <a:t> + </a:t>
            </a:r>
            <a:r>
              <a:rPr lang="cs-CZ" sz="1500" dirty="0" err="1"/>
              <a:t>Sa´dí</a:t>
            </a:r>
            <a:r>
              <a:rPr lang="cs-CZ" sz="1500" dirty="0"/>
              <a:t> + </a:t>
            </a:r>
            <a:r>
              <a:rPr lang="cs-CZ" sz="1500" dirty="0" err="1"/>
              <a:t>Ferdousí</a:t>
            </a:r>
            <a:r>
              <a:rPr lang="cs-CZ" sz="15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1500" dirty="0"/>
              <a:t>tradiční perská hudba</a:t>
            </a:r>
          </a:p>
          <a:p>
            <a:pPr>
              <a:lnSpc>
                <a:spcPct val="90000"/>
              </a:lnSpc>
            </a:pPr>
            <a:r>
              <a:rPr lang="cs-CZ" sz="1500" dirty="0"/>
              <a:t>s H. -  </a:t>
            </a:r>
            <a:r>
              <a:rPr lang="cs-CZ" sz="1500" dirty="0" err="1"/>
              <a:t>ghazal</a:t>
            </a:r>
            <a:r>
              <a:rPr lang="cs-CZ" sz="1500" dirty="0"/>
              <a:t> - vrchol</a:t>
            </a:r>
          </a:p>
          <a:p>
            <a:pPr>
              <a:lnSpc>
                <a:spcPct val="90000"/>
              </a:lnSpc>
            </a:pPr>
            <a:r>
              <a:rPr lang="cs-CZ" sz="1500" dirty="0" err="1"/>
              <a:t>Džámí</a:t>
            </a:r>
            <a:r>
              <a:rPr lang="cs-CZ" sz="1500" dirty="0"/>
              <a:t>: </a:t>
            </a:r>
            <a:r>
              <a:rPr lang="cs-CZ" sz="1500" dirty="0" err="1"/>
              <a:t>i´džáz</a:t>
            </a:r>
            <a:r>
              <a:rPr lang="cs-CZ" sz="1500" dirty="0"/>
              <a:t> (</a:t>
            </a:r>
            <a:r>
              <a:rPr lang="ar-SA" sz="1500" b="1" dirty="0"/>
              <a:t>اعجاز</a:t>
            </a:r>
            <a:r>
              <a:rPr lang="cs-CZ" sz="1500" dirty="0"/>
              <a:t>)</a:t>
            </a:r>
            <a:r>
              <a:rPr lang="cs-CZ" sz="1500" b="1" dirty="0"/>
              <a:t> – zázračná nenapodobitelnost </a:t>
            </a:r>
          </a:p>
          <a:p>
            <a:pPr>
              <a:lnSpc>
                <a:spcPct val="90000"/>
              </a:lnSpc>
            </a:pPr>
            <a:r>
              <a:rPr lang="cs-CZ" sz="1500" dirty="0" err="1"/>
              <a:t>multi-tématičnost</a:t>
            </a:r>
            <a:r>
              <a:rPr lang="cs-CZ" sz="1500" dirty="0"/>
              <a:t> </a:t>
            </a:r>
            <a:r>
              <a:rPr lang="cs-CZ" sz="1500" b="1" dirty="0"/>
              <a:t>– </a:t>
            </a:r>
            <a:r>
              <a:rPr lang="cs-CZ" sz="1500" b="1" dirty="0" err="1"/>
              <a:t>ghazal</a:t>
            </a:r>
            <a:r>
              <a:rPr lang="cs-CZ" sz="1500" b="1" dirty="0"/>
              <a:t>-e </a:t>
            </a:r>
            <a:r>
              <a:rPr lang="cs-CZ" sz="1500" b="1" dirty="0" err="1"/>
              <a:t>talfíqí</a:t>
            </a:r>
            <a:r>
              <a:rPr lang="cs-CZ" sz="1500" b="1" dirty="0"/>
              <a:t> –  </a:t>
            </a:r>
            <a:r>
              <a:rPr lang="ar-SA" sz="1500" dirty="0"/>
              <a:t>غزل تلفیقی </a:t>
            </a:r>
            <a:r>
              <a:rPr lang="cs-CZ" sz="1500" dirty="0"/>
              <a:t>komplexní G</a:t>
            </a:r>
          </a:p>
          <a:p>
            <a:pPr>
              <a:lnSpc>
                <a:spcPct val="90000"/>
              </a:lnSpc>
            </a:pPr>
            <a:r>
              <a:rPr lang="cs-CZ" sz="1500" dirty="0" err="1"/>
              <a:t>Mohsen</a:t>
            </a:r>
            <a:r>
              <a:rPr lang="cs-CZ" sz="1500" dirty="0"/>
              <a:t> </a:t>
            </a:r>
            <a:r>
              <a:rPr lang="cs-CZ" sz="1500" dirty="0" err="1"/>
              <a:t>Namjoo</a:t>
            </a:r>
            <a:r>
              <a:rPr lang="cs-CZ" sz="1500" dirty="0"/>
              <a:t>: </a:t>
            </a:r>
            <a:r>
              <a:rPr lang="cs-CZ" sz="1500" dirty="0" err="1"/>
              <a:t>Zolf</a:t>
            </a:r>
            <a:r>
              <a:rPr lang="cs-CZ" sz="1500" dirty="0"/>
              <a:t>: </a:t>
            </a:r>
            <a:r>
              <a:rPr lang="cs-CZ" sz="1500" dirty="0">
                <a:hlinkClick r:id="rId2"/>
              </a:rPr>
              <a:t>https://www.youtube.com/watch?app=desktop&amp;v=Su_4FejSL8M</a:t>
            </a:r>
            <a:endParaRPr lang="cs-CZ" sz="1500" dirty="0"/>
          </a:p>
          <a:p>
            <a:pPr>
              <a:lnSpc>
                <a:spcPct val="90000"/>
              </a:lnSpc>
            </a:pPr>
            <a:endParaRPr lang="cs-CZ" sz="1500" dirty="0"/>
          </a:p>
        </p:txBody>
      </p:sp>
      <p:pic>
        <p:nvPicPr>
          <p:cNvPr id="5" name="Obrázek 4" descr="Obsah obrázku muž, Lidská tvář, umění, obraz&#10;&#10;Popis byl vytvořen automaticky">
            <a:extLst>
              <a:ext uri="{FF2B5EF4-FFF2-40B4-BE49-F238E27FC236}">
                <a16:creationId xmlns:a16="http://schemas.microsoft.com/office/drawing/2014/main" id="{4209937F-D616-D4B8-A296-32C539C73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5" r="1" b="965"/>
          <a:stretch/>
        </p:blipFill>
        <p:spPr>
          <a:xfrm>
            <a:off x="5143500" y="2286000"/>
            <a:ext cx="37719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03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60648"/>
            <a:ext cx="7696200" cy="864096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500" b="1" u="sng" err="1"/>
              <a:t>Šamsoddín</a:t>
            </a:r>
            <a:r>
              <a:rPr lang="cs-CZ" sz="2500" b="1" u="sng"/>
              <a:t> </a:t>
            </a:r>
            <a:r>
              <a:rPr lang="cs-CZ" sz="2500" b="1" u="sng" err="1"/>
              <a:t>Mohammad</a:t>
            </a:r>
            <a:r>
              <a:rPr lang="cs-CZ" sz="2500" b="1" u="sng"/>
              <a:t> </a:t>
            </a:r>
            <a:r>
              <a:rPr lang="cs-CZ" sz="2500" b="1" u="sng" err="1"/>
              <a:t>Háfez</a:t>
            </a:r>
            <a:r>
              <a:rPr lang="cs-CZ" sz="2500" b="1" u="sng"/>
              <a:t> </a:t>
            </a:r>
            <a:r>
              <a:rPr lang="cs-CZ" sz="2500" b="1"/>
              <a:t>(1315-1390)</a:t>
            </a:r>
            <a:br>
              <a:rPr lang="cs-CZ" sz="2500" b="1"/>
            </a:br>
            <a:r>
              <a:rPr lang="fa-IR" sz="2500" b="1"/>
              <a:t>خواجه شمس‌ُالدّینْ محمّدِ بن بهاءُالدّینْ محمّدْ حافظِ شیرازی </a:t>
            </a:r>
            <a:endParaRPr lang="cs-CZ" sz="2500"/>
          </a:p>
        </p:txBody>
      </p:sp>
      <p:pic>
        <p:nvPicPr>
          <p:cNvPr id="5" name="Obrázek 4" descr="Obsah obrázku budova, venku, rostlina, strom&#10;&#10;Popis byl vytvořen automaticky">
            <a:extLst>
              <a:ext uri="{FF2B5EF4-FFF2-40B4-BE49-F238E27FC236}">
                <a16:creationId xmlns:a16="http://schemas.microsoft.com/office/drawing/2014/main" id="{A9BB67DA-9B15-7EA0-CE1F-65C057881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1" r="-2" b="1517"/>
          <a:stretch/>
        </p:blipFill>
        <p:spPr>
          <a:xfrm>
            <a:off x="224137" y="1916832"/>
            <a:ext cx="3325418" cy="3493368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347865" y="1447800"/>
            <a:ext cx="5567536" cy="48006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a-IR" sz="1300" b="1" dirty="0"/>
              <a:t>خواجه</a:t>
            </a:r>
            <a:r>
              <a:rPr lang="cs-CZ" sz="1300" b="1" u="sng" dirty="0"/>
              <a:t> / </a:t>
            </a:r>
            <a:r>
              <a:rPr lang="cs-CZ" sz="1300" dirty="0"/>
              <a:t>turecké </a:t>
            </a:r>
            <a:r>
              <a:rPr lang="cs-CZ" sz="1300" b="1" dirty="0" err="1"/>
              <a:t>hoca</a:t>
            </a:r>
            <a:r>
              <a:rPr lang="cs-CZ" sz="1300" b="1" dirty="0"/>
              <a:t> </a:t>
            </a:r>
            <a:endParaRPr lang="cs-CZ" sz="1300" dirty="0"/>
          </a:p>
          <a:p>
            <a:pPr>
              <a:lnSpc>
                <a:spcPct val="90000"/>
              </a:lnSpc>
            </a:pPr>
            <a:r>
              <a:rPr lang="fa-IR" sz="1300" b="1" dirty="0" err="1"/>
              <a:t>شمس‌ُالدّین</a:t>
            </a:r>
            <a:endParaRPr lang="cs-CZ" sz="1300" b="1" dirty="0"/>
          </a:p>
          <a:p>
            <a:pPr>
              <a:lnSpc>
                <a:spcPct val="90000"/>
              </a:lnSpc>
            </a:pPr>
            <a:r>
              <a:rPr lang="cs-CZ" sz="1300" dirty="0" err="1"/>
              <a:t>Háfez</a:t>
            </a:r>
            <a:r>
              <a:rPr lang="cs-CZ" sz="1300" dirty="0"/>
              <a:t> - </a:t>
            </a:r>
            <a:r>
              <a:rPr lang="fa-IR" sz="1300" dirty="0"/>
              <a:t>تخلص</a:t>
            </a:r>
            <a:endParaRPr lang="cs-CZ" sz="1300" dirty="0"/>
          </a:p>
          <a:p>
            <a:pPr>
              <a:lnSpc>
                <a:spcPct val="90000"/>
              </a:lnSpc>
            </a:pPr>
            <a:r>
              <a:rPr lang="cs-CZ" sz="1300" dirty="0"/>
              <a:t>v Šírázu se narodil i zemřel.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Háfezofa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hrobka v Šírázu </a:t>
            </a: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a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rchitekt André </a:t>
            </a:r>
            <a:r>
              <a:rPr lang="cs-CZ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Godard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1400" dirty="0"/>
          </a:p>
          <a:p>
            <a:pPr>
              <a:lnSpc>
                <a:spcPct val="90000"/>
              </a:lnSpc>
            </a:pPr>
            <a:r>
              <a:rPr lang="cs-CZ" sz="1300" dirty="0"/>
              <a:t>patronace několika panovníků: </a:t>
            </a:r>
            <a:r>
              <a:rPr lang="cs-CZ" sz="1300" dirty="0" err="1"/>
              <a:t>Muzaffarovci</a:t>
            </a:r>
            <a:r>
              <a:rPr lang="cs-CZ" sz="1300" dirty="0"/>
              <a:t> - šáh </a:t>
            </a:r>
            <a:r>
              <a:rPr lang="cs-CZ" sz="1300" dirty="0" err="1"/>
              <a:t>Šodžá</a:t>
            </a:r>
            <a:r>
              <a:rPr lang="cs-CZ" sz="1300" dirty="0"/>
              <a:t>´  - </a:t>
            </a:r>
            <a:r>
              <a:rPr lang="fa-IR" sz="1300" dirty="0"/>
              <a:t>شاه شجاع</a:t>
            </a:r>
            <a:r>
              <a:rPr lang="cs-CZ" sz="1300" dirty="0"/>
              <a:t> /1358-84)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1300" dirty="0"/>
              <a:t>patronace </a:t>
            </a:r>
            <a:r>
              <a:rPr lang="cs-CZ" sz="1300" dirty="0" err="1"/>
              <a:t>Tímúra</a:t>
            </a:r>
            <a:endParaRPr lang="cs-CZ" sz="13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1300" dirty="0"/>
              <a:t>Propojenost s dvorem; </a:t>
            </a:r>
            <a:r>
              <a:rPr lang="ar-SA" sz="1300" b="1" dirty="0"/>
              <a:t>تلمیح</a:t>
            </a:r>
            <a:r>
              <a:rPr lang="cs-CZ" sz="1300" b="1" dirty="0"/>
              <a:t> – aluze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1300" b="1" dirty="0" err="1"/>
              <a:t>mamdúh</a:t>
            </a:r>
            <a:r>
              <a:rPr lang="cs-CZ" sz="1300" b="1" dirty="0"/>
              <a:t> </a:t>
            </a:r>
            <a:r>
              <a:rPr lang="fa-IR" sz="1300" b="1" dirty="0"/>
              <a:t>ممدوح</a:t>
            </a:r>
            <a:r>
              <a:rPr lang="cs-CZ" sz="1300" b="1" dirty="0"/>
              <a:t>….</a:t>
            </a:r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Ma´šúq</a:t>
            </a:r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 </a:t>
            </a:r>
            <a:r>
              <a:rPr lang="ar-SA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معشوق</a:t>
            </a:r>
            <a:r>
              <a:rPr lang="ar-SA" sz="1800" b="1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milovaný= </a:t>
            </a:r>
            <a:r>
              <a:rPr lang="cs-CZ" sz="1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mamdúh</a:t>
            </a:r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300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1300" dirty="0" err="1"/>
              <a:t>Muzaffarovec</a:t>
            </a:r>
            <a:r>
              <a:rPr lang="cs-CZ" sz="1300" dirty="0"/>
              <a:t> šáh </a:t>
            </a:r>
            <a:r>
              <a:rPr lang="cs-CZ" sz="1300" dirty="0" err="1"/>
              <a:t>Šojá</a:t>
            </a:r>
            <a:r>
              <a:rPr lang="cs-CZ" sz="1300" dirty="0"/>
              <a:t>´  - </a:t>
            </a:r>
            <a:r>
              <a:rPr lang="fa-IR" sz="1300" dirty="0"/>
              <a:t>شاه شجاع</a:t>
            </a:r>
            <a:r>
              <a:rPr lang="cs-CZ" sz="1300" dirty="0"/>
              <a:t> /1358-84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1300" dirty="0" err="1"/>
              <a:t>Tímúr</a:t>
            </a:r>
            <a:r>
              <a:rPr lang="cs-CZ" sz="1300" dirty="0"/>
              <a:t>: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1300" dirty="0"/>
          </a:p>
          <a:p>
            <a:pPr>
              <a:lnSpc>
                <a:spcPct val="90000"/>
              </a:lnSpc>
              <a:buFontTx/>
              <a:buChar char="-"/>
            </a:pPr>
            <a:endParaRPr lang="cs-CZ" sz="1300" dirty="0"/>
          </a:p>
          <a:p>
            <a:pPr>
              <a:lnSpc>
                <a:spcPct val="90000"/>
              </a:lnSpc>
            </a:pPr>
            <a:r>
              <a:rPr lang="cs-CZ" sz="1300" i="1" dirty="0"/>
              <a:t>Kdyby v dlaň šírázský                        </a:t>
            </a:r>
            <a:r>
              <a:rPr lang="ar-SA" sz="1300" i="1" dirty="0"/>
              <a:t>اگر آن ترک شیرازی به دست آرد دل ما را</a:t>
            </a:r>
            <a:r>
              <a:rPr lang="cs-CZ" sz="1300" i="1" dirty="0"/>
              <a:t>               vzal mé srdce, chtěl bych rád               </a:t>
            </a:r>
            <a:r>
              <a:rPr lang="ar-SA" sz="1300" i="1" dirty="0"/>
              <a:t>به خال هندویش بخشم سمرقند و بخارا را</a:t>
            </a:r>
            <a:r>
              <a:rPr lang="cs-CZ" sz="1300" i="1" dirty="0"/>
              <a:t>       </a:t>
            </a:r>
          </a:p>
          <a:p>
            <a:pPr>
              <a:lnSpc>
                <a:spcPct val="90000"/>
              </a:lnSpc>
            </a:pPr>
            <a:r>
              <a:rPr lang="cs-CZ" sz="1300" i="1" dirty="0"/>
              <a:t>Za indickou jeho skvrnu </a:t>
            </a:r>
          </a:p>
          <a:p>
            <a:pPr>
              <a:lnSpc>
                <a:spcPct val="90000"/>
              </a:lnSpc>
            </a:pPr>
            <a:r>
              <a:rPr lang="cs-CZ" sz="1300" i="1" dirty="0"/>
              <a:t>Samarkand s </a:t>
            </a:r>
            <a:r>
              <a:rPr lang="cs-CZ" sz="1300" i="1" dirty="0" err="1"/>
              <a:t>Buchárou</a:t>
            </a:r>
            <a:r>
              <a:rPr lang="cs-CZ" sz="1300" i="1" dirty="0"/>
              <a:t> dát.</a:t>
            </a:r>
          </a:p>
          <a:p>
            <a:pPr>
              <a:lnSpc>
                <a:spcPct val="90000"/>
              </a:lnSpc>
            </a:pPr>
            <a:endParaRPr lang="cs-CZ" sz="1300" i="1" dirty="0"/>
          </a:p>
          <a:p>
            <a:pPr>
              <a:lnSpc>
                <a:spcPct val="90000"/>
              </a:lnSpc>
            </a:pPr>
            <a:r>
              <a:rPr lang="cs-CZ" sz="1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rindí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رندی</a:t>
            </a:r>
            <a:endParaRPr lang="cs-CZ" sz="1300" i="1" dirty="0"/>
          </a:p>
          <a:p>
            <a:pPr>
              <a:lnSpc>
                <a:spcPct val="90000"/>
              </a:lnSpc>
              <a:buFontTx/>
              <a:buChar char="-"/>
            </a:pPr>
            <a:endParaRPr lang="cs-CZ" sz="1300" dirty="0"/>
          </a:p>
          <a:p>
            <a:pPr>
              <a:lnSpc>
                <a:spcPct val="90000"/>
              </a:lnSpc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415909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3880" cy="576064"/>
          </a:xfrm>
        </p:spPr>
        <p:txBody>
          <a:bodyPr/>
          <a:lstStyle/>
          <a:p>
            <a:r>
              <a:rPr lang="cs-CZ" dirty="0"/>
              <a:t>Díván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519864" cy="5123656"/>
          </a:xfrm>
        </p:spPr>
        <p:txBody>
          <a:bodyPr/>
          <a:lstStyle/>
          <a:p>
            <a:pPr lvl="0"/>
            <a:r>
              <a:rPr lang="cs-CZ" sz="1400" dirty="0">
                <a:solidFill>
                  <a:srgbClr val="FF0000"/>
                </a:solidFill>
              </a:rPr>
              <a:t>Otázka, jak H. rozumět? </a:t>
            </a:r>
          </a:p>
          <a:p>
            <a:pPr lvl="0"/>
            <a:r>
              <a:rPr lang="cs-CZ" sz="1400" dirty="0"/>
              <a:t>doslovně   </a:t>
            </a:r>
            <a:r>
              <a:rPr lang="ar-SA" sz="1400" b="1" dirty="0"/>
              <a:t>ادبی </a:t>
            </a:r>
            <a:r>
              <a:rPr lang="cs-CZ" sz="1400" b="1" dirty="0"/>
              <a:t> – Z) X  </a:t>
            </a:r>
            <a:r>
              <a:rPr lang="ar-SA" sz="1400" b="1" dirty="0"/>
              <a:t>کنائی</a:t>
            </a:r>
            <a:endParaRPr lang="cs-CZ" sz="1400" dirty="0"/>
          </a:p>
          <a:p>
            <a:pPr lvl="0"/>
            <a:r>
              <a:rPr lang="cs-CZ" sz="1400" b="1" dirty="0" err="1"/>
              <a:t>Mohammad</a:t>
            </a:r>
            <a:r>
              <a:rPr lang="cs-CZ" sz="1400" b="1" dirty="0"/>
              <a:t> </a:t>
            </a:r>
            <a:r>
              <a:rPr lang="cs-CZ" sz="1400" b="1" dirty="0" err="1"/>
              <a:t>Este´lámí</a:t>
            </a:r>
            <a:r>
              <a:rPr lang="cs-CZ" sz="1400" dirty="0"/>
              <a:t>  X </a:t>
            </a:r>
            <a:r>
              <a:rPr lang="cs-CZ" sz="1400" b="1" dirty="0" err="1"/>
              <a:t>Mohammad</a:t>
            </a:r>
            <a:r>
              <a:rPr lang="cs-CZ" sz="1400" b="1" dirty="0"/>
              <a:t> </a:t>
            </a:r>
            <a:r>
              <a:rPr lang="cs-CZ" sz="1400" b="1" dirty="0" err="1"/>
              <a:t>Rezá</a:t>
            </a:r>
            <a:r>
              <a:rPr lang="cs-CZ" sz="1400" b="1" dirty="0"/>
              <a:t> </a:t>
            </a:r>
            <a:r>
              <a:rPr lang="cs-CZ" sz="1400" b="1" dirty="0" err="1"/>
              <a:t>Šafí´í</a:t>
            </a:r>
            <a:r>
              <a:rPr lang="cs-CZ" sz="1400" b="1" dirty="0"/>
              <a:t> </a:t>
            </a:r>
            <a:r>
              <a:rPr lang="cs-CZ" sz="1400" b="1" dirty="0" err="1"/>
              <a:t>Kadkaní</a:t>
            </a:r>
            <a:r>
              <a:rPr lang="cs-CZ" sz="1400" dirty="0"/>
              <a:t> </a:t>
            </a:r>
          </a:p>
          <a:p>
            <a:pPr lvl="0"/>
            <a:r>
              <a:rPr lang="cs-CZ" sz="1400" dirty="0"/>
              <a:t>Bakchická poezie i před </a:t>
            </a:r>
            <a:r>
              <a:rPr lang="cs-CZ" sz="1400" dirty="0" err="1"/>
              <a:t>Háfezem</a:t>
            </a:r>
            <a:r>
              <a:rPr lang="cs-CZ" sz="1400" dirty="0"/>
              <a:t> -)  součást básníkova stylu</a:t>
            </a:r>
          </a:p>
          <a:p>
            <a:pPr lvl="0"/>
            <a:r>
              <a:rPr lang="cs-CZ" sz="1400" b="1" u="sng" dirty="0" err="1"/>
              <a:t>Ma´šúq</a:t>
            </a:r>
            <a:r>
              <a:rPr lang="cs-CZ" sz="1400" b="1" u="sng" dirty="0"/>
              <a:t> – </a:t>
            </a:r>
            <a:r>
              <a:rPr lang="ar-SA" sz="1400" b="1" u="sng" dirty="0"/>
              <a:t>معشوق </a:t>
            </a:r>
            <a:r>
              <a:rPr lang="cs-CZ" sz="1400" b="1" u="sng" dirty="0"/>
              <a:t> milovaný= </a:t>
            </a:r>
            <a:r>
              <a:rPr lang="cs-CZ" sz="1400" b="1" u="sng" dirty="0" err="1"/>
              <a:t>mamdúh</a:t>
            </a:r>
            <a:r>
              <a:rPr lang="cs-CZ" sz="1400" b="1" u="sng" dirty="0"/>
              <a:t> </a:t>
            </a:r>
            <a:r>
              <a:rPr lang="cs-CZ" sz="1400" dirty="0"/>
              <a:t>. </a:t>
            </a:r>
          </a:p>
          <a:p>
            <a:pPr lvl="0"/>
            <a:r>
              <a:rPr lang="cs-CZ" sz="1400" b="1" dirty="0"/>
              <a:t>milostný </a:t>
            </a:r>
            <a:r>
              <a:rPr lang="cs-CZ" sz="1400" b="1" dirty="0" err="1"/>
              <a:t>ghazal</a:t>
            </a:r>
            <a:r>
              <a:rPr lang="cs-CZ" sz="1400" b="1" dirty="0"/>
              <a:t> – láska: </a:t>
            </a:r>
            <a:r>
              <a:rPr lang="ar-SA" sz="1400" dirty="0"/>
              <a:t>مجازی</a:t>
            </a:r>
            <a:r>
              <a:rPr lang="cs-CZ" sz="1400" dirty="0"/>
              <a:t> X  </a:t>
            </a:r>
            <a:r>
              <a:rPr lang="ar-SA" sz="1400" dirty="0"/>
              <a:t>حقیقی</a:t>
            </a:r>
            <a:endParaRPr lang="cs-CZ" sz="1400" dirty="0"/>
          </a:p>
          <a:p>
            <a:pPr lvl="0"/>
            <a:r>
              <a:rPr lang="cs-CZ" sz="1400" dirty="0"/>
              <a:t> </a:t>
            </a:r>
          </a:p>
          <a:p>
            <a:pPr lvl="0"/>
            <a:r>
              <a:rPr lang="cs-CZ" sz="1400" dirty="0"/>
              <a:t>Spiritualizace vína i lásky</a:t>
            </a:r>
          </a:p>
          <a:p>
            <a:pPr lvl="0"/>
            <a:r>
              <a:rPr lang="cs-CZ" sz="1400" dirty="0"/>
              <a:t>Víno  - dráždidlo  </a:t>
            </a:r>
          </a:p>
          <a:p>
            <a:pPr lvl="0"/>
            <a:endParaRPr lang="cs-CZ" sz="1400" dirty="0"/>
          </a:p>
          <a:p>
            <a:pPr lvl="0"/>
            <a:r>
              <a:rPr lang="cs-CZ" sz="1400" dirty="0"/>
              <a:t>Stále hlásá </a:t>
            </a:r>
            <a:r>
              <a:rPr lang="cs-CZ" sz="1400" b="1" u="sng" dirty="0" err="1"/>
              <a:t>rindí</a:t>
            </a:r>
            <a:r>
              <a:rPr lang="cs-CZ" sz="1400" dirty="0"/>
              <a:t>, duševní jas, celkový optimismus. </a:t>
            </a:r>
          </a:p>
          <a:p>
            <a:pPr lvl="0"/>
            <a:r>
              <a:rPr lang="cs-CZ" sz="1400" dirty="0"/>
              <a:t>Kritika: </a:t>
            </a:r>
            <a:r>
              <a:rPr lang="ar-SA" sz="1400" dirty="0"/>
              <a:t>صوفی ، زاهد ، واعظ ، شیخ</a:t>
            </a:r>
            <a:r>
              <a:rPr lang="cs-CZ" sz="1400" dirty="0"/>
              <a:t> </a:t>
            </a:r>
          </a:p>
          <a:p>
            <a:pPr lvl="0"/>
            <a:r>
              <a:rPr lang="cs-CZ" sz="1400" dirty="0"/>
              <a:t> náboženský dogmatismus a autoritářství</a:t>
            </a:r>
          </a:p>
          <a:p>
            <a:pPr lvl="0"/>
            <a:endParaRPr lang="cs-CZ" sz="1400" dirty="0"/>
          </a:p>
          <a:p>
            <a:r>
              <a:rPr lang="cs-CZ" sz="1400" b="1" u="sng" dirty="0" err="1"/>
              <a:t>Háfez</a:t>
            </a:r>
            <a:r>
              <a:rPr lang="cs-CZ" sz="1400" b="1" u="sng" dirty="0"/>
              <a:t> – titul: </a:t>
            </a:r>
            <a:r>
              <a:rPr lang="cs-CZ" sz="1400" b="1" u="sng" dirty="0" err="1"/>
              <a:t>lisánu´l-ghajb</a:t>
            </a:r>
            <a:r>
              <a:rPr lang="cs-CZ" sz="1400" dirty="0"/>
              <a:t> – </a:t>
            </a:r>
            <a:r>
              <a:rPr lang="ar-SA" sz="1400" b="1" dirty="0"/>
              <a:t>لِسان‌ُالْغِیْب</a:t>
            </a:r>
            <a:r>
              <a:rPr lang="cs-CZ" sz="1400" b="1" dirty="0"/>
              <a:t>  </a:t>
            </a:r>
          </a:p>
          <a:p>
            <a:r>
              <a:rPr lang="cs-CZ" sz="1400" dirty="0"/>
              <a:t>Nelze směšovat Z představu básnické jednoty s Východní představou, </a:t>
            </a:r>
            <a:r>
              <a:rPr lang="cs-CZ" sz="1400" dirty="0" err="1"/>
              <a:t>ghazelu</a:t>
            </a:r>
            <a:r>
              <a:rPr lang="cs-CZ" sz="1400" dirty="0"/>
              <a:t> naprosto chybí dramatický moment. </a:t>
            </a:r>
          </a:p>
          <a:p>
            <a:pPr lvl="0"/>
            <a:endParaRPr lang="cs-CZ" sz="1400" dirty="0"/>
          </a:p>
          <a:p>
            <a:pPr lvl="0"/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4101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3880" cy="288032"/>
          </a:xfrm>
        </p:spPr>
        <p:txBody>
          <a:bodyPr/>
          <a:lstStyle/>
          <a:p>
            <a:r>
              <a:rPr lang="cs-CZ" sz="2000" dirty="0"/>
              <a:t>Kritika kněží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28600" y="836712"/>
            <a:ext cx="1029714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6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35888" cy="432048"/>
          </a:xfrm>
        </p:spPr>
        <p:txBody>
          <a:bodyPr/>
          <a:lstStyle/>
          <a:p>
            <a:r>
              <a:rPr lang="cs-CZ" dirty="0"/>
              <a:t>Styl a figury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663880" cy="5472608"/>
          </a:xfrm>
        </p:spPr>
        <p:txBody>
          <a:bodyPr/>
          <a:lstStyle/>
          <a:p>
            <a:pPr lvl="0"/>
            <a:r>
              <a:rPr lang="cs-CZ" sz="2000" dirty="0" err="1">
                <a:solidFill>
                  <a:srgbClr val="FF0000"/>
                </a:solidFill>
              </a:rPr>
              <a:t>Talmíh</a:t>
            </a:r>
            <a:r>
              <a:rPr lang="cs-CZ" sz="2000" dirty="0">
                <a:solidFill>
                  <a:srgbClr val="FF0000"/>
                </a:solidFill>
              </a:rPr>
              <a:t>  - </a:t>
            </a:r>
            <a:r>
              <a:rPr lang="ar-SA" sz="2000" b="1" dirty="0">
                <a:solidFill>
                  <a:srgbClr val="FF0000"/>
                </a:solidFill>
              </a:rPr>
              <a:t>تلمیح</a:t>
            </a:r>
            <a:r>
              <a:rPr lang="cs-CZ" sz="2000" b="1" dirty="0"/>
              <a:t> – aluze </a:t>
            </a:r>
          </a:p>
          <a:p>
            <a:pPr lvl="0"/>
            <a:r>
              <a:rPr lang="cs-CZ" sz="2000" b="1" dirty="0">
                <a:solidFill>
                  <a:srgbClr val="FF0000"/>
                </a:solidFill>
              </a:rPr>
              <a:t>Aliterace</a:t>
            </a:r>
            <a:r>
              <a:rPr lang="cs-CZ" sz="2000" dirty="0">
                <a:solidFill>
                  <a:srgbClr val="FF0000"/>
                </a:solidFill>
              </a:rPr>
              <a:t> – </a:t>
            </a:r>
            <a:r>
              <a:rPr lang="ar-SA" sz="2000" b="1" dirty="0">
                <a:solidFill>
                  <a:srgbClr val="FF0000"/>
                </a:solidFill>
              </a:rPr>
              <a:t>واج آرایی</a:t>
            </a:r>
            <a:r>
              <a:rPr lang="cs-CZ" sz="2000" dirty="0">
                <a:solidFill>
                  <a:srgbClr val="FF0000"/>
                </a:solidFill>
              </a:rPr>
              <a:t>                    vlasta </a:t>
            </a:r>
            <a:r>
              <a:rPr lang="cs-CZ" sz="2000" dirty="0" err="1">
                <a:solidFill>
                  <a:srgbClr val="FF0000"/>
                </a:solidFill>
              </a:rPr>
              <a:t>redl</a:t>
            </a:r>
            <a:r>
              <a:rPr lang="cs-CZ" sz="2000" dirty="0">
                <a:solidFill>
                  <a:srgbClr val="FF0000"/>
                </a:solidFill>
              </a:rPr>
              <a:t>. Hoří </a:t>
            </a:r>
            <a:r>
              <a:rPr lang="cs-CZ" sz="800" dirty="0">
                <a:solidFill>
                  <a:srgbClr val="FF0000"/>
                </a:solidFill>
                <a:hlinkClick r:id="rId2"/>
              </a:rPr>
              <a:t>https://www.youtube.com/watch?v=A8EBF-XxR1w</a:t>
            </a:r>
            <a:endParaRPr lang="cs-CZ" sz="800" dirty="0">
              <a:solidFill>
                <a:srgbClr val="FF0000"/>
              </a:solidFill>
            </a:endParaRPr>
          </a:p>
          <a:p>
            <a:pPr lvl="0"/>
            <a:endParaRPr lang="cs-CZ" sz="800" dirty="0">
              <a:solidFill>
                <a:srgbClr val="FF0000"/>
              </a:solidFill>
            </a:endParaRPr>
          </a:p>
          <a:p>
            <a:pPr lvl="0"/>
            <a:r>
              <a:rPr lang="cs-CZ" sz="2000" dirty="0"/>
              <a:t>Př.: </a:t>
            </a:r>
            <a:r>
              <a:rPr lang="ar-SA" sz="2000" dirty="0"/>
              <a:t>گفتم ای </a:t>
            </a:r>
            <a:r>
              <a:rPr lang="ar-SA" sz="2000" dirty="0">
                <a:solidFill>
                  <a:srgbClr val="00B050"/>
                </a:solidFill>
              </a:rPr>
              <a:t>بخ</a:t>
            </a:r>
            <a:r>
              <a:rPr lang="ar-SA" sz="2000" dirty="0"/>
              <a:t>ت </a:t>
            </a:r>
            <a:r>
              <a:rPr lang="ar-SA" sz="2000" dirty="0">
                <a:solidFill>
                  <a:srgbClr val="00B050"/>
                </a:solidFill>
              </a:rPr>
              <a:t>بخ</a:t>
            </a:r>
            <a:r>
              <a:rPr lang="ar-SA" sz="2000" dirty="0"/>
              <a:t>سبیدی و </a:t>
            </a:r>
            <a:r>
              <a:rPr lang="ar-SA" sz="2000" dirty="0">
                <a:solidFill>
                  <a:srgbClr val="00B050"/>
                </a:solidFill>
              </a:rPr>
              <a:t>خ</a:t>
            </a:r>
            <a:r>
              <a:rPr lang="ar-SA" sz="2000" dirty="0"/>
              <a:t>ورشی</a:t>
            </a:r>
            <a:r>
              <a:rPr lang="ar-SA" sz="2000" dirty="0">
                <a:solidFill>
                  <a:srgbClr val="00B050"/>
                </a:solidFill>
              </a:rPr>
              <a:t>د</a:t>
            </a:r>
            <a:r>
              <a:rPr lang="ar-SA" sz="2000" dirty="0"/>
              <a:t> </a:t>
            </a:r>
            <a:r>
              <a:rPr lang="ar-SA" sz="2000" dirty="0">
                <a:solidFill>
                  <a:srgbClr val="00B050"/>
                </a:solidFill>
              </a:rPr>
              <a:t>د</a:t>
            </a:r>
            <a:r>
              <a:rPr lang="ar-SA" sz="2000" dirty="0"/>
              <a:t>می</a:t>
            </a:r>
            <a:r>
              <a:rPr lang="ar-SA" sz="2000" dirty="0">
                <a:solidFill>
                  <a:srgbClr val="00B050"/>
                </a:solidFill>
              </a:rPr>
              <a:t>د</a:t>
            </a:r>
            <a:endParaRPr lang="cs-CZ" sz="2000" dirty="0">
              <a:solidFill>
                <a:srgbClr val="00B050"/>
              </a:solidFill>
            </a:endParaRPr>
          </a:p>
          <a:p>
            <a:pPr lvl="0"/>
            <a:r>
              <a:rPr lang="cs-CZ" sz="2000" dirty="0">
                <a:solidFill>
                  <a:srgbClr val="FF0000"/>
                </a:solidFill>
              </a:rPr>
              <a:t>Asonance – </a:t>
            </a:r>
            <a:r>
              <a:rPr lang="ar-SA" sz="2000" b="1" dirty="0">
                <a:solidFill>
                  <a:srgbClr val="FF0000"/>
                </a:solidFill>
              </a:rPr>
              <a:t>نیم قافیه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/>
              <a:t>Př.: </a:t>
            </a:r>
            <a:r>
              <a:rPr lang="ar-SA" sz="2000" dirty="0"/>
              <a:t>یارم چو </a:t>
            </a:r>
            <a:r>
              <a:rPr lang="ar-SA" sz="2000" dirty="0">
                <a:solidFill>
                  <a:srgbClr val="FFFF00"/>
                </a:solidFill>
              </a:rPr>
              <a:t>ق</a:t>
            </a:r>
            <a:r>
              <a:rPr lang="ar-SA" sz="2000" dirty="0">
                <a:solidFill>
                  <a:srgbClr val="00B050"/>
                </a:solidFill>
              </a:rPr>
              <a:t>د</a:t>
            </a:r>
            <a:r>
              <a:rPr lang="ar-SA" sz="2000" dirty="0">
                <a:solidFill>
                  <a:srgbClr val="FFFF00"/>
                </a:solidFill>
              </a:rPr>
              <a:t>ح</a:t>
            </a:r>
            <a:r>
              <a:rPr lang="ar-SA" sz="2000" dirty="0"/>
              <a:t> به </a:t>
            </a:r>
            <a:r>
              <a:rPr lang="ar-SA" sz="2000" dirty="0">
                <a:solidFill>
                  <a:srgbClr val="00B050"/>
                </a:solidFill>
              </a:rPr>
              <a:t>د</a:t>
            </a:r>
            <a:r>
              <a:rPr lang="ar-SA" sz="2000" dirty="0">
                <a:solidFill>
                  <a:srgbClr val="FFFF00"/>
                </a:solidFill>
              </a:rPr>
              <a:t>ست</a:t>
            </a:r>
            <a:r>
              <a:rPr lang="ar-SA" sz="2000" dirty="0"/>
              <a:t> گیر</a:t>
            </a:r>
            <a:r>
              <a:rPr lang="ar-SA" sz="2000" dirty="0">
                <a:solidFill>
                  <a:srgbClr val="00B050"/>
                </a:solidFill>
              </a:rPr>
              <a:t>د</a:t>
            </a:r>
            <a:r>
              <a:rPr lang="cs-CZ" sz="2000" dirty="0"/>
              <a:t>   - asonance i aliterace</a:t>
            </a:r>
          </a:p>
          <a:p>
            <a:pPr lvl="0"/>
            <a:r>
              <a:rPr lang="cs-CZ" sz="2000" dirty="0">
                <a:solidFill>
                  <a:srgbClr val="FF0000"/>
                </a:solidFill>
              </a:rPr>
              <a:t>Harmonie, symetrie imaginace, souvztažnost – </a:t>
            </a:r>
            <a:r>
              <a:rPr lang="fa-IR" sz="2000" dirty="0">
                <a:solidFill>
                  <a:srgbClr val="FF0000"/>
                </a:solidFill>
              </a:rPr>
              <a:t>تناسب 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cs-CZ" sz="2000" dirty="0"/>
              <a:t>– např. </a:t>
            </a:r>
            <a:r>
              <a:rPr lang="ar-SA" sz="2000" dirty="0"/>
              <a:t>ماه - خورشید / چشم و ابرو / دست و پا / گل و بلبل</a:t>
            </a:r>
            <a:endParaRPr lang="cs-CZ" sz="2000" dirty="0"/>
          </a:p>
          <a:p>
            <a:pPr lvl="0"/>
            <a:r>
              <a:rPr lang="cs-CZ" sz="2000" dirty="0">
                <a:solidFill>
                  <a:srgbClr val="FF0000"/>
                </a:solidFill>
              </a:rPr>
              <a:t>Významová víceznačnost, </a:t>
            </a:r>
            <a:r>
              <a:rPr lang="cs-CZ" sz="2000" dirty="0" err="1">
                <a:solidFill>
                  <a:srgbClr val="FF0000"/>
                </a:solidFill>
              </a:rPr>
              <a:t>ambigvita</a:t>
            </a:r>
            <a:r>
              <a:rPr lang="cs-CZ" sz="2000" dirty="0">
                <a:solidFill>
                  <a:srgbClr val="FF0000"/>
                </a:solidFill>
              </a:rPr>
              <a:t> – </a:t>
            </a:r>
            <a:r>
              <a:rPr lang="cs-CZ" sz="2000" i="1" dirty="0" err="1">
                <a:solidFill>
                  <a:srgbClr val="FF0000"/>
                </a:solidFill>
              </a:rPr>
              <a:t>īhām</a:t>
            </a:r>
            <a:r>
              <a:rPr lang="cs-CZ" sz="2000" i="1" dirty="0">
                <a:solidFill>
                  <a:srgbClr val="FF0000"/>
                </a:solidFill>
              </a:rPr>
              <a:t> </a:t>
            </a:r>
            <a:r>
              <a:rPr lang="ar-SA" sz="2000" b="1" dirty="0">
                <a:solidFill>
                  <a:srgbClr val="FF0000"/>
                </a:solidFill>
              </a:rPr>
              <a:t>ایهام</a:t>
            </a:r>
            <a:r>
              <a:rPr lang="cs-CZ" sz="2000" b="1" dirty="0"/>
              <a:t>   - např.  </a:t>
            </a:r>
            <a:r>
              <a:rPr lang="ar-SA" sz="2000" b="1" dirty="0"/>
              <a:t>گوهر</a:t>
            </a:r>
            <a:endParaRPr lang="cs-CZ" sz="2000" dirty="0"/>
          </a:p>
          <a:p>
            <a:r>
              <a:rPr lang="cs-CZ" sz="2000" b="1" dirty="0" err="1">
                <a:solidFill>
                  <a:srgbClr val="FF0000"/>
                </a:solidFill>
              </a:rPr>
              <a:t>Fachr</a:t>
            </a:r>
            <a:r>
              <a:rPr lang="cs-CZ" sz="2000" b="1" dirty="0">
                <a:solidFill>
                  <a:srgbClr val="FF0000"/>
                </a:solidFill>
              </a:rPr>
              <a:t> - </a:t>
            </a:r>
            <a:r>
              <a:rPr lang="ar-SA" sz="2000" b="1" dirty="0">
                <a:solidFill>
                  <a:srgbClr val="FF0000"/>
                </a:solidFill>
              </a:rPr>
              <a:t>فخر</a:t>
            </a:r>
            <a:r>
              <a:rPr lang="cs-CZ" sz="2000" dirty="0"/>
              <a:t>  - vychloubání, sebechvála</a:t>
            </a:r>
          </a:p>
          <a:p>
            <a:r>
              <a:rPr lang="cs-CZ" sz="2000" dirty="0" err="1"/>
              <a:t>Qáfije</a:t>
            </a:r>
            <a:r>
              <a:rPr lang="cs-CZ" sz="2000" dirty="0"/>
              <a:t>, </a:t>
            </a:r>
            <a:r>
              <a:rPr lang="cs-CZ" sz="2000" dirty="0" err="1"/>
              <a:t>radíf</a:t>
            </a:r>
            <a:r>
              <a:rPr lang="cs-CZ" sz="2000" dirty="0"/>
              <a:t>, </a:t>
            </a:r>
            <a:r>
              <a:rPr lang="cs-CZ" sz="2000" dirty="0" err="1"/>
              <a:t>atd</a:t>
            </a:r>
            <a:r>
              <a:rPr lang="cs-CZ" sz="20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0298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9B853-5272-915C-3717-EC8F2387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Překlady </a:t>
            </a:r>
            <a:r>
              <a:rPr lang="cs-CZ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Háfeze</a:t>
            </a:r>
            <a:r>
              <a:rPr lang="cs-CZ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evropských jazyků</a:t>
            </a:r>
            <a:b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764A13-9EAA-B09F-41B5-72B009608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1771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William Jones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1771 -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Károly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Reviczky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Vienna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1771)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Vincenz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Rosenzweig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(rodák ze Znojma)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Moderní edice v 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Faces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Love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(2012)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Dick Davis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2007 - </a:t>
            </a:r>
            <a:r>
              <a:rPr lang="cs-CZ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Peter Avery"/>
              </a:rPr>
              <a:t>Peter </a:t>
            </a:r>
            <a:r>
              <a:rPr lang="cs-CZ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Peter Avery"/>
              </a:rPr>
              <a:t>Avery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kompletní edice H. Dívánu, i s poznámkovým aparátem:</a:t>
            </a:r>
          </a:p>
          <a:p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Collected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Lyrics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Hafiz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Shiraz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71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91872" cy="432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691" y="1057799"/>
            <a:ext cx="10172831" cy="6574652"/>
          </a:xfrm>
        </p:spPr>
        <p:txBody>
          <a:bodyPr/>
          <a:lstStyle/>
          <a:p>
            <a:r>
              <a:rPr lang="cs-CZ" dirty="0"/>
              <a:t>L</a:t>
            </a:r>
          </a:p>
          <a:p>
            <a:endParaRPr lang="cs-CZ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2458" y="137346"/>
            <a:ext cx="10676082" cy="56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لینک به: اگر آن ترک شیرازی به دست آرد دل ما را (۳)"/>
              </a:rPr>
              <a:t>اگر آن ترک شیرازی به دست آرد دل ما را</a:t>
            </a:r>
            <a:r>
              <a:rPr kumimoji="0" lang="cs-CZ" sz="1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لینک به: اگر آن ترک شیرازی به دست آرد دل ما را (۳)"/>
              </a:rPr>
              <a:t> (</a:t>
            </a:r>
            <a:r>
              <a:rPr kumimoji="0" lang="fa-IR" sz="1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لینک به: اگر آن ترک شیرازی به دست آرد دل ما را (۳)"/>
              </a:rPr>
              <a:t>۳</a:t>
            </a:r>
            <a:r>
              <a:rPr kumimoji="0" lang="cs-CZ" sz="1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لینک به: اگر آن ترک شیرازی به دست آرد دل ما را (۳)"/>
              </a:rPr>
              <a:t>) </a:t>
            </a:r>
            <a:endParaRPr kumimoji="0" lang="cs-CZ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Obrázek 1" descr="غزل شماره 3 حافظ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806"/>
            <a:ext cx="8885424" cy="62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2458" y="619559"/>
            <a:ext cx="10676082" cy="4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241422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1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Výchozí návrh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43E9AA-3B9A-45E3-81B3-9551E3FB24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Modré želé</Template>
  <TotalTime>1186</TotalTime>
  <Words>716</Words>
  <Application>Microsoft Office PowerPoint</Application>
  <PresentationFormat>Předvádění na obrazovce (4:3)</PresentationFormat>
  <Paragraphs>106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Symbol</vt:lpstr>
      <vt:lpstr>Times New Roman</vt:lpstr>
      <vt:lpstr>Výchozí návrh</vt:lpstr>
      <vt:lpstr>Šamsoddín Mohammad Háfez</vt:lpstr>
      <vt:lpstr>terminologie</vt:lpstr>
      <vt:lpstr>Prezentace aplikace PowerPoint</vt:lpstr>
      <vt:lpstr>Šamsoddín Mohammad Háfez (1315-1390) خواجه شمس‌ُالدّینْ محمّدِ بن بهاءُالدّینْ محمّدْ حافظِ شیرازی </vt:lpstr>
      <vt:lpstr>Díván</vt:lpstr>
      <vt:lpstr>Kritika kněží</vt:lpstr>
      <vt:lpstr>Styl a figury</vt:lpstr>
      <vt:lpstr>Překlady Háfeze do evropských jazyků </vt:lpstr>
      <vt:lpstr>Prezentace aplikace PowerPoint</vt:lpstr>
      <vt:lpstr>Prezentace aplikace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Šamsoddín Mohammad Háfez</dc:title>
  <dc:subject/>
  <dc:creator>eva jara</dc:creator>
  <cp:keywords/>
  <dc:description/>
  <cp:lastModifiedBy>Zuzana Kříhová</cp:lastModifiedBy>
  <cp:revision>12</cp:revision>
  <dcterms:created xsi:type="dcterms:W3CDTF">2020-10-12T17:09:26Z</dcterms:created>
  <dcterms:modified xsi:type="dcterms:W3CDTF">2024-02-18T21:00:15Z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TC010721191029</vt:lpwstr>
  </property>
</Properties>
</file>