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60" r:id="rId2"/>
    <p:sldId id="365" r:id="rId3"/>
    <p:sldId id="366" r:id="rId4"/>
    <p:sldId id="367" r:id="rId5"/>
    <p:sldId id="368" r:id="rId6"/>
    <p:sldId id="372" r:id="rId7"/>
    <p:sldId id="398" r:id="rId8"/>
    <p:sldId id="373" r:id="rId9"/>
    <p:sldId id="399" r:id="rId10"/>
    <p:sldId id="375" r:id="rId11"/>
    <p:sldId id="407" r:id="rId12"/>
    <p:sldId id="402" r:id="rId13"/>
    <p:sldId id="378" r:id="rId14"/>
    <p:sldId id="394" r:id="rId15"/>
    <p:sldId id="393" r:id="rId16"/>
    <p:sldId id="384" r:id="rId1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  <a:srgbClr val="FFFF00"/>
    <a:srgbClr val="0000FF"/>
    <a:srgbClr val="006600"/>
    <a:srgbClr val="FF9933"/>
    <a:srgbClr val="FF0000"/>
    <a:srgbClr val="FFFF66"/>
    <a:srgbClr val="FF3300"/>
    <a:srgbClr val="FF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53" autoAdjust="0"/>
    <p:restoredTop sz="99838" autoAdjust="0"/>
  </p:normalViewPr>
  <p:slideViewPr>
    <p:cSldViewPr>
      <p:cViewPr>
        <p:scale>
          <a:sx n="75" d="100"/>
          <a:sy n="75" d="100"/>
        </p:scale>
        <p:origin x="-1522" y="-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C508B-169E-4549-914D-6DDCC5223CBD}" type="datetimeFigureOut">
              <a:rPr lang="cs-CZ" smtClean="0"/>
              <a:pPr/>
              <a:t>12.12.2018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E4687-F4A0-4CA8-A6DC-F4B4FE11309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079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A52A9-DA33-4F8E-807D-CD756E403B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96062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07FCE-E42A-4D1F-BFA2-A2A0645A42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59230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0B08A-7A6B-4BBD-BADB-CC85E0851D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4005778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E94A1-017A-490C-BD2D-5323F2B953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63024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0F549-386E-4762-8D7E-B031A28AC6F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4511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0D8C2-FB16-4917-9BF5-4650857B74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11983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4D081-04F4-46B3-BDE7-DF72628B35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90284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7D1C8-A1F2-49F9-A6DF-3D64E157EC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22433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8C4A3-5348-40ED-A412-9C6D8C6214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203149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8F05C-204D-4D45-8374-280361B452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689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D0113-AAE2-4D6C-9C4E-EED6ACABA6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99248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50000">
              <a:schemeClr val="accent2"/>
            </a:gs>
            <a:gs pos="100000">
              <a:srgbClr val="18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BEA5624-7102-43B9-B6DA-133643D9426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tiff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smids.nl/info/reproductie/asexual_reproduct/Slideshow/web-slideshow-page5.html" TargetMode="External"/><Relationship Id="rId13" Type="http://schemas.openxmlformats.org/officeDocument/2006/relationships/image" Target="../media/image38.jpeg"/><Relationship Id="rId18" Type="http://schemas.openxmlformats.org/officeDocument/2006/relationships/hyperlink" Target="http://www.desmids.nl/info/reproductie/asexual_reproduct/Slideshow/web-slideshow-page1.html" TargetMode="External"/><Relationship Id="rId3" Type="http://schemas.openxmlformats.org/officeDocument/2006/relationships/image" Target="../media/image33.jpeg"/><Relationship Id="rId21" Type="http://schemas.openxmlformats.org/officeDocument/2006/relationships/image" Target="../media/image43.jpeg"/><Relationship Id="rId7" Type="http://schemas.openxmlformats.org/officeDocument/2006/relationships/image" Target="../media/image35.jpeg"/><Relationship Id="rId12" Type="http://schemas.openxmlformats.org/officeDocument/2006/relationships/hyperlink" Target="http://www.desmids.nl/info/reproductie/asexual_reproduct/Slideshow/web-slideshow-page7.html" TargetMode="External"/><Relationship Id="rId17" Type="http://schemas.openxmlformats.org/officeDocument/2006/relationships/image" Target="../media/image40.jpeg"/><Relationship Id="rId25" Type="http://schemas.openxmlformats.org/officeDocument/2006/relationships/image" Target="../media/image47.jpeg"/><Relationship Id="rId2" Type="http://schemas.openxmlformats.org/officeDocument/2006/relationships/hyperlink" Target="http://www.desmids.nl/info/reproductie/asexual_reproduct/Slideshow/web-slideshow-page2.html" TargetMode="External"/><Relationship Id="rId16" Type="http://schemas.openxmlformats.org/officeDocument/2006/relationships/hyperlink" Target="http://www.desmids.nl/info/reproductie/asexual_reproduct/Slideshow/web-slideshow-page9.html" TargetMode="External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esmids.nl/info/reproductie/asexual_reproduct/Slideshow/web-slideshow-page4.html" TargetMode="External"/><Relationship Id="rId11" Type="http://schemas.openxmlformats.org/officeDocument/2006/relationships/image" Target="../media/image37.jpeg"/><Relationship Id="rId24" Type="http://schemas.openxmlformats.org/officeDocument/2006/relationships/image" Target="../media/image46.jpeg"/><Relationship Id="rId5" Type="http://schemas.openxmlformats.org/officeDocument/2006/relationships/image" Target="../media/image34.jpeg"/><Relationship Id="rId15" Type="http://schemas.openxmlformats.org/officeDocument/2006/relationships/image" Target="../media/image39.jpeg"/><Relationship Id="rId23" Type="http://schemas.openxmlformats.org/officeDocument/2006/relationships/image" Target="../media/image45.jpeg"/><Relationship Id="rId10" Type="http://schemas.openxmlformats.org/officeDocument/2006/relationships/hyperlink" Target="http://www.desmids.nl/info/reproductie/asexual_reproduct/Slideshow/web-slideshow-page6.html" TargetMode="External"/><Relationship Id="rId19" Type="http://schemas.openxmlformats.org/officeDocument/2006/relationships/image" Target="../media/image41.jpeg"/><Relationship Id="rId4" Type="http://schemas.openxmlformats.org/officeDocument/2006/relationships/hyperlink" Target="http://www.desmids.nl/info/reproductie/asexual_reproduct/Slideshow/web-slideshow-page3.html" TargetMode="External"/><Relationship Id="rId9" Type="http://schemas.openxmlformats.org/officeDocument/2006/relationships/image" Target="../media/image36.jpeg"/><Relationship Id="rId14" Type="http://schemas.openxmlformats.org/officeDocument/2006/relationships/hyperlink" Target="http://www.desmids.nl/info/reproductie/asexual_reproduct/Slideshow/web-slideshow-page8.html" TargetMode="External"/><Relationship Id="rId22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jpeg"/><Relationship Id="rId9" Type="http://schemas.openxmlformats.org/officeDocument/2006/relationships/image" Target="../media/image5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0325" y="33338"/>
            <a:ext cx="4318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b="1" dirty="0">
                <a:latin typeface="Tahoma" pitchFamily="34" charset="0"/>
              </a:rPr>
              <a:t>t</a:t>
            </a:r>
            <a:r>
              <a:rPr lang="cs-CZ" altLang="cs-CZ" sz="2400" b="1" dirty="0" smtClean="0">
                <a:latin typeface="Tahoma" pitchFamily="34" charset="0"/>
              </a:rPr>
              <a:t>řída </a:t>
            </a:r>
            <a:r>
              <a:rPr lang="cs-CZ" altLang="cs-CZ" sz="2400" b="1" dirty="0" err="1" smtClean="0">
                <a:latin typeface="Tahoma" pitchFamily="34" charset="0"/>
              </a:rPr>
              <a:t>Klebsormidiophyceae</a:t>
            </a:r>
            <a:endParaRPr lang="cs-CZ" altLang="cs-CZ" sz="2400" b="1" noProof="1">
              <a:latin typeface="Tahoma" pitchFamily="34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07950" y="548680"/>
            <a:ext cx="6820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 smtClean="0">
                <a:latin typeface="Tahoma" pitchFamily="34" charset="0"/>
              </a:rPr>
              <a:t>Klebsormidium – </a:t>
            </a:r>
            <a:r>
              <a:rPr lang="cs-CZ" altLang="cs-CZ" noProof="1" smtClean="0">
                <a:latin typeface="Tahoma" pitchFamily="34" charset="0"/>
              </a:rPr>
              <a:t>velká skrytá diverzita, ekologická speciace</a:t>
            </a:r>
          </a:p>
          <a:p>
            <a:r>
              <a:rPr lang="cs-CZ" altLang="cs-CZ" noProof="1">
                <a:latin typeface="Tahoma" pitchFamily="34" charset="0"/>
              </a:rPr>
              <a:t>v</a:t>
            </a:r>
            <a:r>
              <a:rPr lang="cs-CZ" altLang="cs-CZ" noProof="1" smtClean="0">
                <a:latin typeface="Tahoma" pitchFamily="34" charset="0"/>
              </a:rPr>
              <a:t>oda x kůra x půda; vápenec x pískovec; pH – klíčový faktor</a:t>
            </a:r>
            <a:endParaRPr lang="cs-CZ" altLang="cs-CZ" noProof="1">
              <a:latin typeface="Times New Roman" pitchFamily="18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0322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113" y="882898"/>
            <a:ext cx="9906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8210"/>
            <a:ext cx="2634089" cy="24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36004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61048"/>
            <a:ext cx="336232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407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LOSTERIUM MONILIFERUM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8" y="3645394"/>
            <a:ext cx="4283474" cy="32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OSTERIUM EHRENBERGII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394"/>
            <a:ext cx="4283968" cy="32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-11864"/>
            <a:ext cx="4283968" cy="32129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8" y="-23728"/>
            <a:ext cx="4315605" cy="3236704"/>
          </a:xfrm>
          <a:prstGeom prst="rect">
            <a:avLst/>
          </a:prstGeom>
        </p:spPr>
      </p:pic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3347864" y="260648"/>
            <a:ext cx="345793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800" i="1" noProof="1" smtClean="0">
                <a:latin typeface="Tahoma" pitchFamily="34" charset="0"/>
              </a:rPr>
              <a:t>Closterium –</a:t>
            </a:r>
            <a:endParaRPr lang="cs-CZ" altLang="cs-CZ" i="1" noProof="1">
              <a:latin typeface="Tahoma" pitchFamily="34" charset="0"/>
            </a:endParaRPr>
          </a:p>
          <a:p>
            <a:r>
              <a:rPr lang="cs-CZ" altLang="cs-CZ" noProof="1" smtClean="0">
                <a:latin typeface="Tahoma" pitchFamily="34" charset="0"/>
              </a:rPr>
              <a:t>jako jeden z mála monofyletický</a:t>
            </a:r>
            <a:endParaRPr lang="cs-CZ" altLang="cs-CZ" noProof="1">
              <a:latin typeface="Tahoma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2780928"/>
            <a:ext cx="3128486" cy="234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10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3" y="1059089"/>
            <a:ext cx="3159882" cy="23699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0139" y="936104"/>
            <a:ext cx="3323861" cy="24928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7977" y="3429000"/>
            <a:ext cx="4540892" cy="3405669"/>
          </a:xfrm>
          <a:prstGeom prst="rect">
            <a:avLst/>
          </a:prstGeom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228184" y="6351711"/>
            <a:ext cx="16914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 smtClean="0">
                <a:latin typeface="Tahoma" pitchFamily="34" charset="0"/>
              </a:rPr>
              <a:t>Desmidium</a:t>
            </a:r>
            <a:endParaRPr lang="cs-CZ" altLang="cs-CZ" sz="2400" i="1" noProof="1">
              <a:latin typeface="Tahoma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77774" y="6375357"/>
            <a:ext cx="1680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 smtClean="0">
                <a:latin typeface="Tahoma" pitchFamily="34" charset="0"/>
              </a:rPr>
              <a:t>Hyalotheca</a:t>
            </a:r>
            <a:endParaRPr lang="cs-CZ" altLang="cs-CZ" sz="2400" i="1" noProof="1">
              <a:latin typeface="Tahoma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4551" y="9227"/>
            <a:ext cx="4559697" cy="34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0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Euastrum germanicu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2707" y="5238"/>
            <a:ext cx="2212916" cy="20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Euastrum oblong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74029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7" descr="Euastrum intermediu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1423833" cy="22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Euastrum cuneatum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8"/>
            <a:ext cx="2110829" cy="158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Euastrum pulchell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2001440" cy="16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Euastrum turneri 37x28,5,I 9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148" y="5377066"/>
            <a:ext cx="2007780" cy="14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Euastrum ventricosum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" y="1628800"/>
            <a:ext cx="2482082" cy="191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31" name="Picture 15" descr="Euastrum crassicol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07290"/>
            <a:ext cx="1907704" cy="13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436" name="Line 20"/>
          <p:cNvSpPr>
            <a:spLocks noChangeShapeType="1"/>
          </p:cNvSpPr>
          <p:nvPr/>
        </p:nvSpPr>
        <p:spPr bwMode="auto">
          <a:xfrm>
            <a:off x="8172450" y="3500438"/>
            <a:ext cx="0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0441" name="Picture 25" descr="Euastrum montan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" y="5285134"/>
            <a:ext cx="1906588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2491642" y="2515739"/>
            <a:ext cx="5616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i="1" dirty="0" err="1"/>
              <a:t>Euastrum</a:t>
            </a:r>
            <a:endParaRPr lang="cs-CZ" altLang="cs-CZ" sz="2800" i="1" dirty="0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09763"/>
            <a:ext cx="2678360" cy="268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2327" y="5238"/>
            <a:ext cx="2784053" cy="20880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4843120"/>
            <a:ext cx="2678361" cy="20087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688580"/>
            <a:ext cx="2304256" cy="30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934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359"/>
            <a:ext cx="4104530" cy="297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0"/>
            <a:ext cx="1785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 smtClean="0">
                <a:latin typeface="Tahoma" pitchFamily="34" charset="0"/>
              </a:rPr>
              <a:t>Micrasterias</a:t>
            </a:r>
            <a:endParaRPr lang="cs-CZ" altLang="cs-CZ" sz="2400" i="1" noProof="1">
              <a:latin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3744"/>
            <a:ext cx="2830891" cy="21231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95" y="4755650"/>
            <a:ext cx="2784309" cy="20882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444" y="4748089"/>
            <a:ext cx="2764708" cy="20686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726441"/>
            <a:ext cx="2808386" cy="21013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773" y="2655744"/>
            <a:ext cx="2305331" cy="20999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3" y="2636912"/>
            <a:ext cx="2772994" cy="20797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841" y="2621716"/>
            <a:ext cx="2845245" cy="213393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1184" y="547160"/>
            <a:ext cx="2210273" cy="16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87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0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006039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962" y="7090"/>
            <a:ext cx="3650037" cy="34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012081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090"/>
            <a:ext cx="3421910" cy="34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microscopy-uk.org.uk/mag/imgnov03/MicCeratofer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0685" y="7090"/>
            <a:ext cx="2421435" cy="34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esmids.nl/news/images/micr_archeri_MDingle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011772" cy="29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desmids.nl/news/images/micras_hardyi_HSchul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5778" y="3861048"/>
            <a:ext cx="2964374" cy="29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2016037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358" y="3921699"/>
            <a:ext cx="3290884" cy="29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5656" y="3356992"/>
            <a:ext cx="659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i</a:t>
            </a:r>
            <a:r>
              <a:rPr lang="cs-CZ" sz="1600" dirty="0" smtClean="0"/>
              <a:t>deální modelový organismus pro studium morfogeneze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 krásivky neplatí „všechno je všude“ – mají areály, řada endemitů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4568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961" y="82550"/>
            <a:ext cx="4697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cs-CZ" altLang="cs-CZ" sz="2400" dirty="0" smtClean="0">
                <a:latin typeface="Tahoma" pitchFamily="34" charset="0"/>
              </a:rPr>
              <a:t>třída </a:t>
            </a:r>
            <a:r>
              <a:rPr lang="cs-CZ" altLang="cs-CZ" sz="2400" dirty="0" err="1">
                <a:latin typeface="Tahoma" pitchFamily="34" charset="0"/>
              </a:rPr>
              <a:t>Charophyceae</a:t>
            </a:r>
            <a:r>
              <a:rPr lang="cs-CZ" altLang="cs-CZ" sz="2400" dirty="0">
                <a:latin typeface="Tahoma" pitchFamily="34" charset="0"/>
              </a:rPr>
              <a:t> </a:t>
            </a:r>
            <a:r>
              <a:rPr lang="cs-CZ" altLang="cs-CZ" sz="2400" dirty="0" smtClean="0">
                <a:latin typeface="Tahoma" pitchFamily="34" charset="0"/>
              </a:rPr>
              <a:t> - parožnatky</a:t>
            </a:r>
            <a:endParaRPr lang="cs-CZ" altLang="cs-CZ" sz="2400" i="1" noProof="1">
              <a:latin typeface="Tahom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24400"/>
            <a:ext cx="20891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886325"/>
            <a:ext cx="23066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436" y="6453336"/>
            <a:ext cx="297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cs-CZ" altLang="cs-CZ" noProof="1">
                <a:latin typeface="Tahoma" pitchFamily="34" charset="0"/>
              </a:rPr>
              <a:t>gyrogonity - 400 miliónů let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95738" y="4292600"/>
            <a:ext cx="966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cs-CZ" altLang="cs-CZ" sz="2400" i="1" noProof="1">
                <a:latin typeface="Tahoma" pitchFamily="34" charset="0"/>
              </a:rPr>
              <a:t>Chara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8445"/>
            <a:ext cx="3024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yrogon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24" y="3717032"/>
            <a:ext cx="3583380" cy="2592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ouvisející obráz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542" y="112678"/>
            <a:ext cx="3919658" cy="427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47864" y="980728"/>
            <a:ext cx="18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r</a:t>
            </a:r>
            <a:r>
              <a:rPr lang="cs-CZ" sz="1600" smtClean="0"/>
              <a:t>hizoidy</a:t>
            </a:r>
            <a:r>
              <a:rPr lang="cs-CZ" sz="1600" dirty="0" smtClean="0"/>
              <a:t>, články a uzliny; osní vlákno, přesleny bočních větévek</a:t>
            </a:r>
          </a:p>
          <a:p>
            <a:endParaRPr lang="cs-CZ" sz="1600" dirty="0"/>
          </a:p>
          <a:p>
            <a:r>
              <a:rPr lang="cs-CZ" sz="1600" dirty="0"/>
              <a:t>o</a:t>
            </a:r>
            <a:r>
              <a:rPr lang="cs-CZ" sz="1600" dirty="0" smtClean="0"/>
              <a:t>hrožená </a:t>
            </a:r>
          </a:p>
          <a:p>
            <a:r>
              <a:rPr lang="cs-CZ" sz="1600" dirty="0" smtClean="0"/>
              <a:t>skupina řas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6315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79388" y="-171400"/>
            <a:ext cx="41408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cs-CZ" altLang="cs-CZ" sz="2400" dirty="0">
              <a:latin typeface="Tahoma" pitchFamily="34" charset="0"/>
            </a:endParaRPr>
          </a:p>
          <a:p>
            <a:r>
              <a:rPr lang="cs-CZ" altLang="cs-CZ" sz="2400" b="1" dirty="0">
                <a:latin typeface="Tahoma" pitchFamily="34" charset="0"/>
              </a:rPr>
              <a:t>třída: </a:t>
            </a:r>
            <a:r>
              <a:rPr lang="cs-CZ" altLang="cs-CZ" sz="2400" b="1" dirty="0" err="1">
                <a:latin typeface="Tahoma" pitchFamily="34" charset="0"/>
              </a:rPr>
              <a:t>Zygnematophyceae</a:t>
            </a:r>
            <a:endParaRPr lang="cs-CZ" altLang="cs-CZ" sz="2400" b="1" noProof="1">
              <a:latin typeface="Times New Roman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6093296"/>
            <a:ext cx="9220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noProof="1">
                <a:latin typeface="Tahoma" pitchFamily="34" charset="0"/>
              </a:rPr>
              <a:t>spájení - unikátní způsob pohlavního rozmnožování; nejstarší zygospory - 300 milionů </a:t>
            </a:r>
            <a:r>
              <a:rPr lang="cs-CZ" altLang="cs-CZ" noProof="1" smtClean="0">
                <a:latin typeface="Tahoma" pitchFamily="34" charset="0"/>
              </a:rPr>
              <a:t>let</a:t>
            </a:r>
          </a:p>
          <a:p>
            <a:r>
              <a:rPr lang="cs-CZ" altLang="cs-CZ" noProof="1">
                <a:latin typeface="Tahoma" pitchFamily="34" charset="0"/>
              </a:rPr>
              <a:t>ž</a:t>
            </a:r>
            <a:r>
              <a:rPr lang="cs-CZ" altLang="cs-CZ" noProof="1" smtClean="0">
                <a:latin typeface="Tahoma" pitchFamily="34" charset="0"/>
              </a:rPr>
              <a:t>ebříčkovitá či laterální konjugace</a:t>
            </a:r>
            <a:endParaRPr lang="cs-CZ" altLang="cs-CZ" noProof="1">
              <a:latin typeface="Times New Roman" pitchFamily="18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4321175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50825" y="1196975"/>
            <a:ext cx="2595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noProof="1" smtClean="0">
                <a:latin typeface="Tahoma" pitchFamily="34" charset="0"/>
              </a:rPr>
              <a:t>řád </a:t>
            </a:r>
            <a:r>
              <a:rPr lang="cs-CZ" altLang="cs-CZ" sz="2400" i="1" noProof="1">
                <a:latin typeface="Tahoma" pitchFamily="34" charset="0"/>
              </a:rPr>
              <a:t>Zygnematales</a:t>
            </a:r>
            <a:endParaRPr lang="cs-CZ" altLang="cs-CZ" sz="2400" i="1" noProof="1">
              <a:latin typeface="Times New Roman" pitchFamily="18" charset="0"/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400"/>
            <a:ext cx="34956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43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026"/>
          <p:cNvSpPr txBox="1">
            <a:spLocks noChangeArrowheads="1"/>
          </p:cNvSpPr>
          <p:nvPr/>
        </p:nvSpPr>
        <p:spPr bwMode="auto">
          <a:xfrm>
            <a:off x="136525" y="33338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>
                <a:latin typeface="Tahoma" pitchFamily="34" charset="0"/>
              </a:rPr>
              <a:t>Spirogyra</a:t>
            </a:r>
          </a:p>
        </p:txBody>
      </p:sp>
      <p:pic>
        <p:nvPicPr>
          <p:cNvPr id="7173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61531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0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70534668"/>
              </p:ext>
            </p:extLst>
          </p:nvPr>
        </p:nvGraphicFramePr>
        <p:xfrm>
          <a:off x="539552" y="490538"/>
          <a:ext cx="1623099" cy="2910006"/>
        </p:xfrm>
        <a:graphic>
          <a:graphicData uri="http://schemas.openxmlformats.org/presentationml/2006/ole">
            <p:oleObj spid="_x0000_s1066" name="Photo Editor Photo" r:id="rId4" imgW="3209524" imgH="5753903" progId="">
              <p:embed/>
            </p:oleObj>
          </a:graphicData>
        </a:graphic>
      </p:graphicFrame>
      <p:pic>
        <p:nvPicPr>
          <p:cNvPr id="1037" name="Picture 13" descr="Výsledek obrázku pro spirogyra zygospor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2344" y="4325813"/>
            <a:ext cx="3560912" cy="242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78001" y="4104303"/>
            <a:ext cx="2491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</a:t>
            </a:r>
            <a:r>
              <a:rPr lang="cs-CZ" sz="1600" dirty="0" smtClean="0"/>
              <a:t>tojaté, </a:t>
            </a:r>
            <a:r>
              <a:rPr lang="cs-CZ" sz="1600" dirty="0" err="1" smtClean="0"/>
              <a:t>eutrofnější</a:t>
            </a:r>
            <a:r>
              <a:rPr lang="cs-CZ" sz="1600" dirty="0" smtClean="0"/>
              <a:t> vody</a:t>
            </a:r>
            <a:endParaRPr lang="cs-CZ" sz="1600" dirty="0"/>
          </a:p>
        </p:txBody>
      </p:sp>
      <p:pic>
        <p:nvPicPr>
          <p:cNvPr id="1040" name="Picture 16" descr="Výsledek obrázku pro lateral conjugation zygnemata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65458"/>
            <a:ext cx="4153644" cy="21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64" y="3332009"/>
            <a:ext cx="2735637" cy="182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54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026"/>
          <p:cNvSpPr txBox="1">
            <a:spLocks noChangeArrowheads="1"/>
          </p:cNvSpPr>
          <p:nvPr/>
        </p:nvSpPr>
        <p:spPr bwMode="auto">
          <a:xfrm>
            <a:off x="40109" y="0"/>
            <a:ext cx="157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>
                <a:latin typeface="Tahoma" pitchFamily="34" charset="0"/>
              </a:rPr>
              <a:t>Mougeotia</a:t>
            </a:r>
          </a:p>
        </p:txBody>
      </p:sp>
      <p:graphicFrame>
        <p:nvGraphicFramePr>
          <p:cNvPr id="8194" name="Object 1027"/>
          <p:cNvGraphicFramePr>
            <a:graphicFrameLocks noChangeAspect="1"/>
          </p:cNvGraphicFramePr>
          <p:nvPr/>
        </p:nvGraphicFramePr>
        <p:xfrm>
          <a:off x="2362200" y="152400"/>
          <a:ext cx="6629400" cy="3619500"/>
        </p:xfrm>
        <a:graphic>
          <a:graphicData uri="http://schemas.openxmlformats.org/presentationml/2006/ole">
            <p:oleObj spid="_x0000_s2083" name="Photo Editor Photo" r:id="rId3" imgW="5772956" imgH="3153215" progId="">
              <p:embed/>
            </p:oleObj>
          </a:graphicData>
        </a:graphic>
      </p:graphicFrame>
      <p:pic>
        <p:nvPicPr>
          <p:cNvPr id="8196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2057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20574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255746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30003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7813" y="6381328"/>
            <a:ext cx="414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yselejší biotopy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0331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026"/>
          <p:cNvSpPr txBox="1">
            <a:spLocks noChangeArrowheads="1"/>
          </p:cNvSpPr>
          <p:nvPr/>
        </p:nvSpPr>
        <p:spPr bwMode="auto">
          <a:xfrm>
            <a:off x="126851" y="9148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i="1" noProof="1">
                <a:latin typeface="Tahoma" pitchFamily="34" charset="0"/>
              </a:rPr>
              <a:t>Zygnema</a:t>
            </a:r>
          </a:p>
        </p:txBody>
      </p:sp>
      <p:pic>
        <p:nvPicPr>
          <p:cNvPr id="44035" name="Picture 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6477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26955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29718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96" y="836712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š</a:t>
            </a:r>
            <a:r>
              <a:rPr lang="cs-CZ" sz="1600" dirty="0" smtClean="0"/>
              <a:t>patné druhové koncepty u vláknitých </a:t>
            </a:r>
            <a:r>
              <a:rPr lang="cs-CZ" sz="1600" dirty="0" err="1" smtClean="0"/>
              <a:t>spájivek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9341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2025" y="87015"/>
            <a:ext cx="38298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noProof="1" smtClean="0">
                <a:latin typeface="Tahoma" pitchFamily="34" charset="0"/>
              </a:rPr>
              <a:t> řád Desmidiales </a:t>
            </a:r>
            <a:r>
              <a:rPr lang="cs-CZ" altLang="cs-CZ" sz="2400" noProof="1">
                <a:latin typeface="Tahoma" pitchFamily="34" charset="0"/>
              </a:rPr>
              <a:t>- krásivky</a:t>
            </a:r>
            <a:endParaRPr lang="cs-CZ" altLang="cs-CZ" sz="2400" noProof="1">
              <a:latin typeface="Times New Roman" pitchFamily="18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80528" y="6237312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600" noProof="1">
                <a:latin typeface="Tahoma" pitchFamily="34" charset="0"/>
              </a:rPr>
              <a:t>více než 3000 </a:t>
            </a:r>
            <a:r>
              <a:rPr lang="cs-CZ" altLang="cs-CZ" sz="1600" noProof="1" smtClean="0">
                <a:latin typeface="Tahoma" pitchFamily="34" charset="0"/>
              </a:rPr>
              <a:t>druhů (ale velká skrytá diverzita); hlavně oligomesotrofní biotopy</a:t>
            </a:r>
            <a:r>
              <a:rPr lang="cs-CZ" altLang="cs-CZ" sz="1600" noProof="1">
                <a:latin typeface="Tahoma" pitchFamily="34" charset="0"/>
              </a:rPr>
              <a:t>; </a:t>
            </a:r>
            <a:endParaRPr lang="cs-CZ" altLang="cs-CZ" sz="1600" noProof="1" smtClean="0">
              <a:latin typeface="Tahoma" pitchFamily="34" charset="0"/>
            </a:endParaRPr>
          </a:p>
          <a:p>
            <a:r>
              <a:rPr lang="cs-CZ" altLang="cs-CZ" sz="1600" noProof="1" smtClean="0">
                <a:latin typeface="Tahoma" pitchFamily="34" charset="0"/>
              </a:rPr>
              <a:t>biomonitoring </a:t>
            </a:r>
            <a:r>
              <a:rPr lang="cs-CZ" altLang="cs-CZ" sz="1600" noProof="1">
                <a:latin typeface="Tahoma" pitchFamily="34" charset="0"/>
              </a:rPr>
              <a:t>acidifikace, </a:t>
            </a:r>
            <a:r>
              <a:rPr lang="cs-CZ" altLang="cs-CZ" sz="1600" noProof="1" smtClean="0">
                <a:latin typeface="Tahoma" pitchFamily="34" charset="0"/>
              </a:rPr>
              <a:t>eutrofizace, apod.</a:t>
            </a:r>
            <a:endParaRPr lang="cs-CZ" altLang="cs-CZ" sz="1600" noProof="1">
              <a:latin typeface="Times New Roman" pitchFamily="18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8859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62400"/>
            <a:ext cx="3105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47925"/>
            <a:ext cx="19621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302895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15"/>
          <p:cNvSpPr txBox="1">
            <a:spLocks noChangeArrowheads="1"/>
          </p:cNvSpPr>
          <p:nvPr/>
        </p:nvSpPr>
        <p:spPr bwMode="auto">
          <a:xfrm>
            <a:off x="152400" y="608013"/>
            <a:ext cx="3876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noProof="1">
                <a:latin typeface="Tahoma" pitchFamily="34" charset="0"/>
              </a:rPr>
              <a:t>morfologicky definované umělé </a:t>
            </a:r>
            <a:r>
              <a:rPr lang="cs-CZ" altLang="cs-CZ" noProof="1" smtClean="0">
                <a:latin typeface="Tahoma" pitchFamily="34" charset="0"/>
              </a:rPr>
              <a:t>rody</a:t>
            </a:r>
            <a:endParaRPr lang="cs-CZ" altLang="cs-CZ" sz="2400" noProof="1">
              <a:latin typeface="Tahoma" pitchFamily="34" charset="0"/>
            </a:endParaRPr>
          </a:p>
        </p:txBody>
      </p:sp>
      <p:pic>
        <p:nvPicPr>
          <p:cNvPr id="48138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39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6946"/>
            <a:ext cx="4572000" cy="3429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29000"/>
            <a:ext cx="4572001" cy="3429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04770"/>
            <a:ext cx="4572000" cy="3429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993"/>
            <a:ext cx="4572000" cy="34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08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48146" y="44624"/>
            <a:ext cx="358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400" dirty="0">
                <a:latin typeface="Tahoma" pitchFamily="34" charset="0"/>
              </a:rPr>
              <a:t>nepohlavní rozmnožování</a:t>
            </a:r>
          </a:p>
        </p:txBody>
      </p:sp>
      <p:pic>
        <p:nvPicPr>
          <p:cNvPr id="49155" name="Picture 6" descr="delingmovie300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700" y="692150"/>
            <a:ext cx="11017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0" descr="delingmovie300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92150"/>
            <a:ext cx="1087438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2" descr="delingmovie300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92150"/>
            <a:ext cx="10874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4" descr="delingmovie3004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92150"/>
            <a:ext cx="11017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6" descr="delingmovie3005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1138" y="692150"/>
            <a:ext cx="11017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8" descr="delingmovie3006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0" y="692150"/>
            <a:ext cx="10906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20" descr="delingmovie3007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92150"/>
            <a:ext cx="10906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22" descr="delingmovie3008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700" y="2132013"/>
            <a:ext cx="10906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24" descr="delingmovie3009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32013"/>
            <a:ext cx="10906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26" descr="mic_rotata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262"/>
            <a:ext cx="1413814" cy="172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28" descr="mic_rotata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263"/>
            <a:ext cx="1413977" cy="17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30" descr="mic_rotata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015" y="4005263"/>
            <a:ext cx="1413977" cy="17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32" descr="mic_rotata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183" y="4005263"/>
            <a:ext cx="1413977" cy="17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34" descr="mic_rotata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0351" y="4005263"/>
            <a:ext cx="1413977" cy="17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36" descr="mic_rotata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2519" y="4005263"/>
            <a:ext cx="1413977" cy="17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0" name="Text Box 37"/>
          <p:cNvSpPr txBox="1">
            <a:spLocks noChangeArrowheads="1"/>
          </p:cNvSpPr>
          <p:nvPr/>
        </p:nvSpPr>
        <p:spPr bwMode="auto">
          <a:xfrm>
            <a:off x="107504" y="6212160"/>
            <a:ext cx="35716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000" dirty="0">
                <a:latin typeface="Tahoma" pitchFamily="34" charset="0"/>
              </a:rPr>
              <a:t>nestejně staré poloviny buněk</a:t>
            </a:r>
          </a:p>
        </p:txBody>
      </p:sp>
    </p:spTree>
    <p:extLst>
      <p:ext uri="{BB962C8B-B14F-4D97-AF65-F5344CB8AC3E}">
        <p14:creationId xmlns:p14="http://schemas.microsoft.com/office/powerpoint/2010/main" xmlns="" val="4490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61" y="5884"/>
            <a:ext cx="2835963" cy="21269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96378"/>
            <a:ext cx="3282162" cy="24616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945332"/>
            <a:ext cx="3851920" cy="28889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19506"/>
            <a:ext cx="3250485" cy="24378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0259" y="7184"/>
            <a:ext cx="2834229" cy="21256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142" y="0"/>
            <a:ext cx="2839018" cy="21292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7837" y="2109098"/>
            <a:ext cx="3264363" cy="24482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453" y="2119506"/>
            <a:ext cx="2400267" cy="18002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419872" y="538980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err="1" smtClean="0"/>
              <a:t>Cosmarium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xmlns="" val="32515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154</Words>
  <Application>Microsoft Office PowerPoint</Application>
  <PresentationFormat>Předvádění na obrazovce (4:3)</PresentationFormat>
  <Paragraphs>36</Paragraphs>
  <Slides>16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8" baseType="lpstr">
      <vt:lpstr>Výchozí návrh</vt:lpstr>
      <vt:lpstr>Photo Editor Photo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</vt:vector>
  </TitlesOfParts>
  <Company>PřF UK - kat. botaniky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Bryophytae</dc:title>
  <dc:creator>Alena Kubátová</dc:creator>
  <cp:lastModifiedBy>tech</cp:lastModifiedBy>
  <cp:revision>215</cp:revision>
  <dcterms:created xsi:type="dcterms:W3CDTF">2005-11-06T19:14:06Z</dcterms:created>
  <dcterms:modified xsi:type="dcterms:W3CDTF">2018-12-12T02:26:10Z</dcterms:modified>
</cp:coreProperties>
</file>