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66FFCC"/>
    <a:srgbClr val="FC1C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2727-256D-4180-9C2C-B9CF1C69F643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FBA0-9DB4-4FBC-806F-E3192B1F6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2727-256D-4180-9C2C-B9CF1C69F643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FBA0-9DB4-4FBC-806F-E3192B1F6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2727-256D-4180-9C2C-B9CF1C69F643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FBA0-9DB4-4FBC-806F-E3192B1F6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2727-256D-4180-9C2C-B9CF1C69F643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FBA0-9DB4-4FBC-806F-E3192B1F6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2727-256D-4180-9C2C-B9CF1C69F643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FBA0-9DB4-4FBC-806F-E3192B1F6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2727-256D-4180-9C2C-B9CF1C69F643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FBA0-9DB4-4FBC-806F-E3192B1F6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2727-256D-4180-9C2C-B9CF1C69F643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FBA0-9DB4-4FBC-806F-E3192B1F6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2727-256D-4180-9C2C-B9CF1C69F643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FBA0-9DB4-4FBC-806F-E3192B1F6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2727-256D-4180-9C2C-B9CF1C69F643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FBA0-9DB4-4FBC-806F-E3192B1F6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2727-256D-4180-9C2C-B9CF1C69F643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FBA0-9DB4-4FBC-806F-E3192B1F6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2727-256D-4180-9C2C-B9CF1C69F643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FBA0-9DB4-4FBC-806F-E3192B1F6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A2727-256D-4180-9C2C-B9CF1C69F643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7FBA0-9DB4-4FBC-806F-E3192B1F633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Česká společnost a etnické menšiny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2017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Rámec kurzu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Příležitost uvažovat </a:t>
            </a:r>
            <a:r>
              <a:rPr lang="cs-CZ" b="1" dirty="0" smtClean="0"/>
              <a:t>o dílčím problému </a:t>
            </a:r>
            <a:r>
              <a:rPr lang="cs-CZ" dirty="0" smtClean="0"/>
              <a:t>vztahující se k problematice pozice menšin v ČR – definováno: kontextem společnosti, kontextem autora, teoretickými rámci</a:t>
            </a:r>
          </a:p>
          <a:p>
            <a:r>
              <a:rPr lang="cs-CZ" b="1" dirty="0" smtClean="0"/>
              <a:t>Návaznost:</a:t>
            </a:r>
          </a:p>
          <a:p>
            <a:pPr lvl="1"/>
            <a:r>
              <a:rPr lang="cs-CZ" dirty="0" smtClean="0"/>
              <a:t>na sociokulturní antropologii/etnologii</a:t>
            </a:r>
          </a:p>
          <a:p>
            <a:pPr lvl="1"/>
            <a:r>
              <a:rPr lang="cs-CZ" dirty="0" smtClean="0"/>
              <a:t>na kurzy o migracích</a:t>
            </a:r>
          </a:p>
          <a:p>
            <a:pPr lvl="1"/>
            <a:r>
              <a:rPr lang="cs-CZ" dirty="0" smtClean="0"/>
              <a:t>na metodologické kurzy</a:t>
            </a:r>
          </a:p>
          <a:p>
            <a:pPr lvl="1"/>
            <a:r>
              <a:rPr lang="cs-CZ" dirty="0" smtClean="0"/>
              <a:t>SVIP/BP</a:t>
            </a:r>
          </a:p>
          <a:p>
            <a:pPr lvl="1"/>
            <a:r>
              <a:rPr lang="cs-CZ" dirty="0" smtClean="0"/>
              <a:t>Aplikační </a:t>
            </a:r>
            <a:r>
              <a:rPr lang="cs-CZ" dirty="0" smtClean="0"/>
              <a:t>rovina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148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Osvojit si metody vědeckého dotazování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Osvojit si techniky sběru dat</a:t>
            </a:r>
          </a:p>
          <a:p>
            <a:pPr lvl="1"/>
            <a:r>
              <a:rPr lang="cs-CZ" dirty="0" smtClean="0"/>
              <a:t>Akcent na verbální techniky dotazování</a:t>
            </a:r>
          </a:p>
          <a:p>
            <a:pPr lvl="1"/>
            <a:r>
              <a:rPr lang="cs-CZ" dirty="0" smtClean="0"/>
              <a:t>Osvojit a prověřit vlastní dovednosti</a:t>
            </a:r>
          </a:p>
          <a:p>
            <a:r>
              <a:rPr lang="cs-CZ" dirty="0" smtClean="0"/>
              <a:t>Poznat dvojí perspektivu na problém</a:t>
            </a:r>
          </a:p>
          <a:p>
            <a:pPr lvl="1"/>
            <a:r>
              <a:rPr lang="cs-CZ" dirty="0" err="1" smtClean="0"/>
              <a:t>Emická</a:t>
            </a:r>
            <a:r>
              <a:rPr lang="cs-CZ" dirty="0" smtClean="0"/>
              <a:t> perspektiva aktéra</a:t>
            </a:r>
          </a:p>
          <a:p>
            <a:pPr lvl="1"/>
            <a:r>
              <a:rPr lang="cs-CZ" dirty="0" smtClean="0"/>
              <a:t>Schopnost „naslouchat a rozumět“ – </a:t>
            </a:r>
            <a:r>
              <a:rPr lang="cs-CZ" dirty="0" err="1" smtClean="0"/>
              <a:t>metarovina</a:t>
            </a:r>
            <a:r>
              <a:rPr lang="cs-CZ" dirty="0" smtClean="0"/>
              <a:t> sdělení – pohled na realitu v nové </a:t>
            </a:r>
            <a:r>
              <a:rPr lang="cs-CZ" dirty="0" err="1" smtClean="0"/>
              <a:t>prespektivě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Výstupy z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Kritické čtení odborného textu</a:t>
            </a:r>
          </a:p>
          <a:p>
            <a:r>
              <a:rPr lang="cs-CZ" dirty="0" smtClean="0"/>
              <a:t>Rešerše literatury</a:t>
            </a:r>
          </a:p>
          <a:p>
            <a:r>
              <a:rPr lang="cs-CZ" dirty="0" smtClean="0"/>
              <a:t>Položení si vědecké otázky</a:t>
            </a:r>
          </a:p>
          <a:p>
            <a:r>
              <a:rPr lang="cs-CZ" dirty="0" smtClean="0"/>
              <a:t>Formulování teoretických východisek</a:t>
            </a:r>
          </a:p>
          <a:p>
            <a:r>
              <a:rPr lang="cs-CZ" dirty="0" smtClean="0"/>
              <a:t>Scénář otázek / motivační otázka</a:t>
            </a:r>
          </a:p>
          <a:p>
            <a:r>
              <a:rPr lang="cs-CZ" dirty="0" smtClean="0"/>
              <a:t>Realizace rozhovoru, přepis rozhovoru</a:t>
            </a:r>
          </a:p>
          <a:p>
            <a:r>
              <a:rPr lang="cs-CZ" dirty="0" smtClean="0"/>
              <a:t>Analýza přepsaného rozhovoru</a:t>
            </a:r>
          </a:p>
          <a:p>
            <a:pPr>
              <a:buNone/>
            </a:pPr>
            <a:r>
              <a:rPr lang="cs-CZ" dirty="0" smtClean="0"/>
              <a:t>= Kazuistika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Rituály menšin a cizinců</a:t>
            </a:r>
            <a:endParaRPr lang="cs-CZ" dirty="0" smtClean="0"/>
          </a:p>
          <a:p>
            <a:r>
              <a:rPr lang="cs-CZ" dirty="0" smtClean="0"/>
              <a:t>Možné koncepty </a:t>
            </a:r>
          </a:p>
          <a:p>
            <a:pPr marL="514350" indent="-514350">
              <a:buAutoNum type="alphaLcParenR"/>
            </a:pPr>
            <a:r>
              <a:rPr lang="cs-CZ" dirty="0" smtClean="0"/>
              <a:t>Rituál jako způsob sdílení x změny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Rituál jako performance</a:t>
            </a:r>
            <a:endParaRPr lang="cs-CZ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514350" indent="-514350">
              <a:buAutoNum type="alphaLcParenR"/>
            </a:pPr>
            <a:r>
              <a:rPr lang="cs-CZ" dirty="0" err="1" smtClean="0">
                <a:solidFill>
                  <a:srgbClr val="FF0000"/>
                </a:solidFill>
              </a:rPr>
              <a:t>Festivalizace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rgbClr val="00B050"/>
                </a:solidFill>
              </a:rPr>
              <a:t>Rituál a vyjednávání identit, </a:t>
            </a: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rgbClr val="00B050"/>
                </a:solidFill>
              </a:rPr>
              <a:t>Rituál a </a:t>
            </a:r>
            <a:r>
              <a:rPr lang="cs-CZ" dirty="0" smtClean="0">
                <a:solidFill>
                  <a:srgbClr val="00B050"/>
                </a:solidFill>
              </a:rPr>
              <a:t>mezigenerační trhlina</a:t>
            </a:r>
            <a:endParaRPr lang="cs-CZ" dirty="0" smtClean="0">
              <a:solidFill>
                <a:srgbClr val="00B050"/>
              </a:solidFill>
            </a:endParaRP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rgbClr val="7030A0"/>
                </a:solidFill>
              </a:rPr>
              <a:t>Rituál a menšinový život</a:t>
            </a: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rgbClr val="7030A0"/>
                </a:solidFill>
              </a:rPr>
              <a:t>Rituál </a:t>
            </a:r>
            <a:r>
              <a:rPr lang="cs-CZ" smtClean="0">
                <a:solidFill>
                  <a:srgbClr val="7030A0"/>
                </a:solidFill>
              </a:rPr>
              <a:t>jako aktér</a:t>
            </a:r>
            <a:endParaRPr lang="cs-CZ" dirty="0" smtClean="0">
              <a:solidFill>
                <a:srgbClr val="7030A0"/>
              </a:solidFill>
            </a:endParaRPr>
          </a:p>
          <a:p>
            <a:pPr marL="514350" indent="-514350">
              <a:buAutoNum type="alphaLcParenR"/>
            </a:pPr>
            <a:endParaRPr lang="cs-CZ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7030A0"/>
                </a:solidFill>
              </a:rPr>
              <a:t>atd</a:t>
            </a:r>
            <a:endParaRPr lang="cs-CZ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Sylabus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Úvod</a:t>
            </a:r>
          </a:p>
          <a:p>
            <a:r>
              <a:rPr lang="cs-CZ" dirty="0" smtClean="0"/>
              <a:t>Blok: </a:t>
            </a:r>
            <a:r>
              <a:rPr lang="cs-CZ" dirty="0" smtClean="0"/>
              <a:t>Rituály menšin a cizinců– </a:t>
            </a:r>
            <a:r>
              <a:rPr lang="cs-CZ" dirty="0" smtClean="0"/>
              <a:t>identifikace tématu</a:t>
            </a:r>
          </a:p>
          <a:p>
            <a:pPr lvl="1"/>
            <a:r>
              <a:rPr lang="cs-CZ" dirty="0" smtClean="0"/>
              <a:t>Kontext migrací v ČR</a:t>
            </a:r>
          </a:p>
          <a:p>
            <a:pPr lvl="1"/>
            <a:r>
              <a:rPr lang="cs-CZ" dirty="0" smtClean="0"/>
              <a:t>Rešerše literatury – možný přístup k problému.</a:t>
            </a:r>
          </a:p>
          <a:p>
            <a:r>
              <a:rPr lang="cs-CZ" dirty="0" smtClean="0"/>
              <a:t>Blok: Teoretické vymezení</a:t>
            </a:r>
          </a:p>
          <a:p>
            <a:pPr lvl="1"/>
            <a:r>
              <a:rPr lang="cs-CZ" dirty="0" smtClean="0"/>
              <a:t>Definování vlastního přístupu, </a:t>
            </a:r>
            <a:r>
              <a:rPr lang="cs-CZ" dirty="0"/>
              <a:t>identifikace problému, položení </a:t>
            </a:r>
            <a:r>
              <a:rPr lang="cs-CZ" dirty="0" smtClean="0"/>
              <a:t>otázky</a:t>
            </a:r>
          </a:p>
          <a:p>
            <a:pPr lvl="1"/>
            <a:r>
              <a:rPr lang="cs-CZ" dirty="0" smtClean="0"/>
              <a:t>Rešerše literatury </a:t>
            </a:r>
          </a:p>
          <a:p>
            <a:pPr lvl="1"/>
            <a:r>
              <a:rPr lang="cs-CZ" dirty="0" smtClean="0"/>
              <a:t>Pasportizace informátora</a:t>
            </a:r>
          </a:p>
          <a:p>
            <a:r>
              <a:rPr lang="cs-CZ" dirty="0" smtClean="0"/>
              <a:t>Blok: Metody</a:t>
            </a:r>
          </a:p>
          <a:p>
            <a:pPr lvl="1"/>
            <a:r>
              <a:rPr lang="cs-CZ" dirty="0" err="1" smtClean="0"/>
              <a:t>Polostrukturovaný</a:t>
            </a:r>
            <a:r>
              <a:rPr lang="cs-CZ" dirty="0" smtClean="0"/>
              <a:t> x narativní rozhovor, popřípadě zúčastněné pozorování </a:t>
            </a:r>
          </a:p>
          <a:p>
            <a:pPr lvl="1"/>
            <a:r>
              <a:rPr lang="cs-CZ" dirty="0" smtClean="0"/>
              <a:t>Diskuse nad motivační otázkou a scénářem otázek, etika výzkumu</a:t>
            </a:r>
            <a:endParaRPr lang="cs-CZ" dirty="0"/>
          </a:p>
          <a:p>
            <a:pPr lvl="1"/>
            <a:r>
              <a:rPr lang="cs-CZ" dirty="0" smtClean="0"/>
              <a:t>Výzkum, reflexe výzkumu, </a:t>
            </a:r>
          </a:p>
          <a:p>
            <a:r>
              <a:rPr lang="cs-CZ" dirty="0" smtClean="0"/>
              <a:t>Blok: analýza</a:t>
            </a:r>
          </a:p>
          <a:p>
            <a:pPr lvl="1"/>
            <a:r>
              <a:rPr lang="cs-CZ" dirty="0" smtClean="0"/>
              <a:t>Kódování </a:t>
            </a:r>
          </a:p>
          <a:p>
            <a:pPr lvl="1"/>
            <a:r>
              <a:rPr lang="cs-CZ" dirty="0" smtClean="0"/>
              <a:t>Kazuistika jako žánr vědecké analýzy. </a:t>
            </a:r>
          </a:p>
          <a:p>
            <a:pPr lvl="1"/>
            <a:r>
              <a:rPr lang="cs-CZ" dirty="0" smtClean="0"/>
              <a:t>Interpretace</a:t>
            </a:r>
            <a:endParaRPr lang="cs-CZ" dirty="0"/>
          </a:p>
          <a:p>
            <a:pPr marL="457200" lvl="1" indent="0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seminární 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IMRAD</a:t>
            </a:r>
          </a:p>
          <a:p>
            <a:r>
              <a:rPr lang="cs-CZ" dirty="0" smtClean="0"/>
              <a:t>Úvod: kontext menšin v ČR</a:t>
            </a:r>
          </a:p>
          <a:p>
            <a:r>
              <a:rPr lang="cs-CZ" dirty="0" smtClean="0"/>
              <a:t>Teoretické vymezení: </a:t>
            </a:r>
          </a:p>
          <a:p>
            <a:pPr lvl="1"/>
            <a:r>
              <a:rPr lang="cs-CZ" dirty="0" smtClean="0"/>
              <a:t>klíčový pojem a jeho </a:t>
            </a:r>
            <a:r>
              <a:rPr lang="cs-CZ" dirty="0" err="1" smtClean="0"/>
              <a:t>konceptualizace</a:t>
            </a:r>
            <a:r>
              <a:rPr lang="cs-CZ" dirty="0" smtClean="0"/>
              <a:t> pro vědecké uvažování</a:t>
            </a:r>
          </a:p>
          <a:p>
            <a:pPr lvl="1"/>
            <a:r>
              <a:rPr lang="cs-CZ" dirty="0" smtClean="0"/>
              <a:t>Nálezy v tomto směru týkající se vybrané skupiny</a:t>
            </a:r>
          </a:p>
          <a:p>
            <a:r>
              <a:rPr lang="cs-CZ" dirty="0" smtClean="0"/>
              <a:t>Výzkumná otázka, která souvisí s pojmem a nálezy – posunutí vědeckého poznání v žánru kazuistiky</a:t>
            </a:r>
          </a:p>
          <a:p>
            <a:r>
              <a:rPr lang="cs-CZ" dirty="0" smtClean="0"/>
              <a:t>Představení  vzorku = pasportizace informátora</a:t>
            </a:r>
          </a:p>
          <a:p>
            <a:r>
              <a:rPr lang="cs-CZ" dirty="0" smtClean="0"/>
              <a:t>Popis výzkumných metod</a:t>
            </a:r>
          </a:p>
          <a:p>
            <a:r>
              <a:rPr lang="cs-CZ" dirty="0" smtClean="0"/>
              <a:t>Analýza dat a interpretace = odpověď na výzkumnou otázku</a:t>
            </a:r>
          </a:p>
          <a:p>
            <a:pPr>
              <a:buNone/>
            </a:pPr>
            <a:r>
              <a:rPr lang="cs-CZ" dirty="0" smtClean="0"/>
              <a:t>(např. v teoretickém vymezení definované typické charakteristiky pro skupinu porovnat s případem a vysvětlit v čem spočívá odlišnost)</a:t>
            </a:r>
          </a:p>
          <a:p>
            <a:r>
              <a:rPr lang="cs-CZ" dirty="0" smtClean="0"/>
              <a:t>Příloha = přepsaný rozhovor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Předporozumění</a:t>
            </a:r>
            <a:r>
              <a:rPr lang="cs-CZ" dirty="0" smtClean="0"/>
              <a:t>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Inventura představ o </a:t>
            </a:r>
            <a:r>
              <a:rPr lang="cs-CZ" dirty="0" smtClean="0"/>
              <a:t> Druhých a o jejich rituálech/slavnostech druhých?</a:t>
            </a:r>
          </a:p>
          <a:p>
            <a:r>
              <a:rPr lang="cs-CZ" dirty="0" smtClean="0"/>
              <a:t>Kde se nacházejí informace o daném problému?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342</Words>
  <Application>Microsoft Office PowerPoint</Application>
  <PresentationFormat>Předvádění na obrazovce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Česká společnost a etnické menšiny</vt:lpstr>
      <vt:lpstr>Rámec kurzu</vt:lpstr>
      <vt:lpstr>Cíle kurzu</vt:lpstr>
      <vt:lpstr>Výstupy z kurzu</vt:lpstr>
      <vt:lpstr>Téma </vt:lpstr>
      <vt:lpstr>Sylabus</vt:lpstr>
      <vt:lpstr>Struktura seminární práce </vt:lpstr>
      <vt:lpstr>Předporozumění problému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společnost a etnické menšiny</dc:title>
  <dc:creator>Uživatel</dc:creator>
  <cp:lastModifiedBy>DB</cp:lastModifiedBy>
  <cp:revision>21</cp:revision>
  <dcterms:created xsi:type="dcterms:W3CDTF">2012-02-23T06:44:56Z</dcterms:created>
  <dcterms:modified xsi:type="dcterms:W3CDTF">2018-02-22T04:13:10Z</dcterms:modified>
</cp:coreProperties>
</file>