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8" r:id="rId11"/>
    <p:sldId id="269" r:id="rId12"/>
    <p:sldId id="272" r:id="rId13"/>
    <p:sldId id="273" r:id="rId14"/>
    <p:sldId id="274" r:id="rId15"/>
    <p:sldId id="270" r:id="rId16"/>
    <p:sldId id="264" r:id="rId17"/>
    <p:sldId id="265" r:id="rId18"/>
    <p:sldId id="266" r:id="rId19"/>
    <p:sldId id="267" r:id="rId20"/>
    <p:sldId id="279" r:id="rId21"/>
    <p:sldId id="280" r:id="rId22"/>
    <p:sldId id="281" r:id="rId23"/>
    <p:sldId id="275" r:id="rId24"/>
    <p:sldId id="295" r:id="rId25"/>
    <p:sldId id="276" r:id="rId26"/>
    <p:sldId id="282" r:id="rId27"/>
    <p:sldId id="283" r:id="rId28"/>
    <p:sldId id="284" r:id="rId29"/>
    <p:sldId id="277" r:id="rId30"/>
    <p:sldId id="285" r:id="rId31"/>
    <p:sldId id="286" r:id="rId32"/>
    <p:sldId id="287" r:id="rId33"/>
    <p:sldId id="288" r:id="rId34"/>
    <p:sldId id="289" r:id="rId35"/>
    <p:sldId id="290" r:id="rId36"/>
    <p:sldId id="296" r:id="rId37"/>
    <p:sldId id="292" r:id="rId38"/>
    <p:sldId id="293" r:id="rId39"/>
    <p:sldId id="294" r:id="rId40"/>
    <p:sldId id="291" r:id="rId41"/>
    <p:sldId id="27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863E4-85DB-4A10-B425-A8E0BA50B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/>
              <a:t>ГЛАГОЛ</a:t>
            </a:r>
            <a:br>
              <a:rPr lang="cs-CZ" sz="4000" dirty="0"/>
            </a:br>
            <a:r>
              <a:rPr lang="ru-RU" sz="3200" dirty="0"/>
              <a:t>наклонение и залог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35790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7BE373-D7EB-43E9-A2DF-63A06E96B6D8}"/>
              </a:ext>
            </a:extLst>
          </p:cNvPr>
          <p:cNvSpPr txBox="1"/>
          <p:nvPr/>
        </p:nvSpPr>
        <p:spPr>
          <a:xfrm>
            <a:off x="227860" y="680712"/>
            <a:ext cx="1173627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Взаимно-возвратное значение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Усилия семьи и школы, в частности, классного педагога, обязательно должны дополнять друг друга.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Раньше они тоже были знакомы, но летом друг без друга просто жить не могли.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Узкие и высокие голландские дома тесно прижимаются друг к другу.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Молодые люди встречаются и узнают что-то новое друг о друге и об обычаях наций, к которым они принадлежат.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умея самообольщаться, я совершенно не ожидал, что Вы отнесётесь к моему наброску так внимательно.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самоопределился как экономист марксистской школы.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Меня обвиняют в побоях, но 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самооборонялась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Přijetí sama sebe je nejdůležitější věc, kterou pro sebe můžete udělat.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Moje spokojenost byla však krátkodobá: chtěl jsem víc, především hledat sám sebe.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Naštvaně jsme se na sebe podívali.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Oba řečníci se navzájem nazývali lháři, podvodníky a korupčníky a obviňovali jeden druhého ze lží. </a:t>
            </a:r>
          </a:p>
        </p:txBody>
      </p:sp>
    </p:spTree>
    <p:extLst>
      <p:ext uri="{BB962C8B-B14F-4D97-AF65-F5344CB8AC3E}">
        <p14:creationId xmlns:p14="http://schemas.microsoft.com/office/powerpoint/2010/main" val="1922089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38F1857-76CA-405F-A5CA-2D04852B7EF6}"/>
              </a:ext>
            </a:extLst>
          </p:cNvPr>
          <p:cNvSpPr txBox="1"/>
          <p:nvPr/>
        </p:nvSpPr>
        <p:spPr>
          <a:xfrm>
            <a:off x="1677879" y="1307561"/>
            <a:ext cx="990747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Конструкции с энклитиками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Pořizují si auta s luxusem srovnatelným s jejich obývacím pokojem.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Takhle to chodí, pomyslela jsem si.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Nevšímala si ho.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Pokud si mohu dovolit staré pořekadlo: co jest císařovo, císaři.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Doufám, že si pomáháme navzájem.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Můžu se na ně stoprocentně spolehnout.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Hned jsem si to tam zamiloval.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Říct, že jsem se zamiloval, by byl až příliš ukvapený závěr.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Ženy si často neporadí ani s výměnou kola u malého auta.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Oba si zapálí cigaretu a tiše kouří, vyfukují různé obláčky. </a:t>
            </a:r>
          </a:p>
        </p:txBody>
      </p:sp>
    </p:spTree>
    <p:extLst>
      <p:ext uri="{BB962C8B-B14F-4D97-AF65-F5344CB8AC3E}">
        <p14:creationId xmlns:p14="http://schemas.microsoft.com/office/powerpoint/2010/main" val="1903408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0BACE11-8A37-4130-B353-AE7688DBA16F}"/>
              </a:ext>
            </a:extLst>
          </p:cNvPr>
          <p:cNvSpPr txBox="1"/>
          <p:nvPr/>
        </p:nvSpPr>
        <p:spPr>
          <a:xfrm>
            <a:off x="1305016" y="843677"/>
            <a:ext cx="979207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Рефлексивные конструкции, вызывающие затруднение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Но сегодня не работалось ― на душе было неспокойно и тошно.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Сейчас ему думалось и вспоминалось легко ― без напряжения, без боли.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Ночью, Варя, не спится мне, всё мерещится шёпот какой-то.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Няня тоже стучится в дверь, которую научился запирать ребенок.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Понятно, что терпеть рядом с собой в тесном жилище животное, которое на тебя рычит, кусается или бодается, древние люди не стали бы.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общежитии делились с соседями абсолютно всем, помогали, заботились друг о друге.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Наш сосед строится. Маша прибралась в квартире.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Зря вы так потратились.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Ящик свободно не открывается.</a:t>
            </a:r>
          </a:p>
        </p:txBody>
      </p:sp>
    </p:spTree>
    <p:extLst>
      <p:ext uri="{BB962C8B-B14F-4D97-AF65-F5344CB8AC3E}">
        <p14:creationId xmlns:p14="http://schemas.microsoft.com/office/powerpoint/2010/main" val="166351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17893A8-82E0-4D43-8931-3D76D8D8E54E}"/>
              </a:ext>
            </a:extLst>
          </p:cNvPr>
          <p:cNvSpPr txBox="1"/>
          <p:nvPr/>
        </p:nvSpPr>
        <p:spPr>
          <a:xfrm>
            <a:off x="1429304" y="1527674"/>
            <a:ext cx="982758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Таня уткнулась лицом в подушку.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Валера уже укладывается.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Ах, жаль до чего, ― Долгополов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по-несчастному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уставился глазами в пол.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Саша застегнулся и приметил с огорчением, что бутылка с недопитым пивом упала и разлилась.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Она не только красится, но и завивается.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Дядя бреется у парикмахера.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Над городом кружились самолеты.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Сверху сыпалось стекло, отваливалась штукатурка.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Какой сон мне виделся!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Это платье плохо гладится. </a:t>
            </a:r>
          </a:p>
        </p:txBody>
      </p:sp>
    </p:spTree>
    <p:extLst>
      <p:ext uri="{BB962C8B-B14F-4D97-AF65-F5344CB8AC3E}">
        <p14:creationId xmlns:p14="http://schemas.microsoft.com/office/powerpoint/2010/main" val="253824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125D02B-22BF-4BD1-BB49-467394C0C3B0}"/>
              </a:ext>
            </a:extLst>
          </p:cNvPr>
          <p:cNvSpPr txBox="1"/>
          <p:nvPr/>
        </p:nvSpPr>
        <p:spPr>
          <a:xfrm>
            <a:off x="452761" y="166568"/>
            <a:ext cx="11416683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Jde se tam půlhodiny. Šlo se nám pěkně. Zde se mluví česky. S tebou se nepočítá.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Tudy se nesmí chodit. To se nedá vyprávět, to se musí vidět. Může se tam stanovat?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Netroufá si mezi ně a nedůvěřivě čeká opodál.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umí vždycky jenom odmlouvat, stěžovala si máma.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Ať si hledí své práce, nestarají se o politiku.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Představil si , jak k němu přistoupila a prosila ho, aby zůstal.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" Dokázal to! " bručel si bez ustání pod vousy.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Natáhl si džíny i modrý rybářský svetr a zavázal si boty.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Vzal si do hlavy, že koupí všechny možné farmy a ranče a vepříny.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Co si dáte, pane ? " zeptal se staršího z obou mužů.</a:t>
            </a:r>
          </a:p>
        </p:txBody>
      </p:sp>
    </p:spTree>
    <p:extLst>
      <p:ext uri="{BB962C8B-B14F-4D97-AF65-F5344CB8AC3E}">
        <p14:creationId xmlns:p14="http://schemas.microsoft.com/office/powerpoint/2010/main" val="275041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EA2DB61-8F9D-43C7-AAEA-6A630F794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652" y="472589"/>
            <a:ext cx="6732696" cy="59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D914D21-A238-46AD-AC7D-0E2E0EBD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81" y="546730"/>
            <a:ext cx="6697038" cy="57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79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A097E4-1506-4442-A27F-2B037B8D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9" y="250371"/>
            <a:ext cx="9012820" cy="635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840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A5077E-D203-43AC-8C6C-C71B4F39E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96" y="0"/>
            <a:ext cx="7272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4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D86A1-1CCC-4D21-8708-441A2236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Категория наклонения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248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805D2-4D2D-495A-A3B0-27158EC4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Категория залога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801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4C10D64-1C9F-4678-89C7-848DA694ACAA}"/>
              </a:ext>
            </a:extLst>
          </p:cNvPr>
          <p:cNvSpPr txBox="1"/>
          <p:nvPr/>
        </p:nvSpPr>
        <p:spPr>
          <a:xfrm>
            <a:off x="1411549" y="1275633"/>
            <a:ext cx="92416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Категория наклонения глагола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выражает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отношение действия к действительности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причем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изъявительное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наклонение используется для обозначения реального действия,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сослагательное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наклонение – для обозначения ирреального действия, которое может произойти при определенных условиях (возможное, желательное, предполагаемое действие) 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повелительное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наклонение для обозначения долженствования, волеизъявления (просьба, пожелание, приказ).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16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D81C2DE-BAE6-4E1D-9ED8-E03C929425DE}"/>
              </a:ext>
            </a:extLst>
          </p:cNvPr>
          <p:cNvSpPr txBox="1"/>
          <p:nvPr/>
        </p:nvSpPr>
        <p:spPr>
          <a:xfrm>
            <a:off x="218243" y="204939"/>
            <a:ext cx="1175551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форм 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повелительного наклонения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ЧЯ и РЯ значительно отличается.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форм императива для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 л.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мн.ч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в РЯ зависит от вида глагола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формы повелительного наклонения от глаголов НСВ образуются только аналитически.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Русские формы типа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пойдём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омонимичны формам изъявительного наклонения.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Так называемый императив 3 лица является средством непрямого побуждения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для его образования в РЯ обыкновенно используется частицы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пусть, пускай, 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которые присоединяются к глаголу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Пусть твои родители не опаздывают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.). В чешском используется частица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ať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Ať přijde!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или частица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nechť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принадлежащая книжному стилю.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ЧЯ в отличие от русского возможно также выражение непрямого побуждения, которое адресату озвучивает говорящий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Máme / máš  /mám jít hned k doktorovi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!).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формах инклюзива используется частица давай/те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Давай пообедаем в кафе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В разговорной речи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 глаголам повелительного наклонения может быть прибавлена частица –ка, т.к. она смягчает приказ.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Русским описательным формам также соответствуют выражения типа: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Pojď si zazpívat!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Pojďte si zazpívat!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/ Pojďte, zazpíváme si!.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03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F4A2AEB-D79F-4F9F-A767-D242864C5420}"/>
              </a:ext>
            </a:extLst>
          </p:cNvPr>
          <p:cNvSpPr txBox="1"/>
          <p:nvPr/>
        </p:nvSpPr>
        <p:spPr>
          <a:xfrm>
            <a:off x="1447060" y="1511017"/>
            <a:ext cx="9410329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Глаголы повелительного наклонения имеют две грамматические формы: </a:t>
            </a:r>
            <a:r>
              <a:rPr lang="ru-RU" sz="22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простую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(синтетическую) и </a:t>
            </a:r>
            <a:r>
              <a:rPr lang="ru-RU" sz="22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сложную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(аналитическую).</a:t>
            </a:r>
            <a:endParaRPr lang="cs-CZ" sz="22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endParaRPr lang="cs-CZ" sz="22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Сложная (аналитическая) форма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повелительного наклонения состоит из глаголов первого или третьего лица единственного и множественного числа настоящего или будущего времени и формообразующих частиц: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да, давай, давайте, пусть, пускай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да будет свет, давай поедим, давайте это сфотографируем, пусть веселится, пускай все умрут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59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16BC9B5-3BE7-4A17-87B9-B9E728E391AD}"/>
              </a:ext>
            </a:extLst>
          </p:cNvPr>
          <p:cNvSpPr txBox="1"/>
          <p:nvPr/>
        </p:nvSpPr>
        <p:spPr>
          <a:xfrm>
            <a:off x="1333130" y="1049384"/>
            <a:ext cx="9721049" cy="491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Простая форма повелительного наклонения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образуется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 основы настоящего времени глаголов НСВ или простого будущего времени глаголов СВ с помощью нулевого суффикса или суффикс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-и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endParaRPr lang="cs-CZ" sz="20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endParaRPr lang="cs-CZ" sz="2000" b="1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Нулевой суффикс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используется, если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ударение падает на гласный звук основы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пров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рить – проверь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Формы повелительного наклонения глагола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ударным окончанием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образуются,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если в конце слова проявляется мягкий согласный 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-й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отмыть – отмой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>
              <a:lnSpc>
                <a:spcPct val="105000"/>
              </a:lnSpc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Суффикс </a:t>
            </a:r>
            <a:r>
              <a:rPr lang="ru-RU" sz="20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-и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образует формы повелительного наклонения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если ударным является окончание 1 лица единственного числа настоящего (будущего) времени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проч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е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сть – прочт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у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– прочт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); далее  у глаголов с ударной приставкой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вы-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йти – в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йду - в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ы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йди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); а так же у глаголов с основой на сочетание согласных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кр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кнуть – кр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кну - кр</a:t>
            </a:r>
            <a:r>
              <a:rPr lang="ru-RU" sz="2000" i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кни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endParaRPr lang="cs-CZ" sz="20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68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57C4540-14D6-4340-8551-D33808500CC6}"/>
              </a:ext>
            </a:extLst>
          </p:cNvPr>
          <p:cNvSpPr txBox="1"/>
          <p:nvPr/>
        </p:nvSpPr>
        <p:spPr>
          <a:xfrm>
            <a:off x="1500327" y="1810571"/>
            <a:ext cx="9579006" cy="297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 всех вышеприведенных форм единственного числа может быть образована </a:t>
            </a:r>
            <a:r>
              <a:rPr kumimoji="0" lang="ru-RU" sz="2000" b="1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форма множественного числа путем присоединения постфикса </a:t>
            </a:r>
            <a:r>
              <a:rPr kumimoji="0" lang="ru-RU" sz="2000" b="1" i="1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-те 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проверьте, отмойте, прочтите, выйдите, крикните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Простая форма повелительного наклонения множественного числа может быть также образована </a:t>
            </a:r>
            <a:r>
              <a:rPr kumimoji="0" lang="ru-RU" sz="2000" b="1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помощью постфикса </a:t>
            </a:r>
            <a:r>
              <a:rPr kumimoji="0" lang="ru-RU" sz="2000" b="1" i="1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-те</a:t>
            </a:r>
            <a:r>
              <a:rPr kumimoji="0" lang="ru-RU" sz="2000" b="1" i="0" u="sng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от глагола первого лица множественного числа изъявительного наклонения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если она выражает просьбу, пожелание, обращенное ко многим лицам или к одному человеку в уважительной форме (</a:t>
            </a:r>
            <a:r>
              <a:rPr kumimoji="0" lang="ru-RU" sz="2000" b="0" i="1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спеть – споем - споемте</a:t>
            </a:r>
            <a:r>
              <a:rPr kumimoji="0" lang="ru-RU" sz="20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kumimoji="0" lang="cs-CZ" sz="20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62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8D9D74E-4927-4DAA-A07F-54B06D03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355107"/>
            <a:ext cx="12180164" cy="2192785"/>
          </a:xfrm>
          <a:prstGeom prst="rect">
            <a:avLst/>
          </a:prstGeom>
        </p:spPr>
      </p:pic>
      <p:graphicFrame>
        <p:nvGraphicFramePr>
          <p:cNvPr id="3" name="Zástupný symbol pro obsah 7">
            <a:extLst>
              <a:ext uri="{FF2B5EF4-FFF2-40B4-BE49-F238E27FC236}">
                <a16:creationId xmlns:a16="http://schemas.microsoft.com/office/drawing/2014/main" id="{2CF16065-FDFD-4C89-B22B-B6FA87BE7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4035161"/>
              </p:ext>
            </p:extLst>
          </p:nvPr>
        </p:nvGraphicFramePr>
        <p:xfrm>
          <a:off x="3533800" y="2654052"/>
          <a:ext cx="5124400" cy="33121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40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1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4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Ед.ч.</a:t>
                      </a:r>
                      <a:endParaRPr lang="cs-CZ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Мн.ч.</a:t>
                      </a:r>
                      <a:endParaRPr lang="cs-CZ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48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Неинклюзивные формы</a:t>
                      </a:r>
                      <a:endParaRPr lang="cs-CZ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>
                          <a:effectLst/>
                          <a:latin typeface="Times New Roman"/>
                          <a:ea typeface="Times New Roman"/>
                        </a:rPr>
                        <a:t>tiskni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Times New Roman"/>
                          <a:ea typeface="Times New Roman"/>
                        </a:rPr>
                        <a:t>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Times New Roman"/>
                          <a:ea typeface="Times New Roman"/>
                        </a:rPr>
                        <a:t>tiskněte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Times New Roman"/>
                          <a:ea typeface="Times New Roman"/>
                        </a:rPr>
                        <a:t>neste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8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нклюзивные формы</a:t>
                      </a:r>
                      <a:endParaRPr lang="cs-CZ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Times New Roman"/>
                          <a:ea typeface="Times New Roman"/>
                        </a:rPr>
                        <a:t>tiskněme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Times New Roman"/>
                          <a:ea typeface="Times New Roman"/>
                        </a:rPr>
                        <a:t>nesme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762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D6035383-B5F5-4C84-B67E-CEE7F3754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9" t="21709" r="19028" b="37116"/>
          <a:stretch/>
        </p:blipFill>
        <p:spPr>
          <a:xfrm>
            <a:off x="369264" y="674702"/>
            <a:ext cx="11453472" cy="369311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4F07E7A-2C4F-4FC5-BD63-5CA47BA49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3" t="44024" r="19175" b="47208"/>
          <a:stretch/>
        </p:blipFill>
        <p:spPr>
          <a:xfrm>
            <a:off x="452762" y="4259832"/>
            <a:ext cx="11301274" cy="7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2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1638C1F-3115-49DD-82D3-F23711EE20CC}"/>
              </a:ext>
            </a:extLst>
          </p:cNvPr>
          <p:cNvSpPr txBox="1"/>
          <p:nvPr/>
        </p:nvSpPr>
        <p:spPr>
          <a:xfrm>
            <a:off x="1473694" y="1182231"/>
            <a:ext cx="948135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Непродуктивные глаголы с суффиксом -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ава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сохраняют его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эксклюзиве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вставать - вставай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Запомните образование следующих форм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императива: 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дать – дай, есть – ешь, ехать – поезжай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Значение предостережения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 предупреждения (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ať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abys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 выражается отрицательной формой эксклюзива СВ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не простудитесь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), которая часто дополняется частицей 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смотри / смотрите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смотри не заболей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Глаголы движения при отрицании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употребляются в разнонаправленной форме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иди – не ходи, беги – не бегай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59577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F8BD729-1778-41D1-8A5C-5DC5A23C5C61}"/>
              </a:ext>
            </a:extLst>
          </p:cNvPr>
          <p:cNvSpPr txBox="1"/>
          <p:nvPr/>
        </p:nvSpPr>
        <p:spPr>
          <a:xfrm>
            <a:off x="346228" y="663338"/>
            <a:ext cx="11656381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Императив глаголов НСВ располагает в РЯ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функцией,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 характерной для чешского императива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с его помощью концепт может быть представлен как уже известный говорящим (благодаря чему формы императива приобретают значение вежливости или нетерпения). Поэтому если говорить о распространенности отдельных форм императива, в РЯ намного чаще чем в ЧЯ употребляются формы НСВ вида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Раздевайтесь. = </a:t>
            </a:r>
            <a:r>
              <a:rPr lang="cs-CZ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Odložte si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.; Ложись! = </a:t>
            </a:r>
            <a:r>
              <a:rPr lang="cs-CZ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Lehni si!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Однако, это не касается отрицательных конструкций, где в качестве оппозиции к утвердительным конструкциям преобладает НСВ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Помоги!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х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 помогай!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lnSpc>
                <a:spcPct val="105000"/>
              </a:lnSpc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функциональном отношении сходство между языками обнаруживается только в основной призывной функции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что касается транспозиций, то здесь обращают на себя внимание следующие расхождения. </a:t>
            </a:r>
          </a:p>
          <a:p>
            <a:pPr algn="just"/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Чешский императив за исключением единичных случаев не склонен к транспозициям</a:t>
            </a:r>
            <a:r>
              <a:rPr lang="cs-CZ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речь идет о весьма распространенном и многообразном явлении. Все подобные формы имеют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кроме грамматического значения изъявительного и сослагательного наклонения яркую модальную окраску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!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43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510588C-D9BD-4F36-AB3F-7FF349D128D3}"/>
              </a:ext>
            </a:extLst>
          </p:cNvPr>
          <p:cNvSpPr txBox="1"/>
          <p:nvPr/>
        </p:nvSpPr>
        <p:spPr>
          <a:xfrm>
            <a:off x="951390" y="852515"/>
            <a:ext cx="102892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Транспозиции</a:t>
            </a: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Значение изъявительного наклонения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настоящем времени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Я и подай, я и убери!; Она входит – ты вставай!; Вы гуляете, а он работай!; Он учитель, он и объясни!; Пикнуть никто не смей!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Значение мгновенного действия в прошлом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Тут я и закричи на неё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 или начала действия в прошедшем времени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Сели за стол и давай пить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.),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Значение сослагательного наклонения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Пойди я вчера в кино, все было бы иначе.; Учись сын хорошо, мать бы не огорчалась.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также уступительные конструкции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Хоть вон беги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Изъявительное наклонение может выступать в роли повелительного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Ну, пошёл!; Ты сейчас же выпьешь это лекарство!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95671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EB21CC1-2160-4B2C-82E7-2428AFF025E3}"/>
              </a:ext>
            </a:extLst>
          </p:cNvPr>
          <p:cNvSpPr txBox="1"/>
          <p:nvPr/>
        </p:nvSpPr>
        <p:spPr>
          <a:xfrm>
            <a:off x="827103" y="1166842"/>
            <a:ext cx="107153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Категория залога 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отображает соотношение действия и основных, принимающих в нем участие </a:t>
            </a:r>
            <a:r>
              <a:rPr lang="ru-RU" sz="24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приглагольных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членов, т.е. </a:t>
            </a:r>
            <a:r>
              <a:rPr lang="ru-RU" sz="24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выражает отношение между субъектом и объектом действия. </a:t>
            </a:r>
          </a:p>
          <a:p>
            <a:pPr algn="just"/>
            <a:endParaRPr lang="ru-RU" sz="24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Распределение по оппозициям </a:t>
            </a:r>
            <a:r>
              <a:rPr lang="ru-RU" sz="24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пассив / </a:t>
            </a:r>
            <a:r>
              <a:rPr lang="ru-RU" sz="2400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непассив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</a:t>
            </a:r>
            <a:r>
              <a:rPr lang="ru-RU" sz="2400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рефлексив</a:t>
            </a:r>
            <a:r>
              <a:rPr lang="ru-RU" sz="24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/ </a:t>
            </a:r>
            <a:r>
              <a:rPr lang="ru-RU" sz="2400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нерефлексив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т.е. семантическая структура залоговой области в ЧЯ и РЯ в общих чертах совпадает. </a:t>
            </a:r>
          </a:p>
          <a:p>
            <a:pPr algn="just"/>
            <a:endParaRPr lang="ru-RU" sz="24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4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Действительный залог </a:t>
            </a:r>
            <a:r>
              <a:rPr lang="ru-RU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→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подлежащее совпадает с субъектом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действие направлено на объект – это активная конструкция. </a:t>
            </a:r>
          </a:p>
          <a:p>
            <a:pPr algn="just"/>
            <a:r>
              <a:rPr lang="ru-RU" sz="24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Страдательный залог </a:t>
            </a:r>
            <a:r>
              <a:rPr lang="ru-RU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→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4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подлежащее не совпадает с производителем действия</a:t>
            </a:r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субъект подвергается действию или является его результатом.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96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4145035-181B-41ED-A620-21DFF142A143}"/>
              </a:ext>
            </a:extLst>
          </p:cNvPr>
          <p:cNvSpPr txBox="1"/>
          <p:nvPr/>
        </p:nvSpPr>
        <p:spPr>
          <a:xfrm>
            <a:off x="932155" y="753563"/>
            <a:ext cx="1028922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Лексическое значение глагола может препятствовать образованию форм повелительного наклонения.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Обычно избегают форм повелительного наклонения от: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глаголов, называющих нецеленаправленные действия и состояния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весить, выглядеть, значить, стоить, поиздержаться, приустать, подзабыть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глаголов </a:t>
            </a:r>
            <a:r>
              <a:rPr lang="ru-R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болеть, мочь, хотеть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(они стилистически маркированы, хотя формы от родственных префиксальных глаголов нормальны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захоти, смоги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глаголов, называющих действия, исходящие от неодушевленных предметов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бодрить, ветвиться, возобновиться, возникнуть, выветриться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Кроме того,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значении побуждения не употребляются формы повелительного наклонения от безличных глаголов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морозить, рассветать, смеркаться, знобить х Он уже давно забыл бы об этой мечте, доведись ему и правда туда съездить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80234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37F19B-2A6D-42E9-8D58-DE7F3D9DB6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728" y="246355"/>
            <a:ext cx="8742544" cy="6365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292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DFA4789-37AE-4F55-B2C0-C8C5F8F125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93" y="1782146"/>
            <a:ext cx="7590408" cy="3109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948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88E068-0B49-4771-9E2F-C621B76EDB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0"/>
            <a:ext cx="992228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927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766D5E5-A0B5-44BB-BB0A-8C78063EB2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95" y="244869"/>
            <a:ext cx="9100609" cy="354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4C5F237-7FAC-4C31-9CB7-C77768E2F0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77" y="3785273"/>
            <a:ext cx="8527506" cy="1852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64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940D629-A74D-49C0-B1EA-5BC86E8517AB}"/>
              </a:ext>
            </a:extLst>
          </p:cNvPr>
          <p:cNvSpPr txBox="1"/>
          <p:nvPr/>
        </p:nvSpPr>
        <p:spPr>
          <a:xfrm>
            <a:off x="907001" y="1025149"/>
            <a:ext cx="1037799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Сослагательное наклонение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Формы сослагательного наклонения в русском, как и в чешском языке образуются аналитически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Форма условного наклонения включает 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глагол в форме прошедшего времени и частицу </a:t>
            </a:r>
            <a:r>
              <a:rPr lang="ru-RU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бы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которая пишется отдельно от глагола и может стоять в любом месте предложения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Я бы помог тебе, если бы ты попросил.; Я помог бы тебе, если бы ты попросил. Я тебе бы помог, если бы ты попросил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Глагол в форме условного наклонения изменяется по числам и родам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он имел бы; она имела бы; оно имело бы; они имели бы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87904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4860158-163D-4785-B781-33F68887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33" y="1870035"/>
            <a:ext cx="9396384" cy="31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18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589B7F3-D0FB-44A0-B2A5-4854C7D292CE}"/>
              </a:ext>
            </a:extLst>
          </p:cNvPr>
          <p:cNvSpPr txBox="1"/>
          <p:nvPr/>
        </p:nvSpPr>
        <p:spPr>
          <a:xfrm>
            <a:off x="870012" y="1307561"/>
            <a:ext cx="104756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Основное различие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заключается в спрягаемом характере модального компонента форм чешской парадигмы с одной стороны и неизменяемом характере частицы бы с другой стороны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я, ты, он бы написал; мы, вы, они бы написали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В функциональном отношении различия между языками незначительны, если не принимать во внимание транспозиции типичные для РЯ. Транспозиции:</a:t>
            </a:r>
          </a:p>
          <a:p>
            <a:pPr algn="just"/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в индикатив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Не прогулялись бы вы по берегу?; Я бы хотел сказать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…) и </a:t>
            </a:r>
          </a:p>
          <a:p>
            <a:pPr algn="just"/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в императив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Ты бы прилег!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Транспозиция в императив имеет значение побуждения-совета и соответствуют чешским конструкциям с модальным глаголом иметь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Ты бы с женой в кино сходил. =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Měl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bys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zajít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manželkou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kina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34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5F3AE0C-4CEA-419B-B506-6EA29665E242}"/>
              </a:ext>
            </a:extLst>
          </p:cNvPr>
          <p:cNvSpPr txBox="1"/>
          <p:nvPr/>
        </p:nvSpPr>
        <p:spPr>
          <a:xfrm>
            <a:off x="914400" y="528156"/>
            <a:ext cx="10093911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Косвенный вопрос в РЯ может оформляться с помощью союза </a:t>
            </a:r>
            <a:r>
              <a:rPr lang="ru-RU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Он хотел бы знать, пойдем ли мы туда снова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В ЧЯ в соответствующем типе предложения употребляются частицы –</a:t>
            </a:r>
            <a:r>
              <a:rPr lang="ru-RU" sz="2200" u="sng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u="sng" dirty="0" err="1">
                <a:latin typeface="Arial" panose="020B0604020202020204" pitchFamily="34" charset="0"/>
                <a:cs typeface="Arial" panose="020B0604020202020204" pitchFamily="34" charset="0"/>
              </a:rPr>
              <a:t>jestli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u="sng" dirty="0" err="1">
                <a:latin typeface="Arial" panose="020B0604020202020204" pitchFamily="34" charset="0"/>
                <a:cs typeface="Arial" panose="020B0604020202020204" pitchFamily="34" charset="0"/>
              </a:rPr>
              <a:t>zda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в то время как русское если - это подчинительный условный союз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Если солнце выйдет, значит конец света еще не наступил.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Запомните!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DE38967-C9B9-48B8-913D-147522B6C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988317"/>
              </p:ext>
            </p:extLst>
          </p:nvPr>
        </p:nvGraphicFramePr>
        <p:xfrm>
          <a:off x="781235" y="3694918"/>
          <a:ext cx="10813002" cy="1933524"/>
        </p:xfrm>
        <a:graphic>
          <a:graphicData uri="http://schemas.openxmlformats.org/drawingml/2006/table">
            <a:tbl>
              <a:tblPr/>
              <a:tblGrid>
                <a:gridCol w="1731939">
                  <a:extLst>
                    <a:ext uri="{9D8B030D-6E8A-4147-A177-3AD203B41FA5}">
                      <a16:colId xmlns:a16="http://schemas.microsoft.com/office/drawing/2014/main" val="603798640"/>
                    </a:ext>
                  </a:extLst>
                </a:gridCol>
                <a:gridCol w="3940547">
                  <a:extLst>
                    <a:ext uri="{9D8B030D-6E8A-4147-A177-3AD203B41FA5}">
                      <a16:colId xmlns:a16="http://schemas.microsoft.com/office/drawing/2014/main" val="1345797308"/>
                    </a:ext>
                  </a:extLst>
                </a:gridCol>
                <a:gridCol w="5140516">
                  <a:extLst>
                    <a:ext uri="{9D8B030D-6E8A-4147-A177-3AD203B41FA5}">
                      <a16:colId xmlns:a16="http://schemas.microsoft.com/office/drawing/2014/main" val="1939176258"/>
                    </a:ext>
                  </a:extLst>
                </a:gridCol>
              </a:tblGrid>
              <a:tr h="966762">
                <a:tc>
                  <a:txBody>
                    <a:bodyPr/>
                    <a:lstStyle/>
                    <a:p>
                      <a:pPr algn="just"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Косвенный вопрос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9865" algn="l"/>
                        </a:tabLst>
                      </a:pPr>
                      <a:r>
                        <a:rPr lang="ru-RU" sz="2200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Я не знаю, придет </a:t>
                      </a:r>
                      <a:r>
                        <a:rPr lang="ru-RU" sz="2200" b="1" u="sng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ли</a:t>
                      </a:r>
                      <a:r>
                        <a:rPr lang="ru-RU" sz="2200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он вовремя.</a:t>
                      </a:r>
                      <a:endParaRPr lang="cs-CZ" sz="22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9865" algn="l"/>
                        </a:tabLst>
                      </a:pPr>
                      <a:r>
                        <a:rPr lang="cs-CZ" sz="2200" kern="5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Nevím, jestli (zda) přijde/přijde-li včas. 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580074"/>
                  </a:ext>
                </a:extLst>
              </a:tr>
              <a:tr h="966762">
                <a:tc>
                  <a:txBody>
                    <a:bodyPr/>
                    <a:lstStyle/>
                    <a:p>
                      <a:pPr algn="just"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Условие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9865" algn="l"/>
                        </a:tabLst>
                      </a:pPr>
                      <a:r>
                        <a:rPr lang="ru-RU" sz="2200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Я ему об этом скажу, </a:t>
                      </a:r>
                      <a:r>
                        <a:rPr lang="ru-RU" sz="2200" b="1" u="sng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если</a:t>
                      </a:r>
                      <a:r>
                        <a:rPr lang="ru-RU" sz="2200" b="1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200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он придет.</a:t>
                      </a:r>
                      <a:endParaRPr lang="cs-CZ" sz="22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9865" algn="l"/>
                        </a:tabLst>
                      </a:pPr>
                      <a:r>
                        <a:rPr lang="cs-CZ" sz="2200" kern="5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Řeknu mu to, jestli (jestliže) přijde/přijde-li. </a:t>
                      </a:r>
                      <a:endParaRPr lang="cs-CZ" sz="2200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554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8599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25D9A50-E4E9-49F1-8D56-EA5F269BD358}"/>
              </a:ext>
            </a:extLst>
          </p:cNvPr>
          <p:cNvSpPr txBox="1"/>
          <p:nvPr/>
        </p:nvSpPr>
        <p:spPr>
          <a:xfrm>
            <a:off x="523782" y="878890"/>
            <a:ext cx="11520257" cy="548639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Buď pozdraven!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Nekouřit!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Jedeš! (rozkaz)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Nechal byste nás na pokoji?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Ты себе смотришь ТВ, а я мой посуду и стирай.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Завтра же ты пойдешь и скажешь ему об этом!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Пойди принеси воды!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Смотри не проговорись!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Вот и верь после этого людям!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 отвернулся на минуту, а он возьми да убеги!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будь тебя, некому бы было мне помочь.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Знай я его характер, я бы ему не доверял.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Pojď se vsadit!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Jděte!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Pojďte mi všechno odevzdat.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Tak mě pojď zmlátit!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běžte říct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běž si sednout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koukej mazat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прошу садиться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Jenom mi nesmíte nadávat, jestli nic nevyhrajete!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Nesmíte se na mě zlobit.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Můžete se podívat.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Nesmíte si to tak brát.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Musíte s ní mluvit oficiálním tónem.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Нечего на меня орать!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byli bychom psali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by to dopadlo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byste si přál?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 bych raději odešel?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by se mu mohlo stát?</a:t>
            </a:r>
          </a:p>
        </p:txBody>
      </p:sp>
    </p:spTree>
    <p:extLst>
      <p:ext uri="{BB962C8B-B14F-4D97-AF65-F5344CB8AC3E}">
        <p14:creationId xmlns:p14="http://schemas.microsoft.com/office/powerpoint/2010/main" val="16935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A1EA57B-3F0C-4DF0-B353-BCE80EB50216}"/>
              </a:ext>
            </a:extLst>
          </p:cNvPr>
          <p:cNvSpPr txBox="1"/>
          <p:nvPr/>
        </p:nvSpPr>
        <p:spPr>
          <a:xfrm>
            <a:off x="933634" y="906312"/>
            <a:ext cx="1055554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Залог в более широком смысле слова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выражает ограничение направленности действия и связанное с ним изменение ролей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приглагольных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членов.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Эта категория находит свое выражение в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противопоставлении </a:t>
            </a:r>
            <a:r>
              <a:rPr lang="ru-R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рефлексива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нерефлексива</a:t>
            </a:r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</a:p>
          <a:p>
            <a:pPr algn="just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бить мальчика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биться с драконом, </a:t>
            </a:r>
          </a:p>
          <a:p>
            <a:pPr algn="just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шутка меня веселит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я веселюсь, </a:t>
            </a:r>
          </a:p>
          <a:p>
            <a:pPr algn="just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собака кусает меня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х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собака кусается, </a:t>
            </a:r>
          </a:p>
          <a:p>
            <a:pPr algn="just"/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он спит х ему не спится.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Противопоставление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рефлексива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нерефлексива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не всегда является противопоставлением актива и пассива.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8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AC4BD8-7E55-4212-B4D5-8DCB5A93BF2C}"/>
              </a:ext>
            </a:extLst>
          </p:cNvPr>
          <p:cNvSpPr txBox="1"/>
          <p:nvPr/>
        </p:nvSpPr>
        <p:spPr>
          <a:xfrm>
            <a:off x="1621655" y="943578"/>
            <a:ext cx="9268286" cy="520864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Хоть бы пошел дождь!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 бы не опоздать на самолет!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Кончилось бы все хорошо!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Ты бы выпила таблетку, а?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Тебе бы отдохнуть.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Kdyby pršelo, nepřijedu.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Něco bych k tomu podotkl.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Třeba byste to věděl vy?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co bys řekl, že se stalo?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Abys na to nezapomněl!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Abych se přiznala,....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Abys věděl,....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 abych tě s ním ještě jednou potkal!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 abys to někomu řekl!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вздумай....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já abych seděl celý den doma sám.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Kdybyste zůstal raději tady!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Kdybys raději nemluvil!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 by ses nestyděl!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 by se ti chtělo!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abys ho pozval?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 bys mu zatelefonoval?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Snad abys mu zatelefonoval. </a:t>
            </a:r>
          </a:p>
        </p:txBody>
      </p:sp>
    </p:spTree>
    <p:extLst>
      <p:ext uri="{BB962C8B-B14F-4D97-AF65-F5344CB8AC3E}">
        <p14:creationId xmlns:p14="http://schemas.microsoft.com/office/powerpoint/2010/main" val="2873382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7307295-457F-433A-812C-F1D635DE8F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14" y="0"/>
            <a:ext cx="924857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78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4E0B155-90AA-4B92-A423-A3DAC7C29DD7}"/>
              </a:ext>
            </a:extLst>
          </p:cNvPr>
          <p:cNvSpPr txBox="1"/>
          <p:nvPr/>
        </p:nvSpPr>
        <p:spPr>
          <a:xfrm>
            <a:off x="250054" y="169546"/>
            <a:ext cx="1169189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Разновидности возвратных глаголов действительного залога</a:t>
            </a:r>
          </a:p>
          <a:p>
            <a:pPr algn="just"/>
            <a:endParaRPr lang="ru-RU" sz="24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400" kern="5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kern="50" dirty="0">
                <a:latin typeface="Arial" panose="020B0604020202020204" pitchFamily="34" charset="0"/>
                <a:cs typeface="Arial" panose="020B0604020202020204" pitchFamily="34" charset="0"/>
              </a:rPr>
              <a:t>Глаголы косвенно-возвратного значения </a:t>
            </a:r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обозначают действие, совершаемое субъектом в своих интересах, для себя самого. </a:t>
            </a:r>
            <a:r>
              <a:rPr lang="ru-RU" sz="2000" i="1" kern="50" dirty="0">
                <a:latin typeface="Arial" panose="020B0604020202020204" pitchFamily="34" charset="0"/>
                <a:cs typeface="Arial" panose="020B0604020202020204" pitchFamily="34" charset="0"/>
              </a:rPr>
              <a:t>Наш сосед строится, ведь дом у них тесный, да и сын женился. = Наш сосед строит дом для себя и своей семьи, ведь дом у них тесный, да и сын женился.</a:t>
            </a:r>
          </a:p>
          <a:p>
            <a:pPr algn="just"/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kern="50" dirty="0">
                <a:latin typeface="Arial" panose="020B0604020202020204" pitchFamily="34" charset="0"/>
                <a:cs typeface="Arial" panose="020B0604020202020204" pitchFamily="34" charset="0"/>
              </a:rPr>
              <a:t>Глаголы активно-безобъектного значения </a:t>
            </a:r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(НСВ, обычно в настоящем времени) представляют действие как постоянное и характерное свойство субъекта. </a:t>
            </a:r>
            <a:r>
              <a:rPr lang="ru-RU" sz="2000" i="1" kern="50" dirty="0">
                <a:latin typeface="Arial" panose="020B0604020202020204" pitchFamily="34" charset="0"/>
                <a:cs typeface="Arial" panose="020B0604020202020204" pitchFamily="34" charset="0"/>
              </a:rPr>
              <a:t>Наша корова Зорька бодается. = Наша корова Зорька (в силу своего характера) имеет привычку всех всегда бодать.</a:t>
            </a:r>
          </a:p>
          <a:p>
            <a:pPr algn="just"/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kern="50" dirty="0">
                <a:latin typeface="Arial" panose="020B0604020202020204" pitchFamily="34" charset="0"/>
                <a:cs typeface="Arial" panose="020B0604020202020204" pitchFamily="34" charset="0"/>
              </a:rPr>
              <a:t>Глаголы </a:t>
            </a:r>
            <a:r>
              <a:rPr lang="ru-RU" sz="2000" b="1" kern="50" dirty="0" err="1">
                <a:latin typeface="Arial" panose="020B0604020202020204" pitchFamily="34" charset="0"/>
                <a:cs typeface="Arial" panose="020B0604020202020204" pitchFamily="34" charset="0"/>
              </a:rPr>
              <a:t>характеризующе</a:t>
            </a:r>
            <a:r>
              <a:rPr lang="ru-RU" sz="2000" b="1" kern="50" dirty="0">
                <a:latin typeface="Arial" panose="020B0604020202020204" pitchFamily="34" charset="0"/>
                <a:cs typeface="Arial" panose="020B0604020202020204" pitchFamily="34" charset="0"/>
              </a:rPr>
              <a:t>-качественного значения </a:t>
            </a:r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(НСВ, обычно в настоящем времени) представляют действие как характерную для субъекта склонность или способность подвергаться какому-либо воздействию. </a:t>
            </a:r>
            <a:r>
              <a:rPr lang="ru-RU" sz="2000" i="1" kern="50" dirty="0">
                <a:latin typeface="Arial" panose="020B0604020202020204" pitchFamily="34" charset="0"/>
                <a:cs typeface="Arial" panose="020B0604020202020204" pitchFamily="34" charset="0"/>
              </a:rPr>
              <a:t>Не покупай больше этот кофе, он плохо растворяется. = Не покупай больше этот кофе, его невозможно без проблем растворить.</a:t>
            </a:r>
          </a:p>
          <a:p>
            <a:pPr algn="just"/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kern="50" dirty="0">
                <a:latin typeface="Arial" panose="020B0604020202020204" pitchFamily="34" charset="0"/>
                <a:cs typeface="Arial" panose="020B0604020202020204" pitchFamily="34" charset="0"/>
              </a:rPr>
              <a:t>Глаголы общевозвратного значения </a:t>
            </a:r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обозначают действие «внутри» субъекта как его состояние. </a:t>
            </a:r>
            <a:r>
              <a:rPr lang="ru-RU" sz="2000" i="1" kern="50" dirty="0">
                <a:latin typeface="Arial" panose="020B0604020202020204" pitchFamily="34" charset="0"/>
                <a:cs typeface="Arial" panose="020B0604020202020204" pitchFamily="34" charset="0"/>
              </a:rPr>
              <a:t>Что бы ни случилось, он все веселится. = Что бы ни случилось, он все время находится в веселом расположении духа. </a:t>
            </a:r>
          </a:p>
          <a:p>
            <a:pPr algn="just"/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kern="50" dirty="0">
                <a:latin typeface="Arial" panose="020B0604020202020204" pitchFamily="34" charset="0"/>
                <a:cs typeface="Arial" panose="020B0604020202020204" pitchFamily="34" charset="0"/>
              </a:rPr>
              <a:t>Глаголы побочно-возвратного значения </a:t>
            </a:r>
            <a:r>
              <a:rPr lang="ru-RU" sz="2000" kern="50" dirty="0">
                <a:latin typeface="Arial" panose="020B0604020202020204" pitchFamily="34" charset="0"/>
                <a:cs typeface="Arial" panose="020B0604020202020204" pitchFamily="34" charset="0"/>
              </a:rPr>
              <a:t>представляют действие как соприкосновение с объектом. </a:t>
            </a:r>
            <a:r>
              <a:rPr lang="ru-RU" sz="2000" i="1" kern="50" dirty="0">
                <a:latin typeface="Arial" panose="020B0604020202020204" pitchFamily="34" charset="0"/>
                <a:cs typeface="Arial" panose="020B0604020202020204" pitchFamily="34" charset="0"/>
              </a:rPr>
              <a:t>Маша встала и ударилась головой о дверцу багажника.</a:t>
            </a:r>
          </a:p>
          <a:p>
            <a:pPr algn="just"/>
            <a:endParaRPr lang="ru-RU" sz="2400" kern="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4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8B61405-CCC0-4C81-98A0-26D32C67B0AE}"/>
              </a:ext>
            </a:extLst>
          </p:cNvPr>
          <p:cNvSpPr txBox="1"/>
          <p:nvPr/>
        </p:nvSpPr>
        <p:spPr>
          <a:xfrm>
            <a:off x="221942" y="235153"/>
            <a:ext cx="11718524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89865" algn="l"/>
              </a:tabLst>
            </a:pPr>
            <a:r>
              <a:rPr lang="ru-RU" sz="22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формление возвратности в ЧЯ и РЯ</a:t>
            </a:r>
          </a:p>
          <a:p>
            <a:pPr algn="just">
              <a:tabLst>
                <a:tab pos="189865" algn="l"/>
              </a:tabLst>
            </a:pPr>
            <a:endParaRPr lang="ru-RU" sz="22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формление возвратности в языках отличается.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189865" algn="l"/>
              </a:tabLst>
            </a:pP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ЧЯ наличествуют </a:t>
            </a:r>
            <a:r>
              <a:rPr lang="ru-RU" sz="22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энклитики </a:t>
            </a:r>
            <a:r>
              <a:rPr lang="ru-RU" sz="2200" b="1" kern="50" dirty="0" err="1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se</a:t>
            </a:r>
            <a:r>
              <a:rPr lang="ru-RU" sz="22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</a:t>
            </a:r>
            <a:r>
              <a:rPr lang="ru-RU" sz="2200" b="1" kern="50" dirty="0" err="1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2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(выражают также взаимно-возвратное значение).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имеется одна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агглютинативная частица </a:t>
            </a:r>
            <a:r>
              <a:rPr lang="ru-RU" sz="2200" b="1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200" b="1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которая не имеет взаимно-возвратного значения.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tabLst>
                <a:tab pos="189865" algn="l"/>
              </a:tabLst>
            </a:pPr>
            <a:endParaRPr lang="ru-RU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Для выражения взаимно-возвратного значения в РЯ используем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парадигмы конструкций с аналитическими выражениями местоименно-возвратного характера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друг друга, один другого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2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гл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аголы-сложения с местоименным компонентом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само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самообольщаться, самоопределиться, самоопыляться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189865" algn="l"/>
              </a:tabLst>
            </a:pPr>
            <a:r>
              <a:rPr lang="ru-RU" sz="2200" b="1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</a:t>
            </a:r>
            <a:r>
              <a:rPr lang="ru-RU" sz="22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онструкции с местоименным </a:t>
            </a:r>
            <a:r>
              <a:rPr lang="ru-RU" sz="2200" b="1" u="sng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2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ЧЯ не являются залоговыми, они имеют разнообразные эквиваленты в РЯ: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zapálit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х закурить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šuškat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х шушукаться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vzít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do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hlavy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х вбить себе в голову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Kdo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by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to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byl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pomyslil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! х Кто бы мог подумать!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8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719B85F-B99E-45EA-A84C-D4C0D3EE7759}"/>
              </a:ext>
            </a:extLst>
          </p:cNvPr>
          <p:cNvSpPr txBox="1"/>
          <p:nvPr/>
        </p:nvSpPr>
        <p:spPr>
          <a:xfrm>
            <a:off x="232299" y="238775"/>
            <a:ext cx="1172740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Залог в узком, грамматическом смысле слова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выражает направленность действия на субъект действия, эта категория находит свое выражение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противопоставлении пассива и </a:t>
            </a:r>
            <a:r>
              <a:rPr lang="ru-RU" sz="22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непассива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</a:p>
          <a:p>
            <a:pPr algn="just">
              <a:tabLst>
                <a:tab pos="189865" algn="l"/>
              </a:tabLst>
            </a:pPr>
            <a:endParaRPr lang="ru-RU" sz="24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Образование форм пассива в РЯ</a:t>
            </a:r>
          </a:p>
          <a:p>
            <a:pPr algn="just">
              <a:tabLst>
                <a:tab pos="189865" algn="l"/>
              </a:tabLst>
            </a:pP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 имеют форм страдательного залога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</a:t>
            </a: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•	все непереходные глаголы (стучать, бежать),</a:t>
            </a: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•	глаголы с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-</a:t>
            </a:r>
            <a:r>
              <a:rPr lang="ru-RU" sz="22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не имеющие пары без этого постфикса (бояться, проснуться),</a:t>
            </a: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•	личные глаголы в безличном значении с постфиксом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2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ся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(спалось, дышится).</a:t>
            </a: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Распределение формальных средств для выражения пассива и их функционирование в РЯ и ЧЯ существенно отличаются, т.к. в РЯ, в отличие от ЧЯ, оно полностью зависит от вида глагола.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Возвратная форма пассива образуется только от глаголов НСВ, в то время как аналитическая только от глаголов СВ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•	Форма пассива от глаголов НСВ </a:t>
            </a:r>
            <a:r>
              <a:rPr lang="ru-RU" sz="22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→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постфикс -</a:t>
            </a:r>
            <a:r>
              <a:rPr lang="ru-RU" sz="22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 присоединяется к форме прошедшего / настоящего / будущего времени изъявительного наклонения глагола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делался, делается, будет делаться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•	Форма пассива от глаголов СВ</a:t>
            </a:r>
            <a:r>
              <a:rPr lang="ru-RU" sz="22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→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соответствующая форма глагола 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быть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+ краткое страдательное причастие (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был сделан, сделан, будет сделан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4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4">
            <a:extLst>
              <a:ext uri="{FF2B5EF4-FFF2-40B4-BE49-F238E27FC236}">
                <a16:creationId xmlns:a16="http://schemas.microsoft.com/office/drawing/2014/main" id="{593AD8F4-A972-4062-947A-86C214A4C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247822"/>
              </p:ext>
            </p:extLst>
          </p:nvPr>
        </p:nvGraphicFramePr>
        <p:xfrm>
          <a:off x="252754" y="1091953"/>
          <a:ext cx="5473343" cy="4633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21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4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51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НСВ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СВ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07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Возвратный пассив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jídlo se připravuje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jídlo se připravovalo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jídlo se bude připravovat</a:t>
                      </a: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jídlo se připraví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jídlo se připravilo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jídlo se připraví</a:t>
                      </a: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793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Аналитический пассив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jeho romány jsou čteny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jeho romány byly čteny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jeho romány budou čteny</a:t>
                      </a: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jeho romány jsou přečteny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jeho romány byly přečteny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jeho romány budou přečteny</a:t>
                      </a:r>
                    </a:p>
                  </a:txBody>
                  <a:tcPr marL="68066" marR="680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Zástupný symbol pro obsah 5">
            <a:extLst>
              <a:ext uri="{FF2B5EF4-FFF2-40B4-BE49-F238E27FC236}">
                <a16:creationId xmlns:a16="http://schemas.microsoft.com/office/drawing/2014/main" id="{599E9FEF-975A-44C4-BD42-573FE06ED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889445"/>
              </p:ext>
            </p:extLst>
          </p:nvPr>
        </p:nvGraphicFramePr>
        <p:xfrm>
          <a:off x="5956918" y="1091951"/>
          <a:ext cx="5986522" cy="46252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916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8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НСВ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СВ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89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Постфикс -</a:t>
                      </a:r>
                      <a:r>
                        <a:rPr lang="ru-RU" sz="2000" b="1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ся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машины изготовляются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машины изготовлялись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машины будут изготовляться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89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Страдательное причастие прошедшего времени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машины изготовлены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машины были изготовлены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машины будут изготовлены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3139" marR="531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4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32EB04A4-7D9A-461E-9A33-42D74257DB20}"/>
              </a:ext>
            </a:extLst>
          </p:cNvPr>
          <p:cNvSpPr txBox="1"/>
          <p:nvPr/>
        </p:nvSpPr>
        <p:spPr>
          <a:xfrm>
            <a:off x="736846" y="1382203"/>
            <a:ext cx="111148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Значение пассива в РЯ часто выражается неопределенно-личной конструкцией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Вас ждут в приемной.; В дверь стучат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 действия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может, но не должен быть выражен с помощью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твор.п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Дом строится рабочими.; Солдат был убит пулей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+ в РЯ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транспозиционные формы деепричастия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будучи ранен, критикуем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), инфинитива (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быть раненым, критикуемым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80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149</TotalTime>
  <Words>3050</Words>
  <Application>Microsoft Office PowerPoint</Application>
  <PresentationFormat>Širokoúhlá obrazovka</PresentationFormat>
  <Paragraphs>298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Calibri</vt:lpstr>
      <vt:lpstr>Century Gothic</vt:lpstr>
      <vt:lpstr>Courier New</vt:lpstr>
      <vt:lpstr>Garamond</vt:lpstr>
      <vt:lpstr>Times New Roman</vt:lpstr>
      <vt:lpstr>Wingdings</vt:lpstr>
      <vt:lpstr>Savon</vt:lpstr>
      <vt:lpstr>ГЛАГОЛ наклонение и залог</vt:lpstr>
      <vt:lpstr>Категория залога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Категория наклонения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ГЛАГОЛ КАТЕГОРИИ наклонения и залога</dc:title>
  <dc:creator>Veronika Stranz-Nikitina</dc:creator>
  <cp:lastModifiedBy>Veronika Stranz-Nikitina</cp:lastModifiedBy>
  <cp:revision>16</cp:revision>
  <dcterms:created xsi:type="dcterms:W3CDTF">2021-01-21T07:59:23Z</dcterms:created>
  <dcterms:modified xsi:type="dcterms:W3CDTF">2021-01-29T11:17:28Z</dcterms:modified>
</cp:coreProperties>
</file>