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5"/>
  </p:notesMasterIdLst>
  <p:handoutMasterIdLst>
    <p:handoutMasterId r:id="rId56"/>
  </p:handoutMasterIdLst>
  <p:sldIdLst>
    <p:sldId id="294" r:id="rId2"/>
    <p:sldId id="304" r:id="rId3"/>
    <p:sldId id="383" r:id="rId4"/>
    <p:sldId id="381" r:id="rId5"/>
    <p:sldId id="380" r:id="rId6"/>
    <p:sldId id="360" r:id="rId7"/>
    <p:sldId id="400" r:id="rId8"/>
    <p:sldId id="387" r:id="rId9"/>
    <p:sldId id="388" r:id="rId10"/>
    <p:sldId id="390" r:id="rId11"/>
    <p:sldId id="392" r:id="rId12"/>
    <p:sldId id="393" r:id="rId13"/>
    <p:sldId id="394" r:id="rId14"/>
    <p:sldId id="395" r:id="rId15"/>
    <p:sldId id="396" r:id="rId16"/>
    <p:sldId id="397" r:id="rId17"/>
    <p:sldId id="385" r:id="rId18"/>
    <p:sldId id="305" r:id="rId19"/>
    <p:sldId id="340" r:id="rId20"/>
    <p:sldId id="332" r:id="rId21"/>
    <p:sldId id="333" r:id="rId22"/>
    <p:sldId id="306" r:id="rId23"/>
    <p:sldId id="307" r:id="rId24"/>
    <p:sldId id="308" r:id="rId25"/>
    <p:sldId id="309" r:id="rId26"/>
    <p:sldId id="311" r:id="rId27"/>
    <p:sldId id="401" r:id="rId28"/>
    <p:sldId id="402" r:id="rId29"/>
    <p:sldId id="264" r:id="rId30"/>
    <p:sldId id="258" r:id="rId31"/>
    <p:sldId id="259" r:id="rId32"/>
    <p:sldId id="260" r:id="rId33"/>
    <p:sldId id="265" r:id="rId34"/>
    <p:sldId id="262" r:id="rId35"/>
    <p:sldId id="334" r:id="rId36"/>
    <p:sldId id="335" r:id="rId37"/>
    <p:sldId id="336" r:id="rId38"/>
    <p:sldId id="337" r:id="rId39"/>
    <p:sldId id="291" r:id="rId40"/>
    <p:sldId id="297" r:id="rId41"/>
    <p:sldId id="271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84" r:id="rId53"/>
    <p:sldId id="274" r:id="rId5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0D"/>
    <a:srgbClr val="673105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7" autoAdjust="0"/>
  </p:normalViewPr>
  <p:slideViewPr>
    <p:cSldViewPr>
      <p:cViewPr varScale="1">
        <p:scale>
          <a:sx n="62" d="100"/>
          <a:sy n="62" d="100"/>
        </p:scale>
        <p:origin x="14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13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760200-1EB0-400E-954C-489064ADED0D}" type="datetimeFigureOut">
              <a:rPr lang="cs-CZ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6A4899-FC13-4467-B700-E3225A1011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18998A-83F7-40F2-8F57-3235639BBD7C}" type="datetimeFigureOut">
              <a:rPr lang="cs-CZ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40230F-2F1A-4454-8C3C-57C788A830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https://twitter.com/tomaspueyo/status/1757777722024075750?s=51&amp;t=iy2oSHa6hXITbOdQuotLOQ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417037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516DB-BB39-47EE-A079-70A5E5000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7B6E60EE-A24B-FBF2-6F8C-2B6803960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F48D3E87-D1E0-5F29-C78B-4E7A5D149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2772" name="Zástupný symbol pro záhlaví 3">
            <a:extLst>
              <a:ext uri="{FF2B5EF4-FFF2-40B4-BE49-F238E27FC236}">
                <a16:creationId xmlns:a16="http://schemas.microsoft.com/office/drawing/2014/main" id="{A19EBBFA-2064-5CC5-8F2C-BD7E0548F82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325390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DD7DB-63CA-499C-85F3-3E02D894B623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0B4FC-82A7-47B7-A332-A152EBD5DE6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B25EF-B250-49B2-9802-E6556A86A9C6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BCAA8-9F10-4D75-8C3A-E7DA3113649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E0FFA-601E-4FAE-96CD-456C76A09186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9D9B0-40F5-4BF4-8CFD-44558FCA5BB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A8DF2-2851-43C0-ABA9-10EEF484D234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E5959-CA2B-4F18-851E-9076C9792F3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D2CEC-97CA-4C7F-8372-EEBDC0998406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B39B2-CD43-4CB0-BD4A-AC56A90CD876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AE73B-EAB6-4F2B-85BE-5C6BDFA525BA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F6926-0BA7-47E0-A79C-D7152DCDF9F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D3977-E87B-4F50-978C-37ED79E4CC95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62E2-55B2-402C-9F68-55CC5778E53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16D45-7E3E-4E8E-ADA1-CBAC8B6E2A72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0BD2A-09D9-436D-AF1E-30111225FA3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17302-B69E-4930-8D5B-46E0272373A4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A7E1F-42A4-438A-917D-00907D3C345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0B1C7-38B8-455B-832F-6187417D6225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1C6A-A707-4E0F-8231-2D6F9BDEF68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41C47-6DAF-41F4-A258-997FA97C09D4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448E6-4D9D-42AA-997E-4360D850A7C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178EE7-13F2-4F5D-851D-785E35D2A4B0}" type="datetimeFigureOut">
              <a:rPr lang="cs-CZ" smtClean="0"/>
              <a:pPr>
                <a:defRPr/>
              </a:pPr>
              <a:t>20.02.2024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330678-D3DA-4842-93EA-12697BA2CB1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l1.cuni.cz/course/view.php?id=1181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imis@post.cz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okratiezentrum.org/wissen/videos/opfermythos-videos.html?index=338&amp;video=33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okratiezentrum.org/wissen/videos.html?index=324&amp;video=2308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Vybraná témata dějin</a:t>
            </a:r>
            <a:br>
              <a:rPr lang="cs-CZ" dirty="0"/>
            </a:br>
            <a:r>
              <a:rPr lang="cs-CZ" dirty="0"/>
              <a:t>německy mluvících zemí </a:t>
            </a:r>
            <a:br>
              <a:rPr lang="cs-CZ" dirty="0"/>
            </a:br>
            <a:r>
              <a:rPr lang="cs-CZ" dirty="0"/>
              <a:t>po roce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2928938"/>
            <a:ext cx="8280400" cy="2786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JTB026, JMB247 Seminář k dějinám NMZ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PhDr. Michal </a:t>
            </a:r>
            <a:r>
              <a:rPr lang="cs-CZ" dirty="0" err="1"/>
              <a:t>Dimitrov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255DE-5AB6-AD10-8B14-7B7A39D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A635E-FA10-40DD-C0FE-275041FA2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383292-BF64-FB2B-C711-DEDD79109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525" y="674818"/>
            <a:ext cx="4669475" cy="56721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E0E857-BB58-A608-BC32-6F44952ED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818"/>
            <a:ext cx="4669475" cy="55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FEBA9-9E2C-94B8-A8F8-15FEFC81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F00EB8-A8BD-B1D6-E6BF-17268A78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29" y="845081"/>
            <a:ext cx="3879326" cy="5365330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A46D645-AF06-CDA4-5068-F53A1E3EC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B95EBB-DA4C-D99A-4E5D-FAFB6A53C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989" y="855917"/>
            <a:ext cx="4311928" cy="536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2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696B6-9D8A-AC8E-E154-310E28F6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73ACC-341E-EA16-719D-44BD89D71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DB5FFE-054D-4457-3FB8-2297C5A7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689" y="581845"/>
            <a:ext cx="3845824" cy="5643007"/>
          </a:xfrm>
          <a:prstGeom prst="rect">
            <a:avLst/>
          </a:prstGeom>
        </p:spPr>
      </p:pic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4F921168-38E7-9D34-BA10-1BAAD324F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1" y="539566"/>
            <a:ext cx="3810861" cy="56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6310A-727E-210F-2654-22EDE865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EF720FF-AE2B-B73C-CF73-985B82A26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86" y="831340"/>
            <a:ext cx="3852751" cy="526195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E22158-A679-AB01-E4E0-D8345569A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2" y="846138"/>
            <a:ext cx="4204585" cy="52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2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5DDD7-B8C8-9937-204A-04B3ECAB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5D2BF4-7755-EFD9-0BED-73430CDA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0ABB69-35BB-F636-9791-925D33396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5141"/>
            <a:ext cx="3978158" cy="57725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643585F-8578-EAA6-1D22-F7A116B0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280" y="485141"/>
            <a:ext cx="4032448" cy="57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8410D-694D-8582-9C2B-7D4C725A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\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71448-5CE5-8054-07D2-41AC1060F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CB7A1A-106D-7B6F-7B90-62120014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" y="528375"/>
            <a:ext cx="4330824" cy="57084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F2DD831-5173-7354-5EA8-D09A6E651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30" y="621146"/>
            <a:ext cx="4492502" cy="55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DE879-0D30-2D7C-EC49-B3F66ADA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E6CDD7-5089-D105-BEAC-F9284C07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F1471F-F4FF-12A9-E6BE-00572405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22310"/>
            <a:ext cx="4127712" cy="47881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96FC6E-D9DF-E064-2F71-AF23A07C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680" y="784208"/>
            <a:ext cx="4280120" cy="4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3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55D0A-951E-D2C1-EB85-C02D4CD3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F6AA0-032B-1B74-F07E-BF5FC0E3B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17B409-8A58-24D9-50E2-F93AC6518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582086"/>
            <a:ext cx="4464496" cy="58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0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Cíle kurzu: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prohloubení požadovaných znalostí pro absolvování zkoušky</a:t>
            </a:r>
          </a:p>
          <a:p>
            <a:pPr eaLnBrk="1" hangingPunct="1"/>
            <a:r>
              <a:rPr lang="cs-CZ" dirty="0"/>
              <a:t>schopnost uvažovat o tématech z různých úhlů pohledu, z hlediska různých metod poznání </a:t>
            </a:r>
          </a:p>
          <a:p>
            <a:pPr eaLnBrk="1" hangingPunct="1"/>
            <a:r>
              <a:rPr lang="cs-CZ" dirty="0"/>
              <a:t>schopnost hledat paralely v českém kontextu</a:t>
            </a:r>
          </a:p>
          <a:p>
            <a:pPr eaLnBrk="1" hangingPunct="1"/>
            <a:r>
              <a:rPr lang="cs-CZ" dirty="0"/>
              <a:t>schopnost prezentovat své názory na veřejnosti a kultivovaně o nich diskutovat</a:t>
            </a:r>
          </a:p>
          <a:p>
            <a:pPr eaLnBrk="1" hangingPunct="1"/>
            <a:r>
              <a:rPr lang="cs-CZ" dirty="0"/>
              <a:t>učit se ve smyslu „být“, ne „mít“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„Poznáním chlad hrobu zteplal již.“</a:t>
            </a:r>
          </a:p>
          <a:p>
            <a:pPr algn="ctr">
              <a:buNone/>
            </a:pPr>
            <a:r>
              <a:rPr lang="cs-CZ" sz="2800" dirty="0"/>
              <a:t>báseň Ohně ve sbírce Tvář, 1930</a:t>
            </a:r>
          </a:p>
          <a:p>
            <a:pPr algn="ctr">
              <a:buNone/>
            </a:pPr>
            <a:r>
              <a:rPr lang="cs-CZ" sz="2800" dirty="0"/>
              <a:t>František Halas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„</a:t>
            </a:r>
            <a:r>
              <a:rPr lang="cs-CZ" dirty="0" err="1"/>
              <a:t>Wenn</a:t>
            </a:r>
            <a:r>
              <a:rPr lang="cs-CZ" dirty="0"/>
              <a:t> </a:t>
            </a:r>
            <a:r>
              <a:rPr lang="de-DE" dirty="0"/>
              <a:t>man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nur</a:t>
            </a:r>
            <a:r>
              <a:rPr lang="cs-CZ" dirty="0"/>
              <a:t> </a:t>
            </a:r>
            <a:r>
              <a:rPr lang="cs-CZ" dirty="0" err="1"/>
              <a:t>wü</a:t>
            </a:r>
            <a:r>
              <a:rPr lang="de-DE" dirty="0" err="1"/>
              <a:t>ßte</a:t>
            </a:r>
            <a:r>
              <a:rPr lang="de-DE" dirty="0"/>
              <a:t>!“</a:t>
            </a:r>
          </a:p>
          <a:p>
            <a:pPr marL="0" indent="0" algn="ctr">
              <a:buNone/>
            </a:pPr>
            <a:r>
              <a:rPr lang="cs-CZ" sz="2800" dirty="0"/>
              <a:t>báseň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sogennanter</a:t>
            </a:r>
            <a:r>
              <a:rPr lang="cs-CZ" sz="2800" dirty="0"/>
              <a:t> </a:t>
            </a:r>
            <a:r>
              <a:rPr lang="cs-CZ" sz="2800" dirty="0" err="1"/>
              <a:t>schöner</a:t>
            </a:r>
            <a:r>
              <a:rPr lang="cs-CZ" sz="2800" dirty="0"/>
              <a:t> </a:t>
            </a:r>
            <a:r>
              <a:rPr lang="cs-CZ" sz="2800" dirty="0" err="1"/>
              <a:t>Tod</a:t>
            </a:r>
            <a:r>
              <a:rPr lang="cs-CZ" sz="2800" dirty="0"/>
              <a:t> </a:t>
            </a:r>
          </a:p>
          <a:p>
            <a:pPr marL="0" indent="0" algn="ctr">
              <a:buNone/>
            </a:pPr>
            <a:r>
              <a:rPr lang="de-DE" sz="2800" dirty="0"/>
              <a:t>Mascha Kal</a:t>
            </a:r>
            <a:r>
              <a:rPr lang="cs-CZ" sz="2800" dirty="0" err="1"/>
              <a:t>éko</a:t>
            </a:r>
            <a:endParaRPr lang="de-DE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1. seminář – 20. 2. 2024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cíle kurzu</a:t>
            </a:r>
          </a:p>
          <a:p>
            <a:pPr eaLnBrk="1" hangingPunct="1"/>
            <a:r>
              <a:rPr lang="cs-CZ" dirty="0"/>
              <a:t>organizace semináře, požadavky na absolvování kurzu</a:t>
            </a:r>
          </a:p>
          <a:p>
            <a:pPr eaLnBrk="1" hangingPunct="1"/>
            <a:r>
              <a:rPr lang="cs-CZ" dirty="0"/>
              <a:t>program semináře </a:t>
            </a:r>
          </a:p>
          <a:p>
            <a:pPr eaLnBrk="1" hangingPunct="1"/>
            <a:r>
              <a:rPr lang="cs-CZ" dirty="0"/>
              <a:t>Téma č. 1: Rakousko: oběť, nebo viník druhé světové války </a:t>
            </a:r>
          </a:p>
          <a:p>
            <a:pPr marL="457200" lvl="1" indent="0" eaLnBrk="1" hangingPunct="1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 err="1"/>
              <a:t>Waldheimova</a:t>
            </a:r>
            <a:r>
              <a:rPr lang="cs-CZ" dirty="0"/>
              <a:t> aféra, skandál „</a:t>
            </a:r>
            <a:r>
              <a:rPr lang="cs-CZ" dirty="0" err="1"/>
              <a:t>Heldenplatz</a:t>
            </a:r>
            <a:r>
              <a:rPr lang="cs-CZ" dirty="0"/>
              <a:t>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1143000"/>
          </a:xfrm>
        </p:spPr>
        <p:txBody>
          <a:bodyPr>
            <a:normAutofit/>
          </a:bodyPr>
          <a:lstStyle/>
          <a:p>
            <a:r>
              <a:rPr lang="cs-CZ" sz="4000"/>
              <a:t>Proces učení v kontrastu „mít“ a „být“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cs-CZ" sz="2600"/>
              <a:t>(…) „Studenti existenčního způsobu učení naslouchají přednášce tak, že slyší slova, chápou jejich logickou souvislost a jejich smysl, jak nejlépe umějí, vše si doslova zapisují do poznámkových bloků, aby si později své poznámky namemorovali a tak prošli zkouškami. Ale obsah se nestává součástí jejich vlastního individuálního systému myšlení, neobohacuje je a nerozšiřuje je. Místo toho slova, která slyší, přenášejí do myšlenkových stereotypů nebo celých teorií, jimiž se vyzbrojují. Studenti i obsah přednášek si zůstávají cizí až na to, že každý student se stal vlastníkem sbírky tvrzení, které formuloval někdo jiný (kdo je buď vytvořil sám, anebo je převzal z jiného pramene). (…)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24862" cy="1143000"/>
          </a:xfrm>
        </p:spPr>
        <p:txBody>
          <a:bodyPr>
            <a:normAutofit/>
          </a:bodyPr>
          <a:lstStyle/>
          <a:p>
            <a:r>
              <a:rPr lang="cs-CZ" sz="4000"/>
              <a:t>Proces učení v kontrastu „mít“ a „být“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cs-CZ" sz="2600"/>
              <a:t>(...) Učební proces má zcela odlišnou kvalitu pro studenty ve vztahu ke světu BÝT. Především nepřicházejí na přednášky, dokonce ani na tu první, jako </a:t>
            </a:r>
            <a:r>
              <a:rPr lang="cs-CZ" sz="2600" i="1"/>
              <a:t>tabula rasa</a:t>
            </a:r>
            <a:r>
              <a:rPr lang="cs-CZ" sz="2600"/>
              <a:t>. Přemýšleli již napřed o problémech, o nichž budou přednášky pojednávat, a ve své mysli došli k určitým, vlastním otázkám a problémům tématu. Jsou jím zaujati, zajímá je. Místo aby byli pasivními nádobami na slova a myšlenky, oni naslouchají, oni </a:t>
            </a:r>
            <a:r>
              <a:rPr lang="cs-CZ" sz="2600" i="1"/>
              <a:t>slyší</a:t>
            </a:r>
            <a:r>
              <a:rPr lang="cs-CZ" sz="2600"/>
              <a:t>, a co je nejdůležitější, oni je </a:t>
            </a:r>
            <a:r>
              <a:rPr lang="cs-CZ" sz="2600" i="1"/>
              <a:t>přijímají</a:t>
            </a:r>
            <a:r>
              <a:rPr lang="cs-CZ" sz="2600"/>
              <a:t> a </a:t>
            </a:r>
            <a:r>
              <a:rPr lang="cs-CZ" sz="2600" i="1"/>
              <a:t>reagují</a:t>
            </a:r>
            <a:r>
              <a:rPr lang="cs-CZ" sz="2600"/>
              <a:t> na ně aktivně a tvořivě. To, čemu naslouchají, podněcuje jejich vlastní myšlenkové procesy. Nové otázky, nové ideje, nové perspektivy vznikají v jejich myslích.“ (…)</a:t>
            </a:r>
          </a:p>
          <a:p>
            <a:pPr algn="ctr">
              <a:buFont typeface="Arial" charset="0"/>
              <a:buNone/>
            </a:pPr>
            <a:r>
              <a:rPr lang="cs-CZ" sz="2000"/>
              <a:t>Erich Fromm: Mít nebo být (</a:t>
            </a:r>
            <a:r>
              <a:rPr lang="cs-CZ" sz="2000" i="1"/>
              <a:t>překlad: Vlastislava Žihlová, 1992</a:t>
            </a:r>
            <a:r>
              <a:rPr lang="cs-CZ" sz="2000"/>
              <a:t>)</a:t>
            </a:r>
          </a:p>
          <a:p>
            <a:pPr algn="ctr">
              <a:buFont typeface="Arial" charset="0"/>
              <a:buNone/>
            </a:pPr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Požadavky kurzu: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dirty="0"/>
              <a:t>docházka (max. 1+1 </a:t>
            </a:r>
            <a:r>
              <a:rPr lang="cs-CZ" sz="2800" dirty="0"/>
              <a:t>ne/omluvená</a:t>
            </a:r>
            <a:r>
              <a:rPr lang="cs-CZ" dirty="0"/>
              <a:t> hodina)</a:t>
            </a:r>
          </a:p>
          <a:p>
            <a:pPr eaLnBrk="1" hangingPunct="1"/>
            <a:r>
              <a:rPr lang="cs-CZ" dirty="0"/>
              <a:t>aktivní účast na semináři</a:t>
            </a:r>
          </a:p>
          <a:p>
            <a:pPr eaLnBrk="1" hangingPunct="1"/>
            <a:r>
              <a:rPr lang="cs-CZ" dirty="0"/>
              <a:t>příprava (četba textů)</a:t>
            </a:r>
          </a:p>
          <a:p>
            <a:pPr eaLnBrk="1" hangingPunct="1"/>
            <a:r>
              <a:rPr lang="cs-CZ" dirty="0"/>
              <a:t>ústní referát – 15 minut</a:t>
            </a:r>
          </a:p>
          <a:p>
            <a:pPr eaLnBrk="1" hangingPunct="1"/>
            <a:r>
              <a:rPr lang="cs-CZ" dirty="0"/>
              <a:t>psaný referát – 3 normostrany</a:t>
            </a:r>
          </a:p>
          <a:p>
            <a:pPr eaLnBrk="1" hangingPunct="1"/>
            <a:endParaRPr lang="cs-CZ" dirty="0"/>
          </a:p>
          <a:p>
            <a:r>
              <a:rPr lang="cs-CZ" dirty="0"/>
              <a:t>sylabus a literatura viz </a:t>
            </a:r>
            <a:r>
              <a:rPr lang="cs-CZ" dirty="0" err="1"/>
              <a:t>Moodle</a:t>
            </a:r>
            <a:r>
              <a:rPr lang="cs-CZ" dirty="0"/>
              <a:t> 1: </a:t>
            </a:r>
            <a:r>
              <a:rPr lang="cs-CZ" u="sng" dirty="0">
                <a:hlinkClick r:id="rId2"/>
              </a:rPr>
              <a:t>https://dl1.cuni.cz/course/view.php?id=11811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Ústní referát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17638"/>
            <a:ext cx="8258175" cy="503569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dodržení stanoveného času: 15 minut (+</a:t>
            </a:r>
            <a:r>
              <a:rPr lang="en-US" dirty="0"/>
              <a:t>/</a:t>
            </a:r>
            <a:r>
              <a:rPr lang="de-DE" dirty="0"/>
              <a:t>- 2 </a:t>
            </a:r>
            <a:r>
              <a:rPr lang="de-DE" dirty="0" err="1"/>
              <a:t>minuty</a:t>
            </a:r>
            <a:r>
              <a:rPr lang="cs-CZ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přehledná struktura: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úvod (vymezení problému, tzn. co?, proč?, jak?)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stať  (hlavní část referátu, rozvedení tezí)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závěr (shrnutí a nastínění otázek pro diskusi)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VLASTNÍ MYŠLENKA!!!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kultivovanost projevu při prezentaci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spisovná čeština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souvislost projevu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oční kontakt (nečíst referát z papíru či obrazovky!)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nonverbální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Ústní referát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hand</a:t>
            </a:r>
            <a:r>
              <a:rPr lang="cs-CZ" dirty="0"/>
              <a:t>-</a:t>
            </a:r>
            <a:r>
              <a:rPr lang="cs-CZ" dirty="0" err="1"/>
              <a:t>o</a:t>
            </a:r>
            <a:r>
              <a:rPr lang="cs-CZ" sz="3000" dirty="0" err="1"/>
              <a:t>ut</a:t>
            </a:r>
            <a:r>
              <a:rPr lang="cs-CZ" sz="3000" dirty="0"/>
              <a:t> + prezentace v </a:t>
            </a:r>
            <a:r>
              <a:rPr lang="cs-CZ" sz="3000" dirty="0" err="1"/>
              <a:t>power</a:t>
            </a:r>
            <a:r>
              <a:rPr lang="cs-CZ" sz="3000" dirty="0"/>
              <a:t>-pointu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název semináře, semestr apod., jméno autora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úplná citace textu (resp. textů), z něhož referát vychází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klíčová data, fakta, osoby, teze apod.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pozice autora textu vs. pozice autora referátu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otázky do diskuse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plénum: zhodnocení referátu z hlediska obsahu a prezentace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Psaný referát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obsah: psaná forma předneseného referátu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délka: 3 normostrany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= 5 400 znaků včetně mezer (+</a:t>
            </a:r>
            <a:r>
              <a:rPr lang="en-US" dirty="0"/>
              <a:t>/</a:t>
            </a:r>
            <a:r>
              <a:rPr lang="cs-CZ" dirty="0"/>
              <a:t>–  1 000 znaků)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přehledná struktura: viz ústní referát + poznámky pod čarou (!)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termín odevzdání přes </a:t>
            </a:r>
            <a:r>
              <a:rPr lang="cs-CZ" dirty="0" err="1"/>
              <a:t>Moodle</a:t>
            </a:r>
            <a:r>
              <a:rPr lang="cs-CZ" dirty="0"/>
              <a:t>: 12. 5. 2024 do 23:59          </a:t>
            </a: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hodnotí se první odevzdaná verze!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Ukončení semináře, konzultace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splnění požadavků kurzu:</a:t>
            </a:r>
          </a:p>
          <a:p>
            <a:pPr eaLnBrk="1" hangingPunct="1">
              <a:buFont typeface="Arial" charset="0"/>
              <a:buNone/>
            </a:pPr>
            <a:r>
              <a:rPr lang="cs-CZ" dirty="0"/>
              <a:t>		→ zápočet  2 ECTS = 52 hodin práce</a:t>
            </a:r>
          </a:p>
          <a:p>
            <a:pPr lvl="2"/>
            <a:r>
              <a:rPr lang="cs-CZ" dirty="0"/>
              <a:t>docházka / aktivní účast = 16 hodin</a:t>
            </a:r>
          </a:p>
          <a:p>
            <a:pPr lvl="2"/>
            <a:r>
              <a:rPr lang="cs-CZ" dirty="0"/>
              <a:t>povinná četba = 26 hodin</a:t>
            </a:r>
          </a:p>
          <a:p>
            <a:pPr lvl="2"/>
            <a:r>
              <a:rPr lang="cs-CZ" dirty="0"/>
              <a:t>příprava ústního/psaného referátu = 10 hodin</a:t>
            </a:r>
          </a:p>
          <a:p>
            <a:pPr eaLnBrk="1" hangingPunct="1">
              <a:buFont typeface="Arial" charset="0"/>
              <a:buNone/>
            </a:pPr>
            <a:r>
              <a:rPr lang="cs-CZ" dirty="0"/>
              <a:t>konzultace: </a:t>
            </a:r>
          </a:p>
          <a:p>
            <a:pPr lvl="1" eaLnBrk="1" hangingPunct="1"/>
            <a:r>
              <a:rPr lang="cs-CZ" dirty="0"/>
              <a:t>po individuální dohodě (e-mail </a:t>
            </a:r>
            <a:r>
              <a:rPr lang="cs-CZ" dirty="0" err="1">
                <a:hlinkClick r:id="rId2"/>
              </a:rPr>
              <a:t>dimis</a:t>
            </a:r>
            <a:r>
              <a:rPr lang="cs-CZ" dirty="0">
                <a:hlinkClick r:id="rId2"/>
              </a:rPr>
              <a:t>@post.</a:t>
            </a:r>
            <a:r>
              <a:rPr lang="cs-CZ" dirty="0" err="1">
                <a:hlinkClick r:id="rId2"/>
              </a:rPr>
              <a:t>cz</a:t>
            </a:r>
            <a:r>
              <a:rPr lang="cs-CZ" dirty="0"/>
              <a:t>)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0FB94-27BA-86E4-E711-876D2AE3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5">
            <a:extLst>
              <a:ext uri="{FF2B5EF4-FFF2-40B4-BE49-F238E27FC236}">
                <a16:creationId xmlns:a16="http://schemas.microsoft.com/office/drawing/2014/main" id="{1F59A340-4A56-2C6F-2515-4DB8C12B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/>
              <a:t>Rozdělení referátů (1)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CE11270-9D13-D11A-D1FD-32E95DBF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1) </a:t>
            </a:r>
            <a:r>
              <a:rPr lang="cs-CZ" b="1" dirty="0"/>
              <a:t>Úvodní hodina;</a:t>
            </a:r>
            <a:r>
              <a:rPr lang="cs-CZ" dirty="0"/>
              <a:t> </a:t>
            </a:r>
            <a:r>
              <a:rPr lang="cs-CZ" b="1" dirty="0"/>
              <a:t>Rakousko: oběť, nebo viník druhé světové války?</a:t>
            </a:r>
            <a:r>
              <a:rPr lang="cs-CZ" dirty="0"/>
              <a:t> </a:t>
            </a:r>
            <a:r>
              <a:rPr lang="cs-CZ" b="1" dirty="0"/>
              <a:t>1/2  </a:t>
            </a:r>
            <a:r>
              <a:rPr lang="cs-CZ" dirty="0"/>
              <a:t>(20. 2. 2024)   </a:t>
            </a:r>
          </a:p>
          <a:p>
            <a:pPr>
              <a:buNone/>
            </a:pPr>
            <a:r>
              <a:rPr lang="cs-CZ" dirty="0"/>
              <a:t>2) </a:t>
            </a:r>
            <a:r>
              <a:rPr lang="cs-CZ" b="1" dirty="0"/>
              <a:t>Rakousko: oběť, nebo viník druhé světové války? 2/2 </a:t>
            </a:r>
            <a:r>
              <a:rPr lang="cs-CZ" dirty="0"/>
              <a:t>(27. 2. 2024)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     Prezentace: ?</a:t>
            </a:r>
          </a:p>
          <a:p>
            <a:pPr>
              <a:buNone/>
            </a:pPr>
            <a:r>
              <a:rPr lang="cs-CZ" dirty="0"/>
              <a:t>3) </a:t>
            </a:r>
            <a:r>
              <a:rPr lang="cs-CZ" b="1" dirty="0"/>
              <a:t>Němci jako oběti druhé světové války? </a:t>
            </a:r>
            <a:r>
              <a:rPr lang="cs-CZ" dirty="0"/>
              <a:t>(5. 3. 2024)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?</a:t>
            </a:r>
          </a:p>
          <a:p>
            <a:pPr>
              <a:buNone/>
            </a:pPr>
            <a:r>
              <a:rPr lang="cs-CZ" dirty="0"/>
              <a:t>4) </a:t>
            </a:r>
            <a:r>
              <a:rPr lang="cs-CZ" b="1" dirty="0"/>
              <a:t>Integrace vyhnanců v SRN a NDR a kolektivní paměť </a:t>
            </a:r>
            <a:r>
              <a:rPr lang="cs-CZ" dirty="0"/>
              <a:t>(12. 3. 2024)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rgbClr val="FF0000"/>
                </a:solidFill>
              </a:rPr>
              <a:t>Prezentace: ? </a:t>
            </a:r>
            <a:endParaRPr lang="cs-CZ" dirty="0"/>
          </a:p>
          <a:p>
            <a:pPr>
              <a:buNone/>
            </a:pPr>
            <a:r>
              <a:rPr lang="cs-CZ" dirty="0"/>
              <a:t>5) </a:t>
            </a:r>
            <a:r>
              <a:rPr lang="cs-CZ" b="1" dirty="0"/>
              <a:t>Na cestě za občanskou společností: střet politiky a médií na příkladu „Aféry Spiegel“ </a:t>
            </a:r>
            <a:r>
              <a:rPr lang="cs-CZ" dirty="0"/>
              <a:t>(19. 3. 2024) </a:t>
            </a: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dirty="0"/>
              <a:t>	</a:t>
            </a:r>
            <a:r>
              <a:rPr lang="cs-CZ" b="1" dirty="0">
                <a:solidFill>
                  <a:srgbClr val="FF0000"/>
                </a:solidFill>
              </a:rPr>
              <a:t>Prezentace: ? </a:t>
            </a:r>
            <a:endParaRPr lang="cs-CZ" dirty="0"/>
          </a:p>
          <a:p>
            <a:pPr>
              <a:buNone/>
            </a:pPr>
            <a:r>
              <a:rPr lang="cs-CZ" dirty="0"/>
              <a:t>6) </a:t>
            </a:r>
            <a:r>
              <a:rPr lang="cs-CZ" b="1" dirty="0"/>
              <a:t>Německý podzim: levicový terorismus Rote </a:t>
            </a:r>
            <a:r>
              <a:rPr lang="cs-CZ" b="1" dirty="0" err="1"/>
              <a:t>Armee</a:t>
            </a:r>
            <a:r>
              <a:rPr lang="cs-CZ" b="1" dirty="0"/>
              <a:t> </a:t>
            </a:r>
            <a:r>
              <a:rPr lang="cs-CZ" b="1" dirty="0" err="1"/>
              <a:t>Fraktion</a:t>
            </a:r>
            <a:r>
              <a:rPr lang="cs-CZ" b="1" dirty="0"/>
              <a:t> a jeho současná reflexe </a:t>
            </a:r>
            <a:r>
              <a:rPr lang="cs-CZ" dirty="0"/>
              <a:t>(26. 3. 2024)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?</a:t>
            </a:r>
          </a:p>
          <a:p>
            <a:pPr>
              <a:buNone/>
            </a:pPr>
            <a:r>
              <a:rPr lang="cs-CZ" dirty="0"/>
              <a:t>7) </a:t>
            </a:r>
            <a:r>
              <a:rPr lang="cs-CZ" b="1" dirty="0"/>
              <a:t>Hospodářské a sociální důsledky (znovu)sjednocení Německa</a:t>
            </a:r>
            <a:r>
              <a:rPr lang="cs-CZ" dirty="0"/>
              <a:t> (2. 4. 2024)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?</a:t>
            </a: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06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97F7-0860-0375-55C7-E5C45D22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3DE5C562-A712-7D0D-1BDD-D398118B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Rozdělení referátů (2):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3BB20A-400A-CA32-7E86-498A0A9D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200" dirty="0"/>
              <a:t>8) </a:t>
            </a:r>
            <a:r>
              <a:rPr lang="cs-CZ" sz="2200" b="1" dirty="0"/>
              <a:t>Přistěhovalecké země proti své vůli – imigrace do NMZ po roce 1949 </a:t>
            </a:r>
            <a:r>
              <a:rPr lang="cs-CZ" sz="2200" dirty="0"/>
              <a:t>(16. 4. 2024)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?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9) </a:t>
            </a:r>
            <a:r>
              <a:rPr lang="cs-CZ" sz="2200" b="1" dirty="0"/>
              <a:t>Dlouhý stín populismu v Rakousku – od </a:t>
            </a:r>
            <a:r>
              <a:rPr lang="cs-CZ" sz="2200" b="1" dirty="0" err="1"/>
              <a:t>Haiderovi</a:t>
            </a:r>
            <a:r>
              <a:rPr lang="cs-CZ" sz="2200" b="1" dirty="0"/>
              <a:t> ke </a:t>
            </a:r>
            <a:r>
              <a:rPr lang="cs-CZ" sz="2200" b="1" dirty="0" err="1"/>
              <a:t>Strachemu</a:t>
            </a:r>
            <a:r>
              <a:rPr lang="cs-CZ" sz="2200" b="1" dirty="0"/>
              <a:t> a dál? </a:t>
            </a:r>
            <a:r>
              <a:rPr lang="cs-CZ" sz="2200" dirty="0"/>
              <a:t>(23. 4. 2024)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?</a:t>
            </a:r>
            <a:endParaRPr lang="cs-CZ" sz="2200" dirty="0"/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10) </a:t>
            </a:r>
            <a:r>
              <a:rPr lang="cs-CZ" sz="2200" b="1" dirty="0"/>
              <a:t>Migrační krize v Německu</a:t>
            </a:r>
            <a:r>
              <a:rPr lang="cs-CZ" sz="2200" dirty="0"/>
              <a:t> (30. 4. 2024)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?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11)</a:t>
            </a:r>
            <a:r>
              <a:rPr lang="cs-CZ" sz="2200" b="1" dirty="0"/>
              <a:t> Německy mluvící země, energetika a bezpečnostní politika; zhodnocení semináře </a:t>
            </a:r>
            <a:r>
              <a:rPr lang="cs-CZ" sz="2200" dirty="0"/>
              <a:t>(7. 5. 2024)</a:t>
            </a:r>
            <a:r>
              <a:rPr lang="cs-CZ" sz="2200" b="1" dirty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? 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12)</a:t>
            </a:r>
            <a:r>
              <a:rPr lang="cs-CZ" sz="2200" b="1" dirty="0"/>
              <a:t> </a:t>
            </a:r>
            <a:r>
              <a:rPr lang="cs-CZ" sz="2200" b="1" i="1" dirty="0">
                <a:solidFill>
                  <a:srgbClr val="FF0000"/>
                </a:solidFill>
              </a:rPr>
              <a:t>(14. 5. 2024) – rektorský den – výuka odpadá!</a:t>
            </a:r>
          </a:p>
          <a:p>
            <a:pPr>
              <a:spcBef>
                <a:spcPts val="1200"/>
              </a:spcBef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492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1. seminář – 17. 2. 2022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cs-CZ" dirty="0"/>
              <a:t>                                        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cs-CZ" sz="6000" dirty="0"/>
              <a:t>Rakousko: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cs-CZ" sz="5400" dirty="0"/>
              <a:t>oběť, nebo viník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cs-CZ" sz="4000" dirty="0"/>
              <a:t>druhé světové války?</a:t>
            </a:r>
          </a:p>
          <a:p>
            <a:pPr algn="ctr" eaLnBrk="1" hangingPunct="1">
              <a:buFont typeface="Arial" pitchFamily="34" charset="0"/>
              <a:buNone/>
            </a:pPr>
            <a:endParaRPr lang="cs-CZ" sz="4000" dirty="0"/>
          </a:p>
          <a:p>
            <a:pPr algn="ctr">
              <a:buNone/>
            </a:pPr>
            <a:r>
              <a:rPr lang="cs-CZ" sz="4000" i="1" dirty="0"/>
              <a:t> </a:t>
            </a:r>
            <a:r>
              <a:rPr lang="cs-CZ" sz="4400" dirty="0"/>
              <a:t>Nekonečný příběh?</a:t>
            </a:r>
          </a:p>
          <a:p>
            <a:pPr algn="ctr">
              <a:buNone/>
            </a:pPr>
            <a:r>
              <a:rPr lang="cs-CZ" sz="4000" i="1" dirty="0"/>
              <a:t>Vyrovnání rakouské společnosti</a:t>
            </a:r>
          </a:p>
          <a:p>
            <a:pPr algn="ctr">
              <a:buNone/>
            </a:pPr>
            <a:r>
              <a:rPr lang="cs-CZ" sz="4000" i="1" dirty="0"/>
              <a:t>s nacistickou minulostí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cs-CZ" sz="40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65BB3-370A-4530-B27D-14839BDE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cs-CZ" sz="4000" dirty="0"/>
              <a:t>Volby do </a:t>
            </a:r>
            <a:r>
              <a:rPr lang="cs-CZ" sz="4000" dirty="0" err="1"/>
              <a:t>Bundestagu</a:t>
            </a:r>
            <a:r>
              <a:rPr lang="cs-CZ" sz="4000" dirty="0"/>
              <a:t> 2021 – druhý hlas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CF62DAA-04C6-438D-B13D-1333FD528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69" y="869049"/>
            <a:ext cx="6778923" cy="5872320"/>
          </a:xfrm>
        </p:spPr>
      </p:pic>
    </p:spTree>
    <p:extLst>
      <p:ext uri="{BB962C8B-B14F-4D97-AF65-F5344CB8AC3E}">
        <p14:creationId xmlns:p14="http://schemas.microsoft.com/office/powerpoint/2010/main" val="2079765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20. 2.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Film </a:t>
            </a: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</a:t>
            </a:r>
            <a:r>
              <a:rPr lang="cs-CZ" dirty="0" err="1"/>
              <a:t>Austria</a:t>
            </a:r>
            <a:r>
              <a:rPr lang="cs-CZ" dirty="0"/>
              <a:t>  </a:t>
            </a:r>
            <a:r>
              <a:rPr lang="cs-CZ" dirty="0" err="1"/>
              <a:t>Wochenschau</a:t>
            </a:r>
            <a:r>
              <a:rPr lang="cs-CZ" dirty="0"/>
              <a:t> 10</a:t>
            </a:r>
            <a:r>
              <a:rPr lang="en-US" dirty="0"/>
              <a:t>/63</a:t>
            </a:r>
            <a:r>
              <a:rPr lang="cs-CZ" dirty="0"/>
              <a:t>)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Film </a:t>
            </a:r>
            <a:r>
              <a:rPr lang="cs-CZ" dirty="0" err="1"/>
              <a:t>Märztage</a:t>
            </a:r>
            <a:r>
              <a:rPr lang="cs-CZ" dirty="0"/>
              <a:t> (</a:t>
            </a:r>
            <a:r>
              <a:rPr lang="cs-CZ" dirty="0" err="1"/>
              <a:t>Hallo</a:t>
            </a:r>
            <a:r>
              <a:rPr lang="cs-CZ" dirty="0"/>
              <a:t> Kino 3/1988)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Cesta Rakouska k anšlusu v roce 1938?</a:t>
            </a:r>
          </a:p>
          <a:p>
            <a:pPr marL="914400" lvl="1" indent="-514350" eaLnBrk="1" hangingPunct="1">
              <a:buFont typeface="Arial" pitchFamily="34" charset="0"/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(1)</a:t>
            </a:r>
            <a:br>
              <a:rPr lang="cs-CZ" dirty="0"/>
            </a:br>
            <a:r>
              <a:rPr lang="cs-CZ" sz="3600" dirty="0"/>
              <a:t>(</a:t>
            </a:r>
            <a:r>
              <a:rPr lang="cs-CZ" sz="3600" dirty="0" err="1"/>
              <a:t>Austria</a:t>
            </a:r>
            <a:r>
              <a:rPr lang="cs-CZ" sz="3600" dirty="0"/>
              <a:t> </a:t>
            </a:r>
            <a:r>
              <a:rPr lang="cs-CZ" sz="3600" dirty="0" err="1"/>
              <a:t>Wochenschau</a:t>
            </a:r>
            <a:r>
              <a:rPr lang="cs-CZ" sz="3600" dirty="0"/>
              <a:t> 10</a:t>
            </a:r>
            <a:r>
              <a:rPr lang="en-US" sz="3600" dirty="0"/>
              <a:t>/63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Jaká je ve filmu použita hudba a proč?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V jakých pasážích filmu není použit komentář a proč?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Jaká forma jazyku je využita k popisu zániku Rakouska (aktivum/pasivum)?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Jaké jsou podle tvůrců filmu důvody pro zánik Rakouska – kdo je viníkem?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V jakém duchu je zachycen samotný anšlus Rakouska?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V jakém duchu je zachyceno válečné období?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Kdo pracuje na tom, aby ve svornosti vystavěl nový stát?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u="sng" dirty="0">
                <a:hlinkClick r:id="rId2"/>
              </a:rPr>
              <a:t>http://www.</a:t>
            </a:r>
            <a:r>
              <a:rPr lang="cs-CZ" sz="2400" u="sng" dirty="0" err="1">
                <a:hlinkClick r:id="rId2"/>
              </a:rPr>
              <a:t>demokratiezentrum.org</a:t>
            </a:r>
            <a:r>
              <a:rPr lang="cs-CZ" sz="2400" u="sng" dirty="0">
                <a:hlinkClick r:id="rId2"/>
              </a:rPr>
              <a:t>/</a:t>
            </a:r>
            <a:r>
              <a:rPr lang="cs-CZ" sz="2400" u="sng" dirty="0" err="1">
                <a:hlinkClick r:id="rId2"/>
              </a:rPr>
              <a:t>wissen</a:t>
            </a:r>
            <a:r>
              <a:rPr lang="cs-CZ" sz="2400" u="sng" dirty="0">
                <a:hlinkClick r:id="rId2"/>
              </a:rPr>
              <a:t>/</a:t>
            </a:r>
            <a:r>
              <a:rPr lang="cs-CZ" sz="2400" u="sng" dirty="0" err="1">
                <a:hlinkClick r:id="rId2"/>
              </a:rPr>
              <a:t>videos</a:t>
            </a:r>
            <a:r>
              <a:rPr lang="cs-CZ" sz="2400" u="sng" dirty="0">
                <a:hlinkClick r:id="rId2"/>
              </a:rPr>
              <a:t>/</a:t>
            </a:r>
            <a:r>
              <a:rPr lang="cs-CZ" sz="2400" u="sng" dirty="0" err="1">
                <a:hlinkClick r:id="rId2"/>
              </a:rPr>
              <a:t>opfermythos</a:t>
            </a:r>
            <a:r>
              <a:rPr lang="cs-CZ" sz="2400" u="sng" dirty="0">
                <a:hlinkClick r:id="rId2"/>
              </a:rPr>
              <a:t>-</a:t>
            </a:r>
            <a:r>
              <a:rPr lang="cs-CZ" sz="2400" u="sng" dirty="0" err="1">
                <a:hlinkClick r:id="rId2"/>
              </a:rPr>
              <a:t>videos.html</a:t>
            </a:r>
            <a:r>
              <a:rPr lang="cs-CZ" sz="2400" u="sng" dirty="0">
                <a:hlinkClick r:id="rId2"/>
              </a:rPr>
              <a:t>?index=338&amp;video=339</a:t>
            </a:r>
            <a:r>
              <a:rPr lang="cs-CZ" sz="2400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(2)</a:t>
            </a:r>
            <a:br>
              <a:rPr lang="cs-CZ" dirty="0"/>
            </a:br>
            <a:r>
              <a:rPr lang="cs-CZ" dirty="0"/>
              <a:t>Komentář: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600200"/>
            <a:ext cx="8258175" cy="452596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9600" i="1" dirty="0"/>
              <a:t>„Březnové dny jsou dny vzpomínek. V březnu 1938 bylo Rakousko vymazáno z mapy. Rakousko tehdy podlehlo ohrožení fašismem ze severu i z jihu. Na severu Hitler, který byl rozhodnut připojit Rakousko k nacistickému Německu. Na jihu jeho kumpán </a:t>
            </a:r>
            <a:r>
              <a:rPr lang="cs-CZ" sz="9600" i="1" dirty="0" err="1"/>
              <a:t>Mussolini</a:t>
            </a:r>
            <a:r>
              <a:rPr lang="cs-CZ" sz="9600" i="1" dirty="0"/>
              <a:t>. Nejprve chtěl mít Rakousko ve své sféře vlivu, ale později od toho upustil a přenechal pole silnějšímu fašismu na severu. Rakousko tehdy muselo podlehnout, bylo rozštěpené. Jeho občané bojovali proti sobě samotným. Parlamentární demokracie byla udušena už o pět let dříve. Jeden zaměněný volební lístek byl zneužit jako záminka k tomu, vyřadit parlament a jeho funkci. Byl to čas politických dobrodruhů. Rakušané vedli válku proti Rakušanům. Mnozí věřili, že Rakousko není životaschopné. A mezi Rakušany existovala nenávist, která se proměnila v krvavý boj, a tento boj vedl k utrpení a neštěstí. Lidé ztratili svou víru v Rakousko. Zdálo se, že život už nemá cenu. Dějiny nemilují národy, které nevěří samy v sebe.“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7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7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7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7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7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58175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(3)</a:t>
            </a:r>
            <a:br>
              <a:rPr lang="cs-CZ" dirty="0"/>
            </a:br>
            <a:r>
              <a:rPr lang="cs-CZ" sz="3600" dirty="0"/>
              <a:t>Komentář: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64343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i="1" dirty="0"/>
              <a:t>„Marně apeloval spolkový kancléř Dr. </a:t>
            </a:r>
            <a:r>
              <a:rPr lang="cs-CZ" sz="3800" i="1" dirty="0" err="1"/>
              <a:t>Schuschnigg</a:t>
            </a:r>
            <a:r>
              <a:rPr lang="cs-CZ" sz="3800" i="1" dirty="0"/>
              <a:t> na svět a Rakušany. Německé jednotky pochodují do Rakouska. Hitler, vůdce, zažívá hodinu svého triumfu. Táhne do Vídně jako vítěz. Země, která byla jeho rodnou zemí, je připojena k Německu. Hranice padají. Vojáci jsou tady. Slíbil novou tvář perle Vídni. A také ji novou tvář dal.“ (…) „</a:t>
            </a:r>
            <a:r>
              <a:rPr lang="cs-CZ" sz="4000" i="1" dirty="0"/>
              <a:t>Přicházejí těžké časy. Tisíciletá říše začala a trvala sedm strašlivých let. A mnozí ti, kdo dokonce oslavovali zánik svého státu, protože věřili, že to znamená konec nezaměstnanosti, konec chmurného osudu, museli doznat, že poslední akt tragédie osudu teprve začal. K politickému úpadku se připojil také úpadek fyzický. Ano, tehdy jsme ztratili vše, co dává životu cenu a smysl. Tehdy jsme hladověli a mrzli, ale tehdy jsme také spolu přišli na to, na čem záleží.“</a:t>
            </a:r>
            <a:endParaRPr lang="cs-CZ" sz="3800" i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8800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7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(4)</a:t>
            </a:r>
            <a:br>
              <a:rPr lang="cs-CZ" dirty="0"/>
            </a:br>
            <a:r>
              <a:rPr lang="cs-CZ" sz="3600" dirty="0"/>
              <a:t> Komentář: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786188"/>
          </a:xfrm>
        </p:spPr>
        <p:txBody>
          <a:bodyPr rtlCol="0">
            <a:normAutofit fontScale="77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100" i="1" dirty="0"/>
              <a:t>„Poslední výstřely ještě neodezněly a už jsme začali odklízet sutiny, </a:t>
            </a:r>
            <a:r>
              <a:rPr lang="cs-CZ" sz="3100" i="1" dirty="0" err="1"/>
              <a:t>sutiny</a:t>
            </a:r>
            <a:r>
              <a:rPr lang="cs-CZ" sz="3100" i="1" dirty="0"/>
              <a:t> ruin a sutiny obrovského omylu. Tady útrpná cesta Rakouska skončila. Tady začíná nová cesta Rakouska do budoucnosti. Právě tady. Společně jsme tehdy vytáhli vůz z kaluže. Bylo to mnohem horší než v roce 1918 nebo 1934. Spolkový kancléř </a:t>
            </a:r>
            <a:r>
              <a:rPr lang="cs-CZ" sz="3100" i="1" dirty="0" err="1"/>
              <a:t>Renner</a:t>
            </a:r>
            <a:r>
              <a:rPr lang="cs-CZ" sz="3100" i="1" dirty="0"/>
              <a:t> vede provizorní spolkovou vládu z Vídeňské radnice do parlamentu, aby zřídil novou republiku Rakousko. Demokratičtí poslanci z obou stran spolu pracují na tom, aby ve svornosti vystavěli nový stát. Rakousko se znovu našlo. Ať se nikdy neztratí. To je výstraha dnů před 25 lety.“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(1)</a:t>
            </a:r>
            <a:br>
              <a:rPr lang="cs-CZ" dirty="0"/>
            </a:br>
            <a:r>
              <a:rPr lang="cs-CZ" dirty="0"/>
              <a:t> </a:t>
            </a:r>
            <a:r>
              <a:rPr lang="cs-CZ" sz="3200" dirty="0"/>
              <a:t>(</a:t>
            </a:r>
            <a:r>
              <a:rPr lang="cs-CZ" sz="3200" dirty="0" err="1"/>
              <a:t>Hallo</a:t>
            </a:r>
            <a:r>
              <a:rPr lang="cs-CZ" sz="3200" dirty="0"/>
              <a:t> Kino 7/1988, </a:t>
            </a:r>
            <a:r>
              <a:rPr lang="cs-CZ" sz="3200" dirty="0" err="1"/>
              <a:t>Beitrag</a:t>
            </a:r>
            <a:r>
              <a:rPr lang="cs-CZ" sz="3200" dirty="0"/>
              <a:t>: 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http://www.</a:t>
            </a:r>
            <a:r>
              <a:rPr lang="cs-CZ" sz="2800" dirty="0" err="1">
                <a:hlinkClick r:id="rId2"/>
              </a:rPr>
              <a:t>demokratiezentrum.org</a:t>
            </a:r>
            <a:r>
              <a:rPr lang="cs-CZ" sz="2800" dirty="0">
                <a:hlinkClick r:id="rId2"/>
              </a:rPr>
              <a:t>/</a:t>
            </a:r>
            <a:r>
              <a:rPr lang="cs-CZ" sz="2800" dirty="0" err="1">
                <a:hlinkClick r:id="rId2"/>
              </a:rPr>
              <a:t>wissen</a:t>
            </a:r>
            <a:r>
              <a:rPr lang="cs-CZ" sz="2800" dirty="0">
                <a:hlinkClick r:id="rId2"/>
              </a:rPr>
              <a:t>/</a:t>
            </a:r>
            <a:r>
              <a:rPr lang="cs-CZ" sz="2800" dirty="0" err="1">
                <a:hlinkClick r:id="rId2"/>
              </a:rPr>
              <a:t>videos.html</a:t>
            </a:r>
            <a:r>
              <a:rPr lang="cs-CZ" sz="2800" dirty="0">
                <a:hlinkClick r:id="rId2"/>
              </a:rPr>
              <a:t>?index=324&amp;video=2308</a:t>
            </a:r>
            <a:endParaRPr lang="cs-CZ" sz="2800" dirty="0"/>
          </a:p>
          <a:p>
            <a:r>
              <a:rPr lang="cs-CZ" sz="2800" dirty="0"/>
              <a:t>Jak vyznívá příspěvek o 25 let později?</a:t>
            </a:r>
          </a:p>
          <a:p>
            <a:r>
              <a:rPr lang="cs-CZ" sz="2800" dirty="0"/>
              <a:t>V čem se liší od příspěvku z roku 1963?</a:t>
            </a:r>
          </a:p>
          <a:p>
            <a:r>
              <a:rPr lang="cs-CZ" sz="2800" dirty="0"/>
              <a:t>Jaká témata jsou akcentována a proč?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(2)</a:t>
            </a:r>
            <a:br>
              <a:rPr lang="cs-CZ" dirty="0"/>
            </a:br>
            <a:r>
              <a:rPr lang="cs-CZ" sz="3200" dirty="0"/>
              <a:t>Komentář: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i="1" dirty="0"/>
              <a:t>Tragická balkonová scéna ze světových dějin. Ale ti ve tmě nejsou vidět a neukazují se.</a:t>
            </a:r>
          </a:p>
          <a:p>
            <a:pPr>
              <a:buNone/>
            </a:pPr>
            <a:r>
              <a:rPr lang="cs-CZ" sz="2400" i="1" dirty="0"/>
              <a:t>Vídeň – Náměstí hrdinů – místo březnových idejí padesát let poté: s vnitřním pohnutím jsme v patách dějinám, snažíme se je dostihnout, než ony dostihnou nás. Rakousko přehodnocuje předevčírem, aby zítřek byl zase takový jako včerejšek. Pohled zpět jako krok vpřed. </a:t>
            </a:r>
          </a:p>
          <a:p>
            <a:pPr>
              <a:buNone/>
            </a:pPr>
            <a:r>
              <a:rPr lang="cs-CZ" sz="2400" i="1" dirty="0"/>
              <a:t>Březnové dny vzpomínek v pamětním roce 1988. V Národním sálu </a:t>
            </a:r>
            <a:r>
              <a:rPr lang="cs-CZ" sz="2400" i="1" dirty="0" err="1"/>
              <a:t>Vídeňšké</a:t>
            </a:r>
            <a:r>
              <a:rPr lang="cs-CZ" sz="2400" i="1" dirty="0"/>
              <a:t> radnice: Soudobý dokument o „anšlusu“ a odboji. </a:t>
            </a:r>
          </a:p>
          <a:p>
            <a:pPr>
              <a:buNone/>
            </a:pPr>
            <a:r>
              <a:rPr lang="cs-CZ" sz="2400" i="1" dirty="0"/>
              <a:t>Jako pronásledovaná menšina často zapomínáni: cikáni. Cikánka: „Hudba folklórní skupiny </a:t>
            </a:r>
            <a:r>
              <a:rPr lang="cs-CZ" sz="2400" i="1" dirty="0" err="1"/>
              <a:t>Kalyi</a:t>
            </a:r>
            <a:r>
              <a:rPr lang="cs-CZ" sz="2400" i="1" dirty="0"/>
              <a:t> Jag – Černý oheň – reprezentuje naši identitu, naši vlastní kulturu. Ahoj v </a:t>
            </a:r>
            <a:r>
              <a:rPr lang="cs-CZ" sz="2400" i="1" dirty="0" err="1"/>
              <a:t>Hallo</a:t>
            </a:r>
            <a:r>
              <a:rPr lang="cs-CZ" sz="2400" i="1" dirty="0"/>
              <a:t> Kino!!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(3)</a:t>
            </a:r>
            <a:br>
              <a:rPr lang="cs-CZ" dirty="0"/>
            </a:br>
            <a:r>
              <a:rPr lang="cs-CZ" sz="3200" dirty="0"/>
              <a:t>Komentář: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i="1" dirty="0"/>
              <a:t>Na Radničním náměstí mají slovo: svědkové doby, kteří se nad ideologiemi našli v odboji proti barbarství nacistů. </a:t>
            </a:r>
            <a:br>
              <a:rPr lang="cs-CZ" sz="2400" i="1" dirty="0"/>
            </a:br>
            <a:endParaRPr lang="cs-CZ" sz="2400" i="1" dirty="0"/>
          </a:p>
          <a:p>
            <a:pPr>
              <a:buNone/>
            </a:pPr>
            <a:r>
              <a:rPr lang="cs-CZ" sz="2400" i="1" dirty="0"/>
              <a:t>Minuta ticha a vzpomínková hodina v parlamentu. Spolková rada a Národní rada stvrzují svou oddanost demokracii. </a:t>
            </a:r>
            <a:br>
              <a:rPr lang="cs-CZ" sz="2400" i="1" dirty="0"/>
            </a:br>
            <a:endParaRPr lang="cs-CZ" sz="2400" i="1" dirty="0"/>
          </a:p>
          <a:p>
            <a:pPr>
              <a:buNone/>
            </a:pPr>
            <a:r>
              <a:rPr lang="cs-CZ" sz="2400" i="1" dirty="0"/>
              <a:t>Moderátor Stefan </a:t>
            </a:r>
            <a:r>
              <a:rPr lang="cs-CZ" sz="2400" i="1" dirty="0" err="1"/>
              <a:t>Fleming</a:t>
            </a:r>
            <a:r>
              <a:rPr lang="cs-CZ" sz="2400" i="1" dirty="0"/>
              <a:t>: „Zatímco oficiální Rakousko vzpomíná v parlamentu, lidé, kteří vytvářejí umění a kulturu, stanují na </a:t>
            </a:r>
            <a:r>
              <a:rPr lang="cs-CZ" sz="2400" i="1" dirty="0" err="1"/>
              <a:t>Morzinově</a:t>
            </a:r>
            <a:r>
              <a:rPr lang="cs-CZ" sz="2400" i="1" dirty="0"/>
              <a:t> náměstí. Na místě bývalého ústředí gestapa, centra despocie, která pohrdala lidmi, se domácí intelektuálové pokouší určení místa Rakouska v dnešní době – Motto: Dějiny žijí….</a:t>
            </a:r>
          </a:p>
          <a:p>
            <a:endParaRPr lang="cs-CZ" sz="2400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(4)</a:t>
            </a:r>
            <a:br>
              <a:rPr lang="cs-CZ" dirty="0"/>
            </a:br>
            <a:r>
              <a:rPr lang="cs-CZ" sz="3200" dirty="0"/>
              <a:t>Komentář: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i="1" dirty="0"/>
              <a:t>… také během státního aktu v Ceremoniálním sálu Hofburgu shrnuje kancléř </a:t>
            </a:r>
            <a:r>
              <a:rPr lang="cs-CZ" sz="2400" i="1" dirty="0" err="1"/>
              <a:t>Vranitzky</a:t>
            </a:r>
            <a:r>
              <a:rPr lang="cs-CZ" sz="2400" i="1" dirty="0"/>
              <a:t>: „A tak se dne můžeme obětem fašismu a národního socialismu podívat do očí a říct: Podívejte, ze všeho ponížení a ze všech útrap jsme ušli dobrý kousek cesty vpřed a já prosím všechny oběti národního socialismu, aby mě vyslyšeli, když říkám, to jsme dlužili především vám a vážně se snažíme, jít po této cestě dál.“</a:t>
            </a:r>
          </a:p>
          <a:p>
            <a:pPr>
              <a:buNone/>
            </a:pPr>
            <a:r>
              <a:rPr lang="cs-CZ" sz="2400" i="1" dirty="0"/>
              <a:t> </a:t>
            </a:r>
          </a:p>
          <a:p>
            <a:pPr>
              <a:buNone/>
            </a:pPr>
            <a:r>
              <a:rPr lang="cs-CZ" sz="2400" i="1" dirty="0"/>
              <a:t>Zelení se stěhují ven a svolávají ke společné tryzně v </a:t>
            </a:r>
            <a:r>
              <a:rPr lang="cs-CZ" sz="2400" i="1" dirty="0" err="1"/>
              <a:t>Mathausenu</a:t>
            </a:r>
            <a:r>
              <a:rPr lang="cs-CZ" sz="2400" i="1" dirty="0"/>
              <a:t>. Demonstrace na </a:t>
            </a:r>
            <a:r>
              <a:rPr lang="cs-CZ" sz="2400" i="1" dirty="0" err="1"/>
              <a:t>Ballhausplatz</a:t>
            </a:r>
            <a:r>
              <a:rPr lang="cs-CZ" sz="2400" i="1" dirty="0"/>
              <a:t> („Náměstí míčoven“) – a jsou kritičtí, skeptičtí a kousaví jako vždy: první všeobecné </a:t>
            </a:r>
            <a:r>
              <a:rPr lang="cs-CZ" sz="2400" i="1" dirty="0" err="1"/>
              <a:t>znejištění</a:t>
            </a:r>
            <a:r>
              <a:rPr lang="cs-CZ" sz="2400" i="1" dirty="0"/>
              <a:t>.</a:t>
            </a:r>
          </a:p>
          <a:p>
            <a:endParaRPr lang="cs-CZ" sz="2400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– viník, nebo oběť?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viník?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většina Rakušanů si přála spojení s Německem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počet Rakušanů sloužících např. na Balkáně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Rakušané součástí aparátu teroru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40 % a 75 % velících důstojníků ve vyhlazovacích táborech </a:t>
            </a:r>
            <a:r>
              <a:rPr lang="cs-CZ" dirty="0" err="1"/>
              <a:t>Belzec</a:t>
            </a:r>
            <a:r>
              <a:rPr lang="cs-CZ" dirty="0"/>
              <a:t>, </a:t>
            </a:r>
            <a:r>
              <a:rPr lang="cs-CZ" dirty="0" err="1"/>
              <a:t>Sobibor</a:t>
            </a:r>
            <a:r>
              <a:rPr lang="cs-CZ" dirty="0"/>
              <a:t> a </a:t>
            </a:r>
            <a:r>
              <a:rPr lang="cs-CZ" dirty="0" err="1"/>
              <a:t>Treblinka</a:t>
            </a:r>
            <a:r>
              <a:rPr lang="cs-CZ" dirty="0"/>
              <a:t>  z Rakouska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divoké pogromy (1938 Vídeň a Innsbruck – Křišťálová noc)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žádná reakce ze strany církve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aktivní arizace rakouské společnosti → umění, banky, lékárny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65BB3-370A-4530-B27D-14839BDE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cs-CZ" sz="3600" dirty="0"/>
              <a:t>Volby do </a:t>
            </a:r>
            <a:r>
              <a:rPr lang="cs-CZ" sz="3600" dirty="0" err="1"/>
              <a:t>Bundestagu</a:t>
            </a:r>
            <a:r>
              <a:rPr lang="cs-CZ" sz="3600" dirty="0"/>
              <a:t> 2021 – druhá nejsilnější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5E50836-D6C0-4C9F-AEC7-6B9015B23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98" y="798184"/>
            <a:ext cx="6843994" cy="5871176"/>
          </a:xfrm>
        </p:spPr>
      </p:pic>
    </p:spTree>
    <p:extLst>
      <p:ext uri="{BB962C8B-B14F-4D97-AF65-F5344CB8AC3E}">
        <p14:creationId xmlns:p14="http://schemas.microsoft.com/office/powerpoint/2010/main" val="3298996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– viník, nebo oběť?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oběť?</a:t>
            </a:r>
          </a:p>
          <a:p>
            <a:pPr lvl="1"/>
            <a:r>
              <a:rPr lang="cs-CZ" dirty="0"/>
              <a:t>1. 11. 1943 Moskevská deklarace → spojenci prohlašují Rakousko za 1. oběť Hitlerovy agrese </a:t>
            </a:r>
          </a:p>
          <a:p>
            <a:pPr lvl="1"/>
            <a:r>
              <a:rPr lang="cs-CZ" dirty="0"/>
              <a:t>1938 Rakousko jako stát </a:t>
            </a:r>
          </a:p>
          <a:p>
            <a:pPr lvl="1"/>
            <a:r>
              <a:rPr lang="cs-CZ" dirty="0"/>
              <a:t>20 tisíc obětí náletů, 242 tisíc padlo v boji za Wehrmacht a na 30 tisíc civilistů popraveno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Anšlus, nebo okupace?</a:t>
            </a:r>
            <a:br>
              <a:rPr lang="cs-CZ" dirty="0"/>
            </a:br>
            <a:r>
              <a:rPr lang="cs-CZ" dirty="0"/>
              <a:t>Viník, nebo oběť?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Otázky do diskuse: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1) První oběť Hitlera?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2) Anšlus, nebo okupace?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3) Paralela k Mnichovu?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4) Role mocností?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5) Otázka kolektivní viny?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Cesta Rakouska k anšlusu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dirty="0" err="1"/>
              <a:t>Steininger</a:t>
            </a:r>
            <a:r>
              <a:rPr lang="cs-CZ" sz="2400" dirty="0"/>
              <a:t>, </a:t>
            </a:r>
            <a:r>
              <a:rPr lang="cs-CZ" sz="2400" dirty="0" err="1"/>
              <a:t>Rolf</a:t>
            </a:r>
            <a:r>
              <a:rPr lang="cs-CZ" sz="2400" dirty="0"/>
              <a:t>: </a:t>
            </a:r>
            <a:r>
              <a:rPr lang="cs-CZ" sz="2400" i="1" dirty="0"/>
              <a:t>12 </a:t>
            </a:r>
            <a:r>
              <a:rPr lang="cs-CZ" sz="2400" i="1" dirty="0" err="1"/>
              <a:t>November</a:t>
            </a:r>
            <a:r>
              <a:rPr lang="cs-CZ" sz="2400" i="1" dirty="0"/>
              <a:t> 1918-12 </a:t>
            </a:r>
            <a:r>
              <a:rPr lang="cs-CZ" sz="2400" i="1" dirty="0" err="1"/>
              <a:t>March</a:t>
            </a:r>
            <a:r>
              <a:rPr lang="cs-CZ" sz="2400" i="1" dirty="0"/>
              <a:t> 1938: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Road</a:t>
            </a:r>
            <a:r>
              <a:rPr lang="cs-CZ" sz="2400" i="1" dirty="0"/>
              <a:t> to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Anschlu</a:t>
            </a:r>
            <a:r>
              <a:rPr lang="de-DE" sz="2400" i="1" dirty="0"/>
              <a:t>ß</a:t>
            </a:r>
            <a:r>
              <a:rPr lang="cs-CZ" sz="2400" dirty="0"/>
              <a:t>. In </a:t>
            </a:r>
            <a:r>
              <a:rPr lang="cs-CZ" sz="2400" dirty="0" err="1"/>
              <a:t>Steininger</a:t>
            </a:r>
            <a:r>
              <a:rPr lang="cs-CZ" sz="2400" dirty="0"/>
              <a:t>, </a:t>
            </a:r>
            <a:r>
              <a:rPr lang="cs-CZ" sz="2400" dirty="0" err="1"/>
              <a:t>Rolf</a:t>
            </a:r>
            <a:r>
              <a:rPr lang="cs-CZ" sz="2400" dirty="0"/>
              <a:t>; </a:t>
            </a:r>
            <a:r>
              <a:rPr lang="cs-CZ" sz="2400" dirty="0" err="1"/>
              <a:t>Bischof</a:t>
            </a:r>
            <a:r>
              <a:rPr lang="cs-CZ" sz="2400" dirty="0"/>
              <a:t>, </a:t>
            </a:r>
            <a:r>
              <a:rPr lang="cs-CZ" sz="2400" dirty="0" err="1"/>
              <a:t>Günther</a:t>
            </a:r>
            <a:r>
              <a:rPr lang="cs-CZ" sz="2400" dirty="0"/>
              <a:t>; </a:t>
            </a:r>
            <a:r>
              <a:rPr lang="cs-CZ" sz="2400" dirty="0" err="1"/>
              <a:t>Gehler</a:t>
            </a:r>
            <a:r>
              <a:rPr lang="cs-CZ" sz="2400" dirty="0"/>
              <a:t>, Michael (</a:t>
            </a:r>
            <a:r>
              <a:rPr lang="cs-CZ" sz="2400" dirty="0" err="1"/>
              <a:t>eds</a:t>
            </a:r>
            <a:r>
              <a:rPr lang="cs-CZ" sz="2400" dirty="0"/>
              <a:t>.): </a:t>
            </a:r>
            <a:r>
              <a:rPr lang="cs-CZ" sz="2400" i="1" dirty="0" err="1"/>
              <a:t>Austria</a:t>
            </a:r>
            <a:r>
              <a:rPr lang="cs-CZ" sz="2400" i="1" dirty="0"/>
              <a:t> in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Twentieth</a:t>
            </a:r>
            <a:r>
              <a:rPr lang="cs-CZ" sz="2400" i="1" dirty="0"/>
              <a:t> </a:t>
            </a:r>
            <a:r>
              <a:rPr lang="cs-CZ" sz="2400" i="1" dirty="0" err="1"/>
              <a:t>Century</a:t>
            </a:r>
            <a:r>
              <a:rPr lang="cs-CZ" sz="2400" dirty="0"/>
              <a:t>. New </a:t>
            </a:r>
            <a:r>
              <a:rPr lang="cs-CZ" sz="2400" dirty="0" err="1"/>
              <a:t>Brunswick</a:t>
            </a:r>
            <a:r>
              <a:rPr lang="cs-CZ" sz="2400" dirty="0"/>
              <a:t>: </a:t>
            </a:r>
            <a:r>
              <a:rPr lang="cs-CZ" sz="2400" dirty="0" err="1"/>
              <a:t>Transaction</a:t>
            </a:r>
            <a:r>
              <a:rPr lang="cs-CZ" sz="2400" dirty="0"/>
              <a:t> </a:t>
            </a:r>
            <a:r>
              <a:rPr lang="cs-CZ" sz="2400" dirty="0" err="1"/>
              <a:t>Publishers</a:t>
            </a:r>
            <a:r>
              <a:rPr lang="cs-CZ" sz="2400" dirty="0"/>
              <a:t>, 2002. S. 85-113.</a:t>
            </a:r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1) Proč k anšlusu došlo a bylo reálné mu zabránit? Pokud ano, jak? </a:t>
            </a:r>
            <a:br>
              <a:rPr lang="cs-CZ" sz="2400" dirty="0"/>
            </a:br>
            <a:r>
              <a:rPr lang="cs-CZ" sz="2400" dirty="0"/>
              <a:t>2) Jak na anšlus reagovali vůdčí rakouští politici a rakouská veřejnost a proč? </a:t>
            </a:r>
            <a:br>
              <a:rPr lang="cs-CZ" sz="2400" dirty="0"/>
            </a:br>
            <a:r>
              <a:rPr lang="cs-CZ" sz="2400" dirty="0"/>
              <a:t>3) Lze Rakousko bezvýhradně označit jako první oběť Hitlerovy expanzívní politiky? Jaká jsou pro a proti této teze? </a:t>
            </a:r>
          </a:p>
          <a:p>
            <a:pPr eaLnBrk="1" hangingPunct="1"/>
            <a:endParaRPr lang="cs-CZ" sz="2400" dirty="0"/>
          </a:p>
          <a:p>
            <a:pPr eaLnBrk="1" hangingPunct="1"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Cesta Rakouska k anšlusu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6 fází podle </a:t>
            </a:r>
            <a:r>
              <a:rPr lang="cs-CZ" dirty="0" err="1"/>
              <a:t>Rolfa</a:t>
            </a:r>
            <a:r>
              <a:rPr lang="cs-CZ" dirty="0"/>
              <a:t> </a:t>
            </a:r>
            <a:r>
              <a:rPr lang="cs-CZ" dirty="0" err="1"/>
              <a:t>Steiningera</a:t>
            </a:r>
            <a:r>
              <a:rPr lang="cs-CZ" dirty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1) Nadšení socialistů pro anšlus 1918-1919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2) Plebiscity o anšlusu v rakouských zemích 1921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3) Reálná politika a propaganda pro anšlus ve 20. letech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4) Projekt Německo-rakouské celní unie v roce 1931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5) Hitlerovo uchopení moci v roce 1933 a „rychlé řešení“ 1933-34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6) Evoluční řešení, „mentální saturace“ Rakouska ve prospěch Anšlusu v březnu 1938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43500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cs-CZ" sz="4100" dirty="0"/>
              <a:t>Nadšení socialistů pro anšlus 1918-1919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cs-CZ" dirty="0"/>
              <a:t>12. listopad 1918 – Ústava schválená Provizorním národním shromážděním pro Německé Rakousko:</a:t>
            </a:r>
          </a:p>
          <a:p>
            <a:pPr marL="1314450" lvl="2" indent="-51435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1314450" lvl="2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Čl. 1: Německé Rakousko (včetně Sudet)</a:t>
            </a:r>
          </a:p>
          <a:p>
            <a:pPr marL="1314450" lvl="2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Čl. 2: Německé Rakousko je nedílnou součástí Německé republiky</a:t>
            </a:r>
          </a:p>
          <a:p>
            <a:pPr marL="1314450" lvl="2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velkoněmci i socialisté (nejsilnější strana) hlasovali pro</a:t>
            </a:r>
          </a:p>
          <a:p>
            <a:pPr marL="1771650" lvl="3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hospodářská nesoběstačnost (surovinová i zemědělská) </a:t>
            </a:r>
          </a:p>
          <a:p>
            <a:pPr marL="1771650" lvl="3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               x     v Rakousku 30 % hospodářské kapacity při 12 % </a:t>
            </a:r>
          </a:p>
          <a:p>
            <a:pPr marL="1771650" lvl="3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                      obyvatel</a:t>
            </a:r>
          </a:p>
          <a:p>
            <a:pPr marL="1771650" lvl="3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snaha spojit rakouské a německé socialisty → socialismus  x proti anšlusu: křesťanští sociálové</a:t>
            </a:r>
          </a:p>
          <a:p>
            <a:pPr marL="1771650" lvl="3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nový kancléř:  Karl </a:t>
            </a:r>
            <a:r>
              <a:rPr lang="cs-CZ" sz="2600" dirty="0" err="1"/>
              <a:t>Renner</a:t>
            </a:r>
            <a:r>
              <a:rPr lang="cs-CZ" sz="2600" dirty="0"/>
              <a:t> (socialista)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 rtlCol="0">
            <a:normAutofit fontScale="85000" lnSpcReduction="20000"/>
          </a:bodyPr>
          <a:lstStyle/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600" dirty="0"/>
              <a:t>chladná reakce Německé říše – obava z horších podmínek při jednání ve Versailles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endParaRPr lang="cs-CZ" sz="2600" dirty="0"/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600" dirty="0"/>
              <a:t>Versailleská smlouva (červen 1919):  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200" dirty="0"/>
              <a:t>Německo uznává nezávislost Rakouska ve stávajících hranicích a zavazuje se k jejímu respektování; tato nezávislost je nezměnitelná bez souhlasu Rady Společnosti národů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/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600" dirty="0" err="1"/>
              <a:t>Saint</a:t>
            </a:r>
            <a:r>
              <a:rPr lang="cs-CZ" sz="2600" dirty="0"/>
              <a:t>-</a:t>
            </a:r>
            <a:r>
              <a:rPr lang="cs-CZ" sz="2600" dirty="0" err="1"/>
              <a:t>Germainská</a:t>
            </a:r>
            <a:r>
              <a:rPr lang="cs-CZ" sz="2600" dirty="0"/>
              <a:t> smlouva (září 1919): 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200" dirty="0"/>
              <a:t>zakazuje se používání názvu státu "</a:t>
            </a:r>
            <a:r>
              <a:rPr lang="cs-CZ" sz="2200" dirty="0" err="1"/>
              <a:t>Deutschösterreich</a:t>
            </a:r>
            <a:r>
              <a:rPr lang="cs-CZ" sz="2200" dirty="0"/>
              <a:t>“ a připojení Rakouska k Německé říši (Čl. 88)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200" dirty="0"/>
              <a:t>teritoriální ztráty:  Česko, Morava, Rakouské Slezsko, Jižní Tyrolsko, Italské Tyrolsko, </a:t>
            </a:r>
            <a:r>
              <a:rPr lang="cs-CZ" sz="2200" dirty="0" err="1"/>
              <a:t>Kanálské</a:t>
            </a:r>
            <a:r>
              <a:rPr lang="cs-CZ" sz="2200" dirty="0"/>
              <a:t> údolí,  Istrie, Bukovina, část Štýrska a Korutan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200" dirty="0"/>
              <a:t>o přináležitosti jižního </a:t>
            </a:r>
            <a:r>
              <a:rPr lang="cs-CZ" sz="2200" dirty="0" err="1"/>
              <a:t>Korutanska</a:t>
            </a:r>
            <a:r>
              <a:rPr lang="cs-CZ" sz="2200" dirty="0"/>
              <a:t>  má rozhodnout referendum (1920 – 59 % pro </a:t>
            </a:r>
            <a:r>
              <a:rPr lang="cs-CZ" sz="2200" dirty="0" err="1"/>
              <a:t>Rakosuko</a:t>
            </a:r>
            <a:r>
              <a:rPr lang="cs-CZ" sz="2200" dirty="0"/>
              <a:t> v zóně, kde žilo 79 % etnických Slovinců)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200" dirty="0"/>
              <a:t>reparace, profesionální armáda 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/>
              <a:t>Cesta Rakouska k anšlusu (4)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fontScale="62500" lnSpcReduction="20000"/>
          </a:bodyPr>
          <a:lstStyle/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100" dirty="0"/>
              <a:t>2) Plebiscity o anšlusu v rakouských zemích 1921</a:t>
            </a:r>
          </a:p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514350" lvl="1" indent="-514350" eaLnBrk="1" fontAlgn="auto" hangingPunct="1">
              <a:spcAft>
                <a:spcPts val="0"/>
              </a:spcAft>
              <a:defRPr/>
            </a:pPr>
            <a:r>
              <a:rPr lang="cs-CZ" sz="4500" dirty="0"/>
              <a:t>Otázka:</a:t>
            </a:r>
            <a:r>
              <a:rPr lang="cs-CZ" sz="4500" i="1" dirty="0"/>
              <a:t> „Má federální vláda požádat Radu Společnosti národů o souhlas s připojením Republiky Rakousko k Německé říši?“</a:t>
            </a:r>
            <a:r>
              <a:rPr lang="cs-CZ" sz="4500" dirty="0"/>
              <a:t> </a:t>
            </a:r>
          </a:p>
          <a:p>
            <a:pPr marL="514350" lvl="1" indent="-514350" eaLnBrk="1" fontAlgn="auto" hangingPunct="1">
              <a:spcAft>
                <a:spcPts val="0"/>
              </a:spcAft>
              <a:defRPr/>
            </a:pPr>
            <a:r>
              <a:rPr lang="cs-CZ" sz="4500" dirty="0"/>
              <a:t>Tyrolsko: 98,2 % pro ano</a:t>
            </a:r>
          </a:p>
          <a:p>
            <a:pPr marL="514350" lvl="1" indent="-514350" eaLnBrk="1" fontAlgn="auto" hangingPunct="1">
              <a:spcAft>
                <a:spcPts val="0"/>
              </a:spcAft>
              <a:defRPr/>
            </a:pPr>
            <a:r>
              <a:rPr lang="cs-CZ" sz="4500" dirty="0"/>
              <a:t>Salcburk: 98,8 % pro ano</a:t>
            </a:r>
          </a:p>
          <a:p>
            <a:pPr marL="514350" lvl="1" indent="-514350" eaLnBrk="1" fontAlgn="auto" hangingPunct="1">
              <a:spcAft>
                <a:spcPts val="0"/>
              </a:spcAft>
              <a:defRPr/>
            </a:pPr>
            <a:r>
              <a:rPr lang="cs-CZ" sz="4500" dirty="0"/>
              <a:t>Štýrsko: referendum neuskutečněno</a:t>
            </a:r>
          </a:p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500" dirty="0"/>
          </a:p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500" dirty="0"/>
              <a:t>x  kancléř </a:t>
            </a:r>
            <a:r>
              <a:rPr lang="cs-CZ" sz="4500" dirty="0" err="1"/>
              <a:t>Ignaz</a:t>
            </a:r>
            <a:r>
              <a:rPr lang="cs-CZ" sz="4500" dirty="0"/>
              <a:t> </a:t>
            </a:r>
            <a:r>
              <a:rPr lang="cs-CZ" sz="4500" dirty="0" err="1"/>
              <a:t>Seipel</a:t>
            </a:r>
            <a:r>
              <a:rPr lang="cs-CZ" sz="4500" dirty="0"/>
              <a:t> (1922-1929) – křesťanský sociál</a:t>
            </a:r>
          </a:p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500" dirty="0"/>
              <a:t>	- proti anšlusu, stabilizace Rakouska, vyjednal půjčku od SN</a:t>
            </a:r>
          </a:p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500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500" dirty="0"/>
              <a:t>3) Reálná politika a propaganda pro anšlus ve 20. letech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hospodářské, kulturní a sociální sbližování Rakouska s Německem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spolky: </a:t>
            </a:r>
            <a:r>
              <a:rPr lang="cs-CZ" dirty="0" err="1"/>
              <a:t>Österreichisch</a:t>
            </a:r>
            <a:r>
              <a:rPr lang="cs-CZ" dirty="0"/>
              <a:t>-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Arbeitsgemeinschaft</a:t>
            </a:r>
            <a:r>
              <a:rPr lang="cs-CZ" dirty="0"/>
              <a:t>, </a:t>
            </a:r>
            <a:r>
              <a:rPr lang="cs-CZ" dirty="0" err="1"/>
              <a:t>Österreichisch</a:t>
            </a:r>
            <a:r>
              <a:rPr lang="cs-CZ" dirty="0"/>
              <a:t>-</a:t>
            </a:r>
            <a:r>
              <a:rPr lang="cs-CZ" dirty="0" err="1"/>
              <a:t>deutscher</a:t>
            </a:r>
            <a:r>
              <a:rPr lang="cs-CZ" dirty="0"/>
              <a:t> </a:t>
            </a:r>
            <a:r>
              <a:rPr lang="cs-CZ" dirty="0" err="1"/>
              <a:t>Volksbund</a:t>
            </a:r>
            <a:r>
              <a:rPr lang="cs-CZ" dirty="0"/>
              <a:t> </a:t>
            </a:r>
            <a:r>
              <a:rPr lang="cs-CZ" dirty="0" err="1"/>
              <a:t>Wien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Delegace pro rakousko-německé hospodářské sjednocení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mezistátní poštovní, dopravní, univerzitní dohody atd.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/>
          <a:lstStyle/>
          <a:p>
            <a:pPr eaLnBrk="1" hangingPunct="1"/>
            <a:r>
              <a:rPr lang="cs-CZ"/>
              <a:t>Cesta Rakouska k anšlusu (6)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cs-CZ"/>
              <a:t>4) Projekt Německo-rakouské celní unie (1931) </a:t>
            </a:r>
          </a:p>
          <a:p>
            <a:pPr eaLnBrk="1" hangingPunct="1"/>
            <a:r>
              <a:rPr lang="cs-CZ" sz="2800"/>
              <a:t>Hospodářská krize, krach Bodenkreditanstalt (1929)</a:t>
            </a:r>
          </a:p>
          <a:p>
            <a:pPr eaLnBrk="1" hangingPunct="1"/>
            <a:r>
              <a:rPr lang="cs-CZ" sz="2800"/>
              <a:t>Projekt celní unie: německá iniciativa – snaha získat Rakousko do své sféry vlivu</a:t>
            </a:r>
          </a:p>
          <a:p>
            <a:pPr eaLnBrk="1" hangingPunct="1"/>
            <a:r>
              <a:rPr lang="cs-CZ" sz="2800"/>
              <a:t>Rakousko nakonec ustoupilo (1931)</a:t>
            </a:r>
          </a:p>
          <a:p>
            <a:pPr lvl="1" eaLnBrk="1" hangingPunct="1"/>
            <a:r>
              <a:rPr lang="cs-CZ"/>
              <a:t>strach státu i podniků z konkurence</a:t>
            </a:r>
          </a:p>
          <a:p>
            <a:pPr lvl="1" eaLnBrk="1" hangingPunct="1"/>
            <a:r>
              <a:rPr lang="cs-CZ"/>
              <a:t>mezinárodní tlak (Francie)</a:t>
            </a:r>
          </a:p>
          <a:p>
            <a:pPr lvl="1" eaLnBrk="1" hangingPunct="1"/>
            <a:r>
              <a:rPr lang="cs-CZ"/>
              <a:t>krach rakouského bankovnictví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500" dirty="0"/>
              <a:t>5) Hitlerovo uchopení moci v roce 1933 a „rychlé řešení“ 1933-34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3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000" dirty="0"/>
              <a:t>první strana </a:t>
            </a:r>
            <a:r>
              <a:rPr lang="cs-CZ" sz="3000" i="1" dirty="0" err="1"/>
              <a:t>Mein</a:t>
            </a:r>
            <a:r>
              <a:rPr lang="cs-CZ" sz="3000" i="1" dirty="0"/>
              <a:t> </a:t>
            </a:r>
            <a:r>
              <a:rPr lang="cs-CZ" sz="3000" i="1" dirty="0" err="1"/>
              <a:t>Kampf</a:t>
            </a:r>
            <a:r>
              <a:rPr lang="cs-CZ" sz="3000" dirty="0"/>
              <a:t>: „Německé Rakousko musí být navráceno velké německé otčině (…) Lidé stejné krve patří spolu do jedné a té samé Říše“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000" dirty="0"/>
              <a:t>snaha o převrat: NSDAP jako pátá kolona v autoritářském státě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zákaz NSDAP: březen 1933 (kancléř </a:t>
            </a:r>
            <a:r>
              <a:rPr lang="cs-CZ" dirty="0" err="1"/>
              <a:t>Dolfuss</a:t>
            </a:r>
            <a:r>
              <a:rPr lang="cs-CZ" dirty="0"/>
              <a:t>); propaganda a teroristické činy; červencový puč 1934 – </a:t>
            </a:r>
            <a:r>
              <a:rPr lang="cs-CZ" dirty="0" err="1"/>
              <a:t>Dolfuss</a:t>
            </a:r>
            <a:r>
              <a:rPr lang="cs-CZ" dirty="0"/>
              <a:t> zavražděn  x puč potlačen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B8E2D-5372-49FF-BFBD-53F0636E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dirty="0" err="1"/>
              <a:t>AfD</a:t>
            </a:r>
            <a:r>
              <a:rPr lang="cs-CZ" sz="3600" dirty="0"/>
              <a:t> ve volbách do zemských sněmů (k 9/2021)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AE8CF-1A32-442C-8CD5-B28B805FE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nfografik: So stark ist die AfD in den Ländern | Statista">
            <a:extLst>
              <a:ext uri="{FF2B5EF4-FFF2-40B4-BE49-F238E27FC236}">
                <a16:creationId xmlns:a16="http://schemas.microsoft.com/office/drawing/2014/main" id="{2C4991AF-C785-4A96-A520-F1A42B7E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84585"/>
            <a:ext cx="515719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40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6) </a:t>
            </a:r>
            <a:r>
              <a:rPr lang="cs-CZ" sz="3500" dirty="0"/>
              <a:t>„Evoluční řešení“ až do anšlusu v roce 1938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1936 – dohoda </a:t>
            </a:r>
            <a:r>
              <a:rPr lang="cs-CZ" dirty="0" err="1"/>
              <a:t>Schuschnigg</a:t>
            </a:r>
            <a:r>
              <a:rPr lang="cs-CZ" dirty="0"/>
              <a:t>-Hitler: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Německo nebude usilovat o anexi Rakouska a vměšovat se do jeho interních záležitostí  x  </a:t>
            </a:r>
            <a:r>
              <a:rPr lang="cs-CZ" dirty="0" err="1"/>
              <a:t>Schuschnigg</a:t>
            </a:r>
            <a:r>
              <a:rPr lang="cs-CZ" dirty="0"/>
              <a:t> vyhlásí amnestii, zastaví </a:t>
            </a:r>
            <a:r>
              <a:rPr lang="cs-CZ" dirty="0" err="1"/>
              <a:t>anti</a:t>
            </a:r>
            <a:r>
              <a:rPr lang="cs-CZ" dirty="0"/>
              <a:t>-NS propagandu a povolí nacistům obsadit některé vládní posty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Berchtesgadenské</a:t>
            </a:r>
            <a:r>
              <a:rPr lang="cs-CZ" dirty="0"/>
              <a:t> ultimátum, 12. únor 1938: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Vystupňování požadavků: plošná amnestie, </a:t>
            </a:r>
            <a:r>
              <a:rPr lang="cs-CZ" dirty="0" err="1"/>
              <a:t>Seyss</a:t>
            </a:r>
            <a:r>
              <a:rPr lang="cs-CZ" dirty="0"/>
              <a:t>-</a:t>
            </a:r>
            <a:r>
              <a:rPr lang="cs-CZ" dirty="0" err="1"/>
              <a:t>Inquart</a:t>
            </a:r>
            <a:r>
              <a:rPr lang="cs-CZ" dirty="0"/>
              <a:t> ministrem policie, povolení národně-socialistického světonázoru apod.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Schuschnigg</a:t>
            </a:r>
            <a:r>
              <a:rPr lang="cs-CZ" dirty="0"/>
              <a:t> vyhlásil plebiscit na 13. březen 1938: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„Souhlasíte se svobodným a německým, nezávislým a sociálně spravedlivým, křesťanským a jednotným Rakouskem (…)?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socialisté na straně </a:t>
            </a:r>
            <a:r>
              <a:rPr lang="cs-CZ" dirty="0" err="1"/>
              <a:t>Schuschnigga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Hitler hrozí okupací, </a:t>
            </a:r>
            <a:r>
              <a:rPr lang="cs-CZ" dirty="0" err="1"/>
              <a:t>Schuschnigg</a:t>
            </a:r>
            <a:r>
              <a:rPr lang="cs-CZ" dirty="0"/>
              <a:t> rezignuje a prezident </a:t>
            </a:r>
            <a:r>
              <a:rPr lang="cs-CZ" dirty="0" err="1"/>
              <a:t>Miklas</a:t>
            </a:r>
            <a:r>
              <a:rPr lang="cs-CZ" dirty="0"/>
              <a:t> jmenuje </a:t>
            </a:r>
            <a:r>
              <a:rPr lang="cs-CZ" dirty="0" err="1"/>
              <a:t>Seyss</a:t>
            </a:r>
            <a:r>
              <a:rPr lang="cs-CZ" dirty="0"/>
              <a:t>-</a:t>
            </a:r>
            <a:r>
              <a:rPr lang="cs-CZ" dirty="0" err="1"/>
              <a:t>Inquarta</a:t>
            </a:r>
            <a:r>
              <a:rPr lang="cs-CZ" dirty="0"/>
              <a:t> kancléřem (11. březen 1938)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12. březen: německá armáda v Rakousku, pochod na Vídeň: „květinová válka“ (100 000 vojáků), bez jediného výstřelu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(10)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Karl Renner i kardinál Innitzer veřejně s anšlusem souhlasí</a:t>
            </a:r>
          </a:p>
          <a:p>
            <a:pPr eaLnBrk="1" hangingPunct="1"/>
            <a:r>
              <a:rPr lang="cs-CZ"/>
              <a:t>plebiscit 10. dubna 1938: </a:t>
            </a:r>
            <a:r>
              <a:rPr lang="cs-CZ" i="1"/>
              <a:t>„Souhlasíte se sjednocením Rakouska s Německou říší, které bylo uskutečněno 13. března 1938 a odevzdáváte svůj hlas listině kandidátů našeho vůdce Adolfa Hitlera?“ </a:t>
            </a:r>
            <a:r>
              <a:rPr lang="cs-CZ"/>
              <a:t>→ 99,73 % pro ano</a:t>
            </a:r>
          </a:p>
          <a:p>
            <a:pPr eaLnBrk="1" hangingPunct="1"/>
            <a:r>
              <a:rPr lang="cs-CZ"/>
              <a:t>dnešní odhady: 2/3 pro Anschluss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Seminář 27. 2.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200" dirty="0"/>
              <a:t>Téma: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/>
              <a:t>Rakousko: oběť, nebo viník?</a:t>
            </a:r>
          </a:p>
          <a:p>
            <a:pPr algn="ctr">
              <a:buNone/>
              <a:defRPr/>
            </a:pPr>
            <a:endParaRPr lang="cs-CZ" sz="3900" dirty="0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cs-CZ" sz="3900" dirty="0">
                <a:solidFill>
                  <a:srgbClr val="FF0000"/>
                </a:solidFill>
              </a:rPr>
              <a:t>Prezentace: 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2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300" dirty="0"/>
              <a:t>Texty na přípravu:</a:t>
            </a:r>
          </a:p>
          <a:p>
            <a:pPr marL="0" indent="0" algn="ctr">
              <a:buNone/>
            </a:pPr>
            <a:r>
              <a:rPr lang="cs-CZ" sz="2800" dirty="0"/>
              <a:t> </a:t>
            </a:r>
            <a:r>
              <a:rPr lang="cs-CZ" sz="2800" i="1" dirty="0" err="1"/>
              <a:t>Steininger</a:t>
            </a:r>
            <a:r>
              <a:rPr lang="cs-CZ" sz="2800" i="1" dirty="0"/>
              <a:t>, Rolf: </a:t>
            </a:r>
            <a:r>
              <a:rPr lang="cs-CZ" sz="2800" i="1" dirty="0" err="1"/>
              <a:t>Austria</a:t>
            </a:r>
            <a:r>
              <a:rPr lang="cs-CZ" sz="2800" i="1" dirty="0"/>
              <a:t>, Germany and </a:t>
            </a:r>
            <a:r>
              <a:rPr lang="cs-CZ" sz="2800" i="1" dirty="0" err="1"/>
              <a:t>the</a:t>
            </a:r>
            <a:r>
              <a:rPr lang="cs-CZ" sz="2800" i="1" dirty="0"/>
              <a:t> </a:t>
            </a:r>
            <a:r>
              <a:rPr lang="cs-CZ" sz="2800" i="1" dirty="0" err="1"/>
              <a:t>Cold</a:t>
            </a:r>
            <a:r>
              <a:rPr lang="cs-CZ" sz="2800" i="1" dirty="0"/>
              <a:t> </a:t>
            </a:r>
            <a:r>
              <a:rPr lang="cs-CZ" sz="2800" i="1" dirty="0" err="1"/>
              <a:t>War</a:t>
            </a:r>
            <a:r>
              <a:rPr lang="cs-CZ" sz="2800" i="1" dirty="0"/>
              <a:t>: </a:t>
            </a:r>
            <a:r>
              <a:rPr lang="cs-CZ" sz="2800" i="1" dirty="0" err="1"/>
              <a:t>From</a:t>
            </a:r>
            <a:r>
              <a:rPr lang="cs-CZ" sz="2800" i="1" dirty="0"/>
              <a:t> </a:t>
            </a:r>
            <a:r>
              <a:rPr lang="cs-CZ" sz="2800" i="1" dirty="0" err="1"/>
              <a:t>the</a:t>
            </a:r>
            <a:r>
              <a:rPr lang="cs-CZ" sz="2800" i="1" dirty="0"/>
              <a:t> </a:t>
            </a:r>
            <a:r>
              <a:rPr lang="cs-CZ" sz="2800" i="1" dirty="0" err="1"/>
              <a:t>Anschluss</a:t>
            </a:r>
            <a:r>
              <a:rPr lang="cs-CZ" sz="2800" i="1" dirty="0"/>
              <a:t> to </a:t>
            </a:r>
            <a:r>
              <a:rPr lang="cs-CZ" sz="2800" i="1" dirty="0" err="1"/>
              <a:t>the</a:t>
            </a:r>
            <a:r>
              <a:rPr lang="cs-CZ" sz="2800" i="1" dirty="0"/>
              <a:t> </a:t>
            </a:r>
            <a:r>
              <a:rPr lang="cs-CZ" sz="2800" i="1" dirty="0" err="1"/>
              <a:t>State</a:t>
            </a:r>
            <a:r>
              <a:rPr lang="cs-CZ" sz="2800" i="1" dirty="0"/>
              <a:t> </a:t>
            </a:r>
            <a:r>
              <a:rPr lang="cs-CZ" sz="2800" i="1" dirty="0" err="1"/>
              <a:t>Treaty</a:t>
            </a:r>
            <a:r>
              <a:rPr lang="cs-CZ" sz="2800" i="1" dirty="0"/>
              <a:t> 1938-1955. </a:t>
            </a:r>
            <a:r>
              <a:rPr lang="cs-CZ" sz="2800" i="1" dirty="0" err="1"/>
              <a:t>Brunswick</a:t>
            </a:r>
            <a:r>
              <a:rPr lang="cs-CZ" sz="2800" i="1" dirty="0"/>
              <a:t>: </a:t>
            </a:r>
            <a:r>
              <a:rPr lang="cs-CZ" sz="2800" i="1" dirty="0" err="1"/>
              <a:t>Berghahn</a:t>
            </a:r>
            <a:r>
              <a:rPr lang="cs-CZ" sz="2800" i="1" dirty="0"/>
              <a:t> </a:t>
            </a:r>
            <a:r>
              <a:rPr lang="cs-CZ" sz="2800" i="1" dirty="0" err="1"/>
              <a:t>Books</a:t>
            </a:r>
            <a:r>
              <a:rPr lang="cs-CZ" sz="2800" i="1" dirty="0"/>
              <a:t>, 2008, </a:t>
            </a:r>
            <a:r>
              <a:rPr lang="cs-CZ" sz="2800" i="1" dirty="0" err="1"/>
              <a:t>Chapter</a:t>
            </a:r>
            <a:r>
              <a:rPr lang="cs-CZ" sz="2800" i="1" dirty="0"/>
              <a:t> II: 1938 and </a:t>
            </a:r>
            <a:r>
              <a:rPr lang="cs-CZ" sz="2800" i="1" dirty="0" err="1"/>
              <a:t>Beyond</a:t>
            </a:r>
            <a:r>
              <a:rPr lang="cs-CZ" sz="2800" i="1" dirty="0"/>
              <a:t>: </a:t>
            </a:r>
            <a:r>
              <a:rPr lang="cs-CZ" sz="2800" i="1" dirty="0" err="1"/>
              <a:t>Austria</a:t>
            </a:r>
            <a:r>
              <a:rPr lang="cs-CZ" sz="2800" i="1" dirty="0"/>
              <a:t> as „</a:t>
            </a:r>
            <a:r>
              <a:rPr lang="cs-CZ" sz="2800" i="1" dirty="0" err="1"/>
              <a:t>Victim</a:t>
            </a:r>
            <a:r>
              <a:rPr lang="cs-CZ" sz="2800" i="1" dirty="0"/>
              <a:t>“,  13-24.</a:t>
            </a:r>
          </a:p>
          <a:p>
            <a:pPr marL="0" indent="0" algn="ctr">
              <a:buNone/>
            </a:pPr>
            <a:endParaRPr lang="cs-CZ" sz="4300" dirty="0"/>
          </a:p>
          <a:p>
            <a:pPr marL="0" indent="0" algn="ctr">
              <a:buNone/>
            </a:pPr>
            <a:endParaRPr lang="cs-CZ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Volební výsledky </a:t>
            </a:r>
            <a:r>
              <a:rPr lang="cs-CZ" dirty="0" err="1"/>
              <a:t>AfD</a:t>
            </a:r>
            <a:r>
              <a:rPr lang="cs-CZ" dirty="0"/>
              <a:t> (k 2/2024)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DF4995-DEEA-11B9-1D0D-2E793A7D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3FAC4C-2FE1-EC3B-C522-C59515B0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6" y="1772816"/>
            <a:ext cx="8428728" cy="3776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93C48-D62D-EB0B-23F8-47F5AFFE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výsledky </a:t>
            </a:r>
            <a:r>
              <a:rPr lang="cs-CZ" dirty="0" err="1"/>
              <a:t>AfD</a:t>
            </a:r>
            <a:r>
              <a:rPr lang="cs-CZ" dirty="0"/>
              <a:t> 2013–2023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7E90E46-FDA5-0241-C6BD-84DF0C68E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484784"/>
            <a:ext cx="5486682" cy="233692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86EA71B-20F5-4880-460E-7430E967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97" y="3989074"/>
            <a:ext cx="3041806" cy="25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4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424EC-99B4-0E34-64D1-9E76756C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7F87A-6B10-3A5B-3195-2D75EEC12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AF5EAB-CE26-1750-E7CD-65CD838A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0" y="846324"/>
            <a:ext cx="4489829" cy="51653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DE191A2-C2F4-3F1C-B083-C23174A45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846323"/>
            <a:ext cx="4770634" cy="51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0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3824E-297C-88AD-DCE8-A8A23148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CED660-E440-74EE-A04E-52499387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0" y="392662"/>
            <a:ext cx="4404450" cy="619070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A058B6F-BAC5-0AEB-39D3-301DFBFD0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3173" y="274637"/>
            <a:ext cx="4770827" cy="61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247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10474</TotalTime>
  <Words>3275</Words>
  <Application>Microsoft Office PowerPoint</Application>
  <PresentationFormat>Předvádění na obrazovce (4:3)</PresentationFormat>
  <Paragraphs>286</Paragraphs>
  <Slides>53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6" baseType="lpstr">
      <vt:lpstr>Arial</vt:lpstr>
      <vt:lpstr>Calibri</vt:lpstr>
      <vt:lpstr>Motiv sady Office</vt:lpstr>
      <vt:lpstr>Vybraná témata dějin německy mluvících zemí  po roce 1945</vt:lpstr>
      <vt:lpstr>1. seminář – 20. 2. 2024</vt:lpstr>
      <vt:lpstr>Volby do Bundestagu 2021 – druhý hlas</vt:lpstr>
      <vt:lpstr>Volby do Bundestagu 2021 – druhá nejsilnější</vt:lpstr>
      <vt:lpstr>AfD ve volbách do zemských sněmů (k 9/2021)</vt:lpstr>
      <vt:lpstr>Volební výsledky AfD (k 2/2024)</vt:lpstr>
      <vt:lpstr>Volební výsledky AfD 2013–2023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\</vt:lpstr>
      <vt:lpstr>Prezentace aplikace PowerPoint</vt:lpstr>
      <vt:lpstr>Prezentace aplikace PowerPoint</vt:lpstr>
      <vt:lpstr>Cíle kurzu:</vt:lpstr>
      <vt:lpstr>Motto</vt:lpstr>
      <vt:lpstr>Proces učení v kontrastu „mít“ a „být“</vt:lpstr>
      <vt:lpstr>Proces učení v kontrastu „mít“ a „být“</vt:lpstr>
      <vt:lpstr>Požadavky kurzu:</vt:lpstr>
      <vt:lpstr>Ústní referát (1)</vt:lpstr>
      <vt:lpstr>Ústní referát (2)</vt:lpstr>
      <vt:lpstr>Psaný referát</vt:lpstr>
      <vt:lpstr>Ukončení semináře, konzultace</vt:lpstr>
      <vt:lpstr>Rozdělení referátů (1)</vt:lpstr>
      <vt:lpstr>Rozdělení referátů (2):</vt:lpstr>
      <vt:lpstr>1. seminář – 17. 2. 2022</vt:lpstr>
      <vt:lpstr>Program semináře 20. 2. 2024</vt:lpstr>
      <vt:lpstr>Schicksalstage Österreichs (1) (Austria Wochenschau 10/63)</vt:lpstr>
      <vt:lpstr>Schicksalstage Österreichs (2) Komentář:</vt:lpstr>
      <vt:lpstr>Schicksalstage Österreichs (3) Komentář: </vt:lpstr>
      <vt:lpstr>Schicksalstage Österreichs (4)  Komentář:</vt:lpstr>
      <vt:lpstr>Märztage 1938 (1)  (Hallo Kino 7/1988, Beitrag: 1)</vt:lpstr>
      <vt:lpstr>Märztage 1938 (2) Komentář:</vt:lpstr>
      <vt:lpstr>Märztage 1938 (3) Komentář:</vt:lpstr>
      <vt:lpstr>Märztage 1938 (4) Komentář:</vt:lpstr>
      <vt:lpstr>Rakousko – viník, nebo oběť?</vt:lpstr>
      <vt:lpstr>Rakousko – viník, nebo oběť?</vt:lpstr>
      <vt:lpstr>Anšlus, nebo okupace? Viník, nebo oběť?</vt:lpstr>
      <vt:lpstr>Cesta Rakouska k anšlusu</vt:lpstr>
      <vt:lpstr>Cesta Rakouska k anšlusu (1)</vt:lpstr>
      <vt:lpstr>Cesta Rakouska k anšlusu (2)</vt:lpstr>
      <vt:lpstr>Cesta Rakouska k anšlusu (3)</vt:lpstr>
      <vt:lpstr>Cesta Rakouska k anšlusu (4)</vt:lpstr>
      <vt:lpstr>Cesta Rakouska k anšlusu (5)</vt:lpstr>
      <vt:lpstr>Cesta Rakouska k anšlusu (6)</vt:lpstr>
      <vt:lpstr>Cesta Rakouska k anšlusu (7)</vt:lpstr>
      <vt:lpstr>Cesta Rakouska k anšlusu (8)</vt:lpstr>
      <vt:lpstr>Cesta Rakouska k anšlusu (9)</vt:lpstr>
      <vt:lpstr>Cesta Rakouska k anšlusu (10)</vt:lpstr>
      <vt:lpstr>Seminář 27. 2.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problémy  německy mluvících zemí  po roce 1945</dc:title>
  <dc:creator>Michal</dc:creator>
  <cp:lastModifiedBy>Michal Dimitrov</cp:lastModifiedBy>
  <cp:revision>216</cp:revision>
  <dcterms:created xsi:type="dcterms:W3CDTF">2010-02-10T22:09:25Z</dcterms:created>
  <dcterms:modified xsi:type="dcterms:W3CDTF">2024-02-20T21:02:23Z</dcterms:modified>
</cp:coreProperties>
</file>