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4" r:id="rId7"/>
    <p:sldId id="262" r:id="rId8"/>
    <p:sldId id="263" r:id="rId9"/>
    <p:sldId id="265" r:id="rId10"/>
    <p:sldId id="266" r:id="rId11"/>
    <p:sldId id="280" r:id="rId12"/>
    <p:sldId id="267" r:id="rId13"/>
    <p:sldId id="268" r:id="rId14"/>
    <p:sldId id="269" r:id="rId15"/>
    <p:sldId id="270" r:id="rId16"/>
    <p:sldId id="279" r:id="rId17"/>
    <p:sldId id="276" r:id="rId18"/>
    <p:sldId id="277"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4"/>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CEAA04-48CA-214F-AFA7-096CB2C9EF5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CEA2E3A-FE94-A647-B2DB-E8FD35B1E6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D8F887C-3D25-304E-909E-8F08DCFF5E96}"/>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5" name="Zástupný symbol pro zápatí 4">
            <a:extLst>
              <a:ext uri="{FF2B5EF4-FFF2-40B4-BE49-F238E27FC236}">
                <a16:creationId xmlns:a16="http://schemas.microsoft.com/office/drawing/2014/main" id="{31D28B4D-7C12-EC45-A31F-2AD2CDFF87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0C69DF-D2AE-B241-9345-137ADA9374C2}"/>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186554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37BB4E-E8F2-0A4D-83FA-E261BCD78DC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04F0310-EE78-CD4F-9040-89C0D44537C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C386602-8DD9-7842-909B-A90FE0F675ED}"/>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5" name="Zástupný symbol pro zápatí 4">
            <a:extLst>
              <a:ext uri="{FF2B5EF4-FFF2-40B4-BE49-F238E27FC236}">
                <a16:creationId xmlns:a16="http://schemas.microsoft.com/office/drawing/2014/main" id="{BBF7A746-672F-6A46-833D-A424295FE6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A88E8A-0423-0E41-9149-56607E1D4696}"/>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2069964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B033F93-9DC6-804A-8D84-5944F69A031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13E39A2-DDAF-4A4E-9DA3-49601A3C6BB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5BD7E64-0CF0-7C40-B20F-5153CFCE6F1E}"/>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5" name="Zástupný symbol pro zápatí 4">
            <a:extLst>
              <a:ext uri="{FF2B5EF4-FFF2-40B4-BE49-F238E27FC236}">
                <a16:creationId xmlns:a16="http://schemas.microsoft.com/office/drawing/2014/main" id="{8931980D-A2FF-624C-B0C3-811A1945607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85E500-DB3E-7F49-B951-EB765D3729EC}"/>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1031387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8E493B-94CA-304A-9BE4-1B6E2F0087B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0323D0-3483-704D-8972-E7595179F9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4B382AC-5E1F-1843-85AB-6ED5BEA779E6}"/>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5" name="Zástupný symbol pro zápatí 4">
            <a:extLst>
              <a:ext uri="{FF2B5EF4-FFF2-40B4-BE49-F238E27FC236}">
                <a16:creationId xmlns:a16="http://schemas.microsoft.com/office/drawing/2014/main" id="{054DB00F-5583-614C-89D5-A12532D8A1D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77B872-F8D0-5042-B3F0-1ECB4DE19439}"/>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43550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F3EE2-E1EB-0A4B-8588-3CE8AD94CF4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FD4B975-0FBF-A94B-A4DD-669CE1724A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11C09C5-A8CC-9448-B5CF-1453316D38E8}"/>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5" name="Zástupný symbol pro zápatí 4">
            <a:extLst>
              <a:ext uri="{FF2B5EF4-FFF2-40B4-BE49-F238E27FC236}">
                <a16:creationId xmlns:a16="http://schemas.microsoft.com/office/drawing/2014/main" id="{343DDCB6-6979-2E4B-BD33-80AE9172F0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114CF4-575C-9742-9A06-889486225994}"/>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158232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84AF4A-7E46-4441-824F-FA7EFF78BE6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2AC3B56-B0D8-6443-962E-6F360ACDFA6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4E62D3C-B131-BC47-992E-C463C8D9C1A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96C3EFC-B1B3-9449-8CF8-631F9EFE6519}"/>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6" name="Zástupný symbol pro zápatí 5">
            <a:extLst>
              <a:ext uri="{FF2B5EF4-FFF2-40B4-BE49-F238E27FC236}">
                <a16:creationId xmlns:a16="http://schemas.microsoft.com/office/drawing/2014/main" id="{80D8B701-4000-0E4A-8390-E19045A649A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143171-205E-044F-8C1F-877B3E34D99F}"/>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17171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AC69C-7BDF-7842-862B-C4C603BA3B0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CD999B1-7B31-C04E-ACE7-5597F62B83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6231B8-5433-0C44-B1AC-51AF72049A0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DB42255-BBB5-9B4C-819F-FD0718C2B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1847353-4877-6B4F-90B3-141580DAD74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700E00F-20ED-0740-B935-64DCD6CD85A3}"/>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8" name="Zástupný symbol pro zápatí 7">
            <a:extLst>
              <a:ext uri="{FF2B5EF4-FFF2-40B4-BE49-F238E27FC236}">
                <a16:creationId xmlns:a16="http://schemas.microsoft.com/office/drawing/2014/main" id="{E8ADF813-876B-5E4E-818C-97FEB60B8E2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684F836-10C2-514B-9A52-2F0994232DE1}"/>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258687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2758D-655A-EB47-A13E-CFC62CAD1EB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37E9422-1D0D-7E43-85DA-4E8A1422D668}"/>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4" name="Zástupný symbol pro zápatí 3">
            <a:extLst>
              <a:ext uri="{FF2B5EF4-FFF2-40B4-BE49-F238E27FC236}">
                <a16:creationId xmlns:a16="http://schemas.microsoft.com/office/drawing/2014/main" id="{1F5C16C7-2330-A548-B71E-E08A7141542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1AD3178-7385-0247-8647-B1971F5402A5}"/>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301331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CCC9B53-B7E8-8341-8F41-A2049902F3FB}"/>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3" name="Zástupný symbol pro zápatí 2">
            <a:extLst>
              <a:ext uri="{FF2B5EF4-FFF2-40B4-BE49-F238E27FC236}">
                <a16:creationId xmlns:a16="http://schemas.microsoft.com/office/drawing/2014/main" id="{1630E9E0-601A-484A-814C-4E9322CB5C9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CB2EBD4-8161-2546-AEBC-89A1BC9718B7}"/>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14747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93F89E-64B6-EE44-9463-5C6700DAADA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E018AC4-8E6A-574D-A574-65F4C80500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5901079-2177-824D-B38C-25DD7F60A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1861F3C-AE83-3442-88F7-C3010FCB3866}"/>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6" name="Zástupný symbol pro zápatí 5">
            <a:extLst>
              <a:ext uri="{FF2B5EF4-FFF2-40B4-BE49-F238E27FC236}">
                <a16:creationId xmlns:a16="http://schemas.microsoft.com/office/drawing/2014/main" id="{F96DCED2-CFB9-944C-AF36-822ACF33D57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2672AB7-883E-7249-9B2F-03A0BEEC9A73}"/>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405723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BAB5A9-C5B0-CA4A-A76E-5095DDE5A64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64F2182-B345-D64D-84FD-C3FA1B51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7720D7D-F172-494A-83D2-69FD5D431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321B62E-7B0B-2443-9DAF-AAC7FC7E14AE}"/>
              </a:ext>
            </a:extLst>
          </p:cNvPr>
          <p:cNvSpPr>
            <a:spLocks noGrp="1"/>
          </p:cNvSpPr>
          <p:nvPr>
            <p:ph type="dt" sz="half" idx="10"/>
          </p:nvPr>
        </p:nvSpPr>
        <p:spPr/>
        <p:txBody>
          <a:bodyPr/>
          <a:lstStyle/>
          <a:p>
            <a:fld id="{F856B4E3-C56D-594B-B95C-ABAB542F7C5E}" type="datetimeFigureOut">
              <a:rPr lang="cs-CZ" smtClean="0"/>
              <a:t>27.04.2021</a:t>
            </a:fld>
            <a:endParaRPr lang="cs-CZ"/>
          </a:p>
        </p:txBody>
      </p:sp>
      <p:sp>
        <p:nvSpPr>
          <p:cNvPr id="6" name="Zástupný symbol pro zápatí 5">
            <a:extLst>
              <a:ext uri="{FF2B5EF4-FFF2-40B4-BE49-F238E27FC236}">
                <a16:creationId xmlns:a16="http://schemas.microsoft.com/office/drawing/2014/main" id="{C0D98D39-A6D4-214A-80E8-3C8C0AD25F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24195D7-7794-4142-9071-CD4D40BAFCB3}"/>
              </a:ext>
            </a:extLst>
          </p:cNvPr>
          <p:cNvSpPr>
            <a:spLocks noGrp="1"/>
          </p:cNvSpPr>
          <p:nvPr>
            <p:ph type="sldNum" sz="quarter" idx="12"/>
          </p:nvPr>
        </p:nvSpPr>
        <p:spPr/>
        <p:txBody>
          <a:bodyPr/>
          <a:lstStyle/>
          <a:p>
            <a:fld id="{51A413D7-9911-C446-808F-1FE49236DB5B}" type="slidenum">
              <a:rPr lang="cs-CZ" smtClean="0"/>
              <a:t>‹#›</a:t>
            </a:fld>
            <a:endParaRPr lang="cs-CZ"/>
          </a:p>
        </p:txBody>
      </p:sp>
    </p:spTree>
    <p:extLst>
      <p:ext uri="{BB962C8B-B14F-4D97-AF65-F5344CB8AC3E}">
        <p14:creationId xmlns:p14="http://schemas.microsoft.com/office/powerpoint/2010/main" val="306958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873C810-6B63-8844-9F3F-DAC84869A1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3D1C76D-32F8-744F-AA9E-A55ACD7879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A3C67EE-8265-6D4A-9589-B470E9875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6B4E3-C56D-594B-B95C-ABAB542F7C5E}" type="datetimeFigureOut">
              <a:rPr lang="cs-CZ" smtClean="0"/>
              <a:t>27.04.2021</a:t>
            </a:fld>
            <a:endParaRPr lang="cs-CZ"/>
          </a:p>
        </p:txBody>
      </p:sp>
      <p:sp>
        <p:nvSpPr>
          <p:cNvPr id="5" name="Zástupný symbol pro zápatí 4">
            <a:extLst>
              <a:ext uri="{FF2B5EF4-FFF2-40B4-BE49-F238E27FC236}">
                <a16:creationId xmlns:a16="http://schemas.microsoft.com/office/drawing/2014/main" id="{BE1FF144-64C9-1C40-9D18-A882C7A1D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36FE776-E618-C54E-8D40-97C90A7CC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413D7-9911-C446-808F-1FE49236DB5B}" type="slidenum">
              <a:rPr lang="cs-CZ" smtClean="0"/>
              <a:t>‹#›</a:t>
            </a:fld>
            <a:endParaRPr lang="cs-CZ"/>
          </a:p>
        </p:txBody>
      </p:sp>
    </p:spTree>
    <p:extLst>
      <p:ext uri="{BB962C8B-B14F-4D97-AF65-F5344CB8AC3E}">
        <p14:creationId xmlns:p14="http://schemas.microsoft.com/office/powerpoint/2010/main" val="521613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FE0A41-4816-9C4A-854C-A1CCEA038BA0}"/>
              </a:ext>
            </a:extLst>
          </p:cNvPr>
          <p:cNvSpPr>
            <a:spLocks noGrp="1"/>
          </p:cNvSpPr>
          <p:nvPr>
            <p:ph type="ctrTitle"/>
          </p:nvPr>
        </p:nvSpPr>
        <p:spPr/>
        <p:txBody>
          <a:bodyPr/>
          <a:lstStyle/>
          <a:p>
            <a:r>
              <a:rPr lang="cs-CZ" dirty="0">
                <a:latin typeface="Times New Roman" panose="02020603050405020304" pitchFamily="18" charset="0"/>
                <a:cs typeface="Times New Roman" panose="02020603050405020304" pitchFamily="18" charset="0"/>
              </a:rPr>
              <a:t>Tragické jednání: </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provinění a odpuštění</a:t>
            </a:r>
          </a:p>
        </p:txBody>
      </p:sp>
      <p:sp>
        <p:nvSpPr>
          <p:cNvPr id="3" name="Podnadpis 2">
            <a:extLst>
              <a:ext uri="{FF2B5EF4-FFF2-40B4-BE49-F238E27FC236}">
                <a16:creationId xmlns:a16="http://schemas.microsoft.com/office/drawing/2014/main" id="{E7D954F0-4444-AC4E-8926-758E15095FA5}"/>
              </a:ext>
            </a:extLst>
          </p:cNvPr>
          <p:cNvSpPr>
            <a:spLocks noGrp="1"/>
          </p:cNvSpPr>
          <p:nvPr>
            <p:ph type="subTitle" idx="1"/>
          </p:nvPr>
        </p:nvSpPr>
        <p:spPr/>
        <p:txBody>
          <a:bodyPr/>
          <a:lstStyle/>
          <a:p>
            <a:r>
              <a:rPr lang="cs-CZ" i="1" dirty="0">
                <a:latin typeface="Times New Roman" panose="02020603050405020304" pitchFamily="18" charset="0"/>
                <a:cs typeface="Times New Roman" panose="02020603050405020304" pitchFamily="18" charset="0"/>
              </a:rPr>
              <a:t>Filosofie rezignace</a:t>
            </a:r>
            <a:r>
              <a:rPr lang="cs-CZ" dirty="0">
                <a:latin typeface="Times New Roman" panose="02020603050405020304" pitchFamily="18" charset="0"/>
                <a:cs typeface="Times New Roman" panose="02020603050405020304" pitchFamily="18" charset="0"/>
              </a:rPr>
              <a:t>, 2021</a:t>
            </a:r>
          </a:p>
        </p:txBody>
      </p:sp>
    </p:spTree>
    <p:extLst>
      <p:ext uri="{BB962C8B-B14F-4D97-AF65-F5344CB8AC3E}">
        <p14:creationId xmlns:p14="http://schemas.microsoft.com/office/powerpoint/2010/main" val="393159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4B4401-E3BD-5E40-944F-68B8C020175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72250A9-2EF7-0542-B157-0239C3F78331}"/>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I pachatel se vyznačuje rysy krásné duše. Podobně jako soudce klade na svět nejvyšší měřítka. Na rozdíl od soudce však věří, že se svět může v souladu s těmito měřítky proměnit. </a:t>
            </a:r>
          </a:p>
          <a:p>
            <a:pPr marL="0" indent="0" algn="just">
              <a:buNone/>
            </a:pPr>
            <a:r>
              <a:rPr lang="cs-CZ" dirty="0">
                <a:latin typeface="Times New Roman" panose="02020603050405020304" pitchFamily="18" charset="0"/>
                <a:cs typeface="Times New Roman" panose="02020603050405020304" pitchFamily="18" charset="0"/>
              </a:rPr>
              <a:t>Tím ztělesňuje </a:t>
            </a:r>
            <a:r>
              <a:rPr lang="cs-CZ" dirty="0" err="1">
                <a:latin typeface="Times New Roman" panose="02020603050405020304" pitchFamily="18" charset="0"/>
                <a:cs typeface="Times New Roman" panose="02020603050405020304" pitchFamily="18" charset="0"/>
              </a:rPr>
              <a:t>výbušnou</a:t>
            </a:r>
            <a:r>
              <a:rPr lang="cs-CZ" dirty="0">
                <a:latin typeface="Times New Roman" panose="02020603050405020304" pitchFamily="18" charset="0"/>
                <a:cs typeface="Times New Roman" panose="02020603050405020304" pitchFamily="18" charset="0"/>
              </a:rPr>
              <a:t> směs. Vnáší do světa hodnoty, na jejichž základě se od světa zároveň odvrací: je ve světě, ale proti světu. </a:t>
            </a:r>
          </a:p>
          <a:p>
            <a:pPr marL="0" indent="0" algn="just">
              <a:buNone/>
            </a:pPr>
            <a:r>
              <a:rPr lang="cs-CZ" dirty="0">
                <a:latin typeface="Times New Roman" panose="02020603050405020304" pitchFamily="18" charset="0"/>
                <a:cs typeface="Times New Roman" panose="02020603050405020304" pitchFamily="18" charset="0"/>
              </a:rPr>
              <a:t>Ale pro Hegela je nejpodstatnější jiná věc: toto vědomí je vybaveno zvláštní mírností, díky níž se stává </a:t>
            </a:r>
            <a:r>
              <a:rPr lang="cs-CZ" dirty="0">
                <a:highlight>
                  <a:srgbClr val="FFFF00"/>
                </a:highlight>
                <a:latin typeface="Times New Roman" panose="02020603050405020304" pitchFamily="18" charset="0"/>
                <a:cs typeface="Times New Roman" panose="02020603050405020304" pitchFamily="18" charset="0"/>
              </a:rPr>
              <a:t>protagonistou jediného urovnaného konfliktu</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8062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636F22-1EF3-8D4B-AF77-7D2832FD754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C7BCD51-D232-1847-BC01-7E4CE1AC23B5}"/>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„Usmiřující ‚ano‘, v němž obě já upouštějí od svého protikladného jsoucna, je jsoucno já, rozloživšího se v dvojitost, které v této dvojitosti zároveň zůstává rovné sobě a má ve svém </a:t>
            </a:r>
            <a:r>
              <a:rPr lang="cs-CZ" dirty="0">
                <a:highlight>
                  <a:srgbClr val="FFFF00"/>
                </a:highlight>
                <a:latin typeface="Times New Roman" panose="02020603050405020304" pitchFamily="18" charset="0"/>
                <a:cs typeface="Times New Roman" panose="02020603050405020304" pitchFamily="18" charset="0"/>
              </a:rPr>
              <a:t>dokonalém </a:t>
            </a:r>
            <a:r>
              <a:rPr lang="cs-CZ" dirty="0" err="1">
                <a:highlight>
                  <a:srgbClr val="FFFF00"/>
                </a:highlight>
                <a:latin typeface="Times New Roman" panose="02020603050405020304" pitchFamily="18" charset="0"/>
                <a:cs typeface="Times New Roman" panose="02020603050405020304" pitchFamily="18" charset="0"/>
              </a:rPr>
              <a:t>sebezbavení</a:t>
            </a:r>
            <a:r>
              <a:rPr lang="cs-CZ" dirty="0">
                <a:highlight>
                  <a:srgbClr val="FFFF00"/>
                </a:highlight>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 protikladu jistotu sebe sama; – toto </a:t>
            </a:r>
            <a:r>
              <a:rPr lang="cs-CZ" dirty="0">
                <a:highlight>
                  <a:srgbClr val="FFFF00"/>
                </a:highlight>
                <a:latin typeface="Times New Roman" panose="02020603050405020304" pitchFamily="18" charset="0"/>
                <a:cs typeface="Times New Roman" panose="02020603050405020304" pitchFamily="18" charset="0"/>
              </a:rPr>
              <a:t>ano je bůh, který se zjevuje ve středu těch, kdo o sobě vědí jako o čistém vědění</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Hegel, </a:t>
            </a:r>
            <a:r>
              <a:rPr lang="cs-CZ" i="1" dirty="0">
                <a:latin typeface="Times New Roman" panose="02020603050405020304" pitchFamily="18" charset="0"/>
                <a:cs typeface="Times New Roman" panose="02020603050405020304" pitchFamily="18" charset="0"/>
              </a:rPr>
              <a:t>Fenomenologie ducha</a:t>
            </a:r>
            <a:r>
              <a:rPr lang="cs-CZ" dirty="0">
                <a:latin typeface="Times New Roman" panose="02020603050405020304" pitchFamily="18" charset="0"/>
                <a:cs typeface="Times New Roman" panose="02020603050405020304" pitchFamily="18" charset="0"/>
              </a:rPr>
              <a:t>, str. 415.</a:t>
            </a:r>
          </a:p>
        </p:txBody>
      </p:sp>
    </p:spTree>
    <p:extLst>
      <p:ext uri="{BB962C8B-B14F-4D97-AF65-F5344CB8AC3E}">
        <p14:creationId xmlns:p14="http://schemas.microsoft.com/office/powerpoint/2010/main" val="260306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EC2AF-4C75-E946-940C-64F73D3EBB5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Smíření není v naší moci.</a:t>
            </a:r>
          </a:p>
        </p:txBody>
      </p:sp>
      <p:sp>
        <p:nvSpPr>
          <p:cNvPr id="3" name="Zástupný obsah 2">
            <a:extLst>
              <a:ext uri="{FF2B5EF4-FFF2-40B4-BE49-F238E27FC236}">
                <a16:creationId xmlns:a16="http://schemas.microsoft.com/office/drawing/2014/main" id="{FDDA6519-D5B5-3648-BD68-2D31B322EEA2}"/>
              </a:ext>
            </a:extLst>
          </p:cNvPr>
          <p:cNvSpPr>
            <a:spLocks noGrp="1"/>
          </p:cNvSpPr>
          <p:nvPr>
            <p:ph idx="1"/>
          </p:nvPr>
        </p:nvSpPr>
        <p:spPr/>
        <p:txBody>
          <a:bodyPr>
            <a:normAutofit fontScale="92500" lnSpcReduction="20000"/>
          </a:bodyPr>
          <a:lstStyle/>
          <a:p>
            <a:pPr marL="0" indent="0" algn="just">
              <a:buNone/>
            </a:pPr>
            <a:r>
              <a:rPr lang="cs-CZ" dirty="0">
                <a:latin typeface="Times New Roman" panose="02020603050405020304" pitchFamily="18" charset="0"/>
                <a:cs typeface="Times New Roman" panose="02020603050405020304" pitchFamily="18" charset="0"/>
              </a:rPr>
              <a:t>Co tak radikální změnu podnítilo? Hegel nečekaně poznamenává, že soudce a pachatel se po všech peripetiích smířili a odpustili si. V žádném případě však čtenáři nepředkládá logicky důsledné vyvození smíření. </a:t>
            </a:r>
          </a:p>
          <a:p>
            <a:pPr marL="0" indent="0" algn="just">
              <a:buNone/>
            </a:pPr>
            <a:r>
              <a:rPr lang="cs-CZ" dirty="0">
                <a:latin typeface="Times New Roman" panose="02020603050405020304" pitchFamily="18" charset="0"/>
                <a:cs typeface="Times New Roman" panose="02020603050405020304" pitchFamily="18" charset="0"/>
              </a:rPr>
              <a:t>Smíření není rovnice, která by mohla vyplynout. Jedná se o syntézu, která není konstruovatelná, kterou však lze retrospektivně analyzovat. Situace se musela natolik proměnit, že vposled jsou soudce i pachatel ochotni přistoupit na stanovisko druhého. Pouhá ochota na obou stranách by však nebyla dostatečná.</a:t>
            </a:r>
          </a:p>
          <a:p>
            <a:pPr marL="0" indent="0" algn="just">
              <a:buNone/>
            </a:pPr>
            <a:r>
              <a:rPr lang="cs-CZ" dirty="0">
                <a:latin typeface="Times New Roman" panose="02020603050405020304" pitchFamily="18" charset="0"/>
                <a:cs typeface="Times New Roman" panose="02020603050405020304" pitchFamily="18" charset="0"/>
              </a:rPr>
              <a:t>Odpuštění tudíž v sobě nese cosi, co není v moci ani toho, kdo je ochoten odpustit. </a:t>
            </a:r>
          </a:p>
          <a:p>
            <a:pPr marL="0" indent="0" algn="just">
              <a:buNone/>
            </a:pPr>
            <a:r>
              <a:rPr lang="cs-CZ" dirty="0">
                <a:latin typeface="Times New Roman" panose="02020603050405020304" pitchFamily="18" charset="0"/>
                <a:cs typeface="Times New Roman" panose="02020603050405020304" pitchFamily="18" charset="0"/>
              </a:rPr>
              <a:t>Tím se v odpuštění projevuje vyšší přízeň, nikoli však přízeň zásvětní, a Hegel tak nyní poněkud </a:t>
            </a:r>
            <a:r>
              <a:rPr lang="cs-CZ" dirty="0" err="1">
                <a:latin typeface="Times New Roman" panose="02020603050405020304" pitchFamily="18" charset="0"/>
                <a:cs typeface="Times New Roman" panose="02020603050405020304" pitchFamily="18" charset="0"/>
              </a:rPr>
              <a:t>patheticky</a:t>
            </a:r>
            <a:r>
              <a:rPr lang="cs-CZ" dirty="0">
                <a:latin typeface="Times New Roman" panose="02020603050405020304" pitchFamily="18" charset="0"/>
                <a:cs typeface="Times New Roman" panose="02020603050405020304" pitchFamily="18" charset="0"/>
              </a:rPr>
              <a:t> ohlašuje, že se </a:t>
            </a:r>
            <a:r>
              <a:rPr lang="cs-CZ" i="1" dirty="0">
                <a:latin typeface="Times New Roman" panose="02020603050405020304" pitchFamily="18" charset="0"/>
                <a:cs typeface="Times New Roman" panose="02020603050405020304" pitchFamily="18" charset="0"/>
              </a:rPr>
              <a:t>uprostřed</a:t>
            </a:r>
            <a:r>
              <a:rPr lang="cs-CZ" dirty="0">
                <a:latin typeface="Times New Roman" panose="02020603050405020304" pitchFamily="18" charset="0"/>
                <a:cs typeface="Times New Roman" panose="02020603050405020304" pitchFamily="18" charset="0"/>
              </a:rPr>
              <a:t> smiřujících se vědomí zjevuje sám Bůh.</a:t>
            </a:r>
            <a:r>
              <a:rPr lang="cs-CZ" dirty="0">
                <a:effectLst/>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4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42BBFB-1624-0D43-9495-637DCB5BEED7}"/>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2FCEDCFB-DB36-6547-8185-2CDEE1EA6D64}"/>
              </a:ext>
            </a:extLst>
          </p:cNvPr>
          <p:cNvSpPr>
            <a:spLocks noGrp="1"/>
          </p:cNvSpPr>
          <p:nvPr>
            <p:ph idx="1"/>
          </p:nvPr>
        </p:nvSpPr>
        <p:spPr>
          <a:xfrm>
            <a:off x="786063" y="1849688"/>
            <a:ext cx="10515600" cy="4351338"/>
          </a:xfrm>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Hegel tím završuje své zkoumání těch duchovních podob, které vystupují jako individuální aktéři. Nejvyšší </a:t>
            </a:r>
            <a:r>
              <a:rPr lang="cs-CZ" dirty="0" err="1">
                <a:latin typeface="Times New Roman" panose="02020603050405020304" pitchFamily="18" charset="0"/>
                <a:cs typeface="Times New Roman" panose="02020603050405020304" pitchFamily="18" charset="0"/>
              </a:rPr>
              <a:t>výdobytek</a:t>
            </a:r>
            <a:r>
              <a:rPr lang="cs-CZ" dirty="0">
                <a:latin typeface="Times New Roman" panose="02020603050405020304" pitchFamily="18" charset="0"/>
                <a:cs typeface="Times New Roman" panose="02020603050405020304" pitchFamily="18" charset="0"/>
              </a:rPr>
              <a:t> ducha je tak na subjektivní rovině vlastně nepatrný: to nejduchovnější, čeho je vědomí schopno, je uvědomit si vlastní selhání – </a:t>
            </a:r>
            <a:r>
              <a:rPr lang="cs-CZ" dirty="0">
                <a:highlight>
                  <a:srgbClr val="FFFF00"/>
                </a:highlight>
                <a:latin typeface="Times New Roman" panose="02020603050405020304" pitchFamily="18" charset="0"/>
                <a:cs typeface="Times New Roman" panose="02020603050405020304" pitchFamily="18" charset="0"/>
              </a:rPr>
              <a:t>a dospět ke </a:t>
            </a:r>
            <a:r>
              <a:rPr lang="cs-CZ" dirty="0" err="1">
                <a:highlight>
                  <a:srgbClr val="FFFF00"/>
                </a:highlight>
                <a:latin typeface="Times New Roman" panose="02020603050405020304" pitchFamily="18" charset="0"/>
                <a:cs typeface="Times New Roman" panose="02020603050405020304" pitchFamily="18" charset="0"/>
              </a:rPr>
              <a:t>sebezbavení</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Tento vhled však nemá vyústit v únik ze světa, ale má iniciovat schopnost smířit se se sebou i s </a:t>
            </a:r>
            <a:r>
              <a:rPr lang="cs-CZ" dirty="0" err="1">
                <a:latin typeface="Times New Roman" panose="02020603050405020304" pitchFamily="18" charset="0"/>
                <a:cs typeface="Times New Roman" panose="02020603050405020304" pitchFamily="18" charset="0"/>
              </a:rPr>
              <a:t>druhými</a:t>
            </a:r>
            <a:r>
              <a:rPr lang="cs-CZ" dirty="0">
                <a:latin typeface="Times New Roman" panose="02020603050405020304" pitchFamily="18" charset="0"/>
                <a:cs typeface="Times New Roman" panose="02020603050405020304" pitchFamily="18" charset="0"/>
              </a:rPr>
              <a:t>. Vědomí se má stát tím místem, v němž </a:t>
            </a:r>
            <a:r>
              <a:rPr lang="cs-CZ" dirty="0">
                <a:highlight>
                  <a:srgbClr val="FFFF00"/>
                </a:highlight>
                <a:latin typeface="Times New Roman" panose="02020603050405020304" pitchFamily="18" charset="0"/>
                <a:cs typeface="Times New Roman" panose="02020603050405020304" pitchFamily="18" charset="0"/>
              </a:rPr>
              <a:t>končí odsouzení druhého</a:t>
            </a:r>
            <a:r>
              <a:rPr lang="cs-CZ" dirty="0">
                <a:latin typeface="Times New Roman" panose="02020603050405020304" pitchFamily="18" charset="0"/>
                <a:cs typeface="Times New Roman" panose="02020603050405020304" pitchFamily="18" charset="0"/>
              </a:rPr>
              <a:t>, a sebe sama i druhého má vyvést ze slepé uličky selhání. </a:t>
            </a:r>
          </a:p>
          <a:p>
            <a:pPr marL="0" indent="0" algn="just">
              <a:buNone/>
            </a:pPr>
            <a:r>
              <a:rPr lang="cs-CZ" dirty="0">
                <a:latin typeface="Times New Roman" panose="02020603050405020304" pitchFamily="18" charset="0"/>
                <a:cs typeface="Times New Roman" panose="02020603050405020304" pitchFamily="18" charset="0"/>
              </a:rPr>
              <a:t>Zlomí-li své tvrdé srdce, vytvoří novou situaci, v níž se samo vědomí stane otevřenější vůči poznání a přiznání vlastních vin. </a:t>
            </a:r>
          </a:p>
          <a:p>
            <a:pPr marL="0" indent="0" algn="just">
              <a:buNone/>
            </a:pPr>
            <a:r>
              <a:rPr lang="cs-CZ" dirty="0">
                <a:latin typeface="Times New Roman" panose="02020603050405020304" pitchFamily="18" charset="0"/>
                <a:cs typeface="Times New Roman" panose="02020603050405020304" pitchFamily="18" charset="0"/>
              </a:rPr>
              <a:t>Paradoxně odpuštění umožňuje ze strany jednoho náhled do vlastní viny ze strany druhého, neboť nyní nenese provinilé vědomí tak těžkou vinu, aby jej ohrožovala, a kterou by tudíž od sebe odráželo.</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23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5837D4-B8B3-934C-AF0A-4F76768A951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„Ontologie“ subjektu a odpuštění</a:t>
            </a:r>
          </a:p>
        </p:txBody>
      </p:sp>
      <p:sp>
        <p:nvSpPr>
          <p:cNvPr id="3" name="Zástupný obsah 2">
            <a:extLst>
              <a:ext uri="{FF2B5EF4-FFF2-40B4-BE49-F238E27FC236}">
                <a16:creationId xmlns:a16="http://schemas.microsoft.com/office/drawing/2014/main" id="{64E57EB0-D19E-4A4E-AED9-4D07217B3FF8}"/>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Pravda je korigovaný omyl, a cesta poznání je ze své podstaty, jak o tom svědčí cesta </a:t>
            </a:r>
            <a:r>
              <a:rPr lang="cs-CZ" i="1" dirty="0">
                <a:latin typeface="Times New Roman" panose="02020603050405020304" pitchFamily="18" charset="0"/>
                <a:cs typeface="Times New Roman" panose="02020603050405020304" pitchFamily="18" charset="0"/>
              </a:rPr>
              <a:t>Fenomenologie ducha</a:t>
            </a:r>
            <a:r>
              <a:rPr lang="cs-CZ" dirty="0">
                <a:latin typeface="Times New Roman" panose="02020603050405020304" pitchFamily="18" charset="0"/>
                <a:cs typeface="Times New Roman" panose="02020603050405020304" pitchFamily="18" charset="0"/>
              </a:rPr>
              <a:t>, oklikou. Proto zde sehrává tak stěžejní úlohu i odpuštění, v čemž Hegela následuje Judith </a:t>
            </a:r>
            <a:r>
              <a:rPr lang="cs-CZ" dirty="0" err="1">
                <a:latin typeface="Times New Roman" panose="02020603050405020304" pitchFamily="18" charset="0"/>
                <a:cs typeface="Times New Roman" panose="02020603050405020304" pitchFamily="18" charset="0"/>
              </a:rPr>
              <a:t>Butlerová</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„Budu potřebovat, aby mi bylo odpuštěno za něco, čeho jsem si nemohla být plně vědoma, a sama budu </a:t>
            </a:r>
            <a:r>
              <a:rPr lang="cs-CZ" dirty="0">
                <a:highlight>
                  <a:srgbClr val="FFFF00"/>
                </a:highlight>
                <a:latin typeface="Times New Roman" panose="02020603050405020304" pitchFamily="18" charset="0"/>
                <a:cs typeface="Times New Roman" panose="02020603050405020304" pitchFamily="18" charset="0"/>
              </a:rPr>
              <a:t>zavázána k tomu, abych skýtala odpuštění druhým, kteří se rovněž ustavují v částečné neprůhlednosti pro sebe samé</a:t>
            </a:r>
            <a:r>
              <a:rPr lang="cs-CZ" dirty="0">
                <a:latin typeface="Times New Roman" panose="02020603050405020304" pitchFamily="18" charset="0"/>
                <a:cs typeface="Times New Roman" panose="02020603050405020304" pitchFamily="18" charset="0"/>
              </a:rPr>
              <a:t>.“</a:t>
            </a:r>
          </a:p>
          <a:p>
            <a:pPr marL="0" indent="0" algn="just">
              <a:buNone/>
            </a:pPr>
            <a:r>
              <a:rPr lang="cs-CZ" dirty="0" err="1">
                <a:latin typeface="Times New Roman" panose="02020603050405020304" pitchFamily="18" charset="0"/>
                <a:cs typeface="Times New Roman" panose="02020603050405020304" pitchFamily="18" charset="0"/>
              </a:rPr>
              <a:t>Butler</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Giving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Account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Onself</a:t>
            </a:r>
            <a:r>
              <a:rPr lang="cs-CZ" dirty="0">
                <a:latin typeface="Times New Roman" panose="02020603050405020304" pitchFamily="18" charset="0"/>
                <a:cs typeface="Times New Roman" panose="02020603050405020304" pitchFamily="18" charset="0"/>
              </a:rPr>
              <a:t>, 2005, str. 42.</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28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B67DA-A7F3-A04F-8E20-1E12C0ABAF2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Odpuštění jako </a:t>
            </a:r>
            <a:r>
              <a:rPr lang="cs-CZ" dirty="0" err="1">
                <a:latin typeface="Times New Roman" panose="02020603050405020304" pitchFamily="18" charset="0"/>
                <a:cs typeface="Times New Roman" panose="02020603050405020304" pitchFamily="18" charset="0"/>
              </a:rPr>
              <a:t>postmorální</a:t>
            </a:r>
            <a:r>
              <a:rPr lang="cs-CZ" dirty="0">
                <a:latin typeface="Times New Roman" panose="02020603050405020304" pitchFamily="18" charset="0"/>
                <a:cs typeface="Times New Roman" panose="02020603050405020304" pitchFamily="18" charset="0"/>
              </a:rPr>
              <a:t>, ale proto i „transcendentální“ strategie</a:t>
            </a:r>
          </a:p>
        </p:txBody>
      </p:sp>
      <p:sp>
        <p:nvSpPr>
          <p:cNvPr id="3" name="Zástupný obsah 2">
            <a:extLst>
              <a:ext uri="{FF2B5EF4-FFF2-40B4-BE49-F238E27FC236}">
                <a16:creationId xmlns:a16="http://schemas.microsoft.com/office/drawing/2014/main" id="{B8DC7EE2-B365-2E47-98CD-773815601DAC}"/>
              </a:ext>
            </a:extLst>
          </p:cNvPr>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V překročení morálky stvrzujeme společenstvím s druhým, které je základnější než jakákoli morálka. Příslušnost ke společenství, k druhému poukazuje k radikální nesamostatnosti člověka, která však etiku nemaří, ale naopak ji zakládá.</a:t>
            </a:r>
          </a:p>
          <a:p>
            <a:pPr marL="0" indent="0" algn="just">
              <a:buNone/>
            </a:pPr>
            <a:r>
              <a:rPr lang="cs-CZ" dirty="0">
                <a:latin typeface="Times New Roman" panose="02020603050405020304" pitchFamily="18" charset="0"/>
                <a:cs typeface="Times New Roman" panose="02020603050405020304" pitchFamily="18" charset="0"/>
              </a:rPr>
              <a:t>Na to navazuje Judith </a:t>
            </a:r>
            <a:r>
              <a:rPr lang="cs-CZ" dirty="0" err="1">
                <a:latin typeface="Times New Roman" panose="02020603050405020304" pitchFamily="18" charset="0"/>
                <a:cs typeface="Times New Roman" panose="02020603050405020304" pitchFamily="18" charset="0"/>
              </a:rPr>
              <a:t>Butler</a:t>
            </a:r>
            <a:r>
              <a:rPr lang="cs-CZ" dirty="0">
                <a:latin typeface="Times New Roman" panose="02020603050405020304" pitchFamily="18" charset="0"/>
                <a:cs typeface="Times New Roman" panose="02020603050405020304" pitchFamily="18" charset="0"/>
              </a:rPr>
              <a:t>: odpuštění není něco, co následuje „po“ aktu, „po“ provinění, ale něco, co musí jednání předcházet, dokonce je zakládá.</a:t>
            </a:r>
          </a:p>
          <a:p>
            <a:pPr marL="0" indent="0" algn="just">
              <a:buNone/>
            </a:pPr>
            <a:r>
              <a:rPr lang="cs-CZ" dirty="0">
                <a:latin typeface="Times New Roman" panose="02020603050405020304" pitchFamily="18" charset="0"/>
                <a:cs typeface="Times New Roman" panose="02020603050405020304" pitchFamily="18" charset="0"/>
              </a:rPr>
              <a:t>Odpuštění není, co odčiňuje selhání, ale co již v prvním kroku zabraňuje ustavení Já, které by bylo v sobě identické, transparentní. </a:t>
            </a:r>
          </a:p>
          <a:p>
            <a:pPr marL="0" indent="0" algn="just">
              <a:buNone/>
            </a:pPr>
            <a:r>
              <a:rPr lang="cs-CZ" dirty="0">
                <a:latin typeface="Times New Roman" panose="02020603050405020304" pitchFamily="18" charset="0"/>
                <a:cs typeface="Times New Roman" panose="02020603050405020304" pitchFamily="18" charset="0"/>
              </a:rPr>
              <a:t>Viz H. Arendtová: „</a:t>
            </a:r>
            <a:r>
              <a:rPr lang="cs-CZ" dirty="0">
                <a:highlight>
                  <a:srgbClr val="FFFF00"/>
                </a:highlight>
                <a:latin typeface="Times New Roman" panose="02020603050405020304" pitchFamily="18" charset="0"/>
                <a:cs typeface="Times New Roman" panose="02020603050405020304" pitchFamily="18" charset="0"/>
              </a:rPr>
              <a:t>Svoboda je podmíněna nesuverenitou</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Vhled do síly odpouštět je ústřední pro porozumění příslušnosti ke společenství či – řečeno s </a:t>
            </a:r>
            <a:r>
              <a:rPr lang="cs-CZ" dirty="0" err="1">
                <a:latin typeface="Times New Roman" panose="02020603050405020304" pitchFamily="18" charset="0"/>
                <a:cs typeface="Times New Roman" panose="02020603050405020304" pitchFamily="18" charset="0"/>
              </a:rPr>
              <a:t>Hannou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Arendt</a:t>
            </a:r>
            <a:r>
              <a:rPr lang="cs-CZ" dirty="0">
                <a:latin typeface="Times New Roman" panose="02020603050405020304" pitchFamily="18" charset="0"/>
                <a:cs typeface="Times New Roman" panose="02020603050405020304" pitchFamily="18" charset="0"/>
              </a:rPr>
              <a:t> – k pluralitě. </a:t>
            </a:r>
          </a:p>
        </p:txBody>
      </p:sp>
    </p:spTree>
    <p:extLst>
      <p:ext uri="{BB962C8B-B14F-4D97-AF65-F5344CB8AC3E}">
        <p14:creationId xmlns:p14="http://schemas.microsoft.com/office/powerpoint/2010/main" val="78094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947208-DCEC-BE43-85D8-76F1A0AEE95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C615D0C-57B0-4C4C-91B9-EB37F9AC13AB}"/>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„Slepota lásky souvisí podle všeho s tím, že jsme primárně očarováni, že počátek, v němž jsme zapletení našimi vztahy, nemůže </a:t>
            </a:r>
            <a:r>
              <a:rPr lang="cs-CZ" dirty="0" err="1">
                <a:latin typeface="Times New Roman" panose="02020603050405020304" pitchFamily="18" charset="0"/>
                <a:cs typeface="Times New Roman" panose="02020603050405020304" pitchFamily="18" charset="0"/>
              </a:rPr>
              <a:t>být</a:t>
            </a:r>
            <a:r>
              <a:rPr lang="cs-CZ" dirty="0">
                <a:latin typeface="Times New Roman" panose="02020603050405020304" pitchFamily="18" charset="0"/>
                <a:cs typeface="Times New Roman" panose="02020603050405020304" pitchFamily="18" charset="0"/>
              </a:rPr>
              <a:t> plně tematizován, nemůže </a:t>
            </a:r>
            <a:r>
              <a:rPr lang="cs-CZ" dirty="0" err="1">
                <a:latin typeface="Times New Roman" panose="02020603050405020304" pitchFamily="18" charset="0"/>
                <a:cs typeface="Times New Roman" panose="02020603050405020304" pitchFamily="18" charset="0"/>
              </a:rPr>
              <a:t>být</a:t>
            </a:r>
            <a:r>
              <a:rPr lang="cs-CZ" dirty="0">
                <a:latin typeface="Times New Roman" panose="02020603050405020304" pitchFamily="18" charset="0"/>
                <a:cs typeface="Times New Roman" panose="02020603050405020304" pitchFamily="18" charset="0"/>
              </a:rPr>
              <a:t> předmětem reflexe.“ </a:t>
            </a:r>
            <a:r>
              <a:rPr lang="cs-CZ" i="1" dirty="0" err="1">
                <a:latin typeface="Times New Roman" panose="02020603050405020304" pitchFamily="18" charset="0"/>
                <a:cs typeface="Times New Roman" panose="02020603050405020304" pitchFamily="18" charset="0"/>
              </a:rPr>
              <a:t>Giving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Account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Oneself</a:t>
            </a:r>
            <a:r>
              <a:rPr lang="cs-CZ" dirty="0">
                <a:latin typeface="Times New Roman" panose="02020603050405020304" pitchFamily="18" charset="0"/>
                <a:cs typeface="Times New Roman" panose="02020603050405020304" pitchFamily="18" charset="0"/>
              </a:rPr>
              <a:t>, str. 103.</a:t>
            </a:r>
          </a:p>
          <a:p>
            <a:pPr marL="0" indent="0" algn="just">
              <a:buNone/>
            </a:pPr>
            <a:r>
              <a:rPr lang="cs-CZ" dirty="0">
                <a:latin typeface="Times New Roman" panose="02020603050405020304" pitchFamily="18" charset="0"/>
                <a:cs typeface="Times New Roman" panose="02020603050405020304" pitchFamily="18" charset="0"/>
              </a:rPr>
              <a:t>V lásce jsme dohnáni vlastní neprůhledností, </a:t>
            </a:r>
            <a:r>
              <a:rPr lang="cs-CZ" dirty="0" err="1">
                <a:latin typeface="Times New Roman" panose="02020603050405020304" pitchFamily="18" charset="0"/>
                <a:cs typeface="Times New Roman" panose="02020603050405020304" pitchFamily="18" charset="0"/>
              </a:rPr>
              <a:t>svými</a:t>
            </a:r>
            <a:r>
              <a:rPr lang="cs-CZ" dirty="0">
                <a:latin typeface="Times New Roman" panose="02020603050405020304" pitchFamily="18" charset="0"/>
                <a:cs typeface="Times New Roman" panose="02020603050405020304" pitchFamily="18" charset="0"/>
              </a:rPr>
              <a:t> vlastními místy neznalosti a zraněními.</a:t>
            </a:r>
          </a:p>
          <a:p>
            <a:pPr marL="0" indent="0" algn="just">
              <a:buNone/>
            </a:pPr>
            <a:r>
              <a:rPr lang="cs-CZ" dirty="0">
                <a:latin typeface="Times New Roman" panose="02020603050405020304" pitchFamily="18" charset="0"/>
                <a:cs typeface="Times New Roman" panose="02020603050405020304" pitchFamily="18" charset="0"/>
              </a:rPr>
              <a:t>„Hledáme způsob, jak se obrnit vůči zraňování </a:t>
            </a:r>
            <a:r>
              <a:rPr lang="cs-CZ" dirty="0" err="1">
                <a:latin typeface="Times New Roman" panose="02020603050405020304" pitchFamily="18" charset="0"/>
                <a:cs typeface="Times New Roman" panose="02020603050405020304" pitchFamily="18" charset="0"/>
              </a:rPr>
              <a:t>druhým</a:t>
            </a:r>
            <a:r>
              <a:rPr lang="cs-CZ" dirty="0">
                <a:latin typeface="Times New Roman" panose="02020603050405020304" pitchFamily="18" charset="0"/>
                <a:cs typeface="Times New Roman" panose="02020603050405020304" pitchFamily="18" charset="0"/>
              </a:rPr>
              <a:t>, ale kdybychom byli úspěšní, stali bychom se </a:t>
            </a:r>
            <a:r>
              <a:rPr lang="cs-CZ" dirty="0" err="1">
                <a:latin typeface="Times New Roman" panose="02020603050405020304" pitchFamily="18" charset="0"/>
                <a:cs typeface="Times New Roman" panose="02020603050405020304" pitchFamily="18" charset="0"/>
              </a:rPr>
              <a:t>nelidskými</a:t>
            </a:r>
            <a:r>
              <a:rPr lang="cs-CZ" dirty="0">
                <a:latin typeface="Times New Roman" panose="02020603050405020304" pitchFamily="18" charset="0"/>
                <a:cs typeface="Times New Roman" panose="02020603050405020304" pitchFamily="18" charset="0"/>
              </a:rPr>
              <a:t>“ (Tamtéž).</a:t>
            </a:r>
          </a:p>
          <a:p>
            <a:pPr marL="0" indent="0" algn="just">
              <a:buNone/>
            </a:pPr>
            <a:r>
              <a:rPr lang="cs-CZ" dirty="0">
                <a:latin typeface="Times New Roman" panose="02020603050405020304" pitchFamily="18" charset="0"/>
                <a:cs typeface="Times New Roman" panose="02020603050405020304" pitchFamily="18" charset="0"/>
              </a:rPr>
              <a:t>„Bylo by tedy chybou chápat sebezáchovu jako esenci člověka“ (tamtéž).</a:t>
            </a:r>
          </a:p>
        </p:txBody>
      </p:sp>
    </p:spTree>
    <p:extLst>
      <p:ext uri="{BB962C8B-B14F-4D97-AF65-F5344CB8AC3E}">
        <p14:creationId xmlns:p14="http://schemas.microsoft.com/office/powerpoint/2010/main" val="329595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A17D90-9EE1-A346-ABB5-EAAF5CC2E8F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Odpuštění jako </a:t>
            </a:r>
            <a:r>
              <a:rPr lang="cs-CZ" dirty="0" err="1">
                <a:latin typeface="Times New Roman" panose="02020603050405020304" pitchFamily="18" charset="0"/>
                <a:cs typeface="Times New Roman" panose="02020603050405020304" pitchFamily="18" charset="0"/>
              </a:rPr>
              <a:t>Vergeben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forgiving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A5E3F50E-38BD-C04E-B45D-43D2F3FF23D8}"/>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Ver-</a:t>
            </a:r>
            <a:r>
              <a:rPr lang="cs-CZ" dirty="0" err="1">
                <a:latin typeface="Times New Roman" panose="02020603050405020304" pitchFamily="18" charset="0"/>
                <a:cs typeface="Times New Roman" panose="02020603050405020304" pitchFamily="18" charset="0"/>
              </a:rPr>
              <a:t>geben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for-giving</a:t>
            </a:r>
            <a:r>
              <a:rPr lang="cs-CZ" dirty="0">
                <a:latin typeface="Times New Roman" panose="02020603050405020304" pitchFamily="18" charset="0"/>
                <a:cs typeface="Times New Roman" panose="02020603050405020304" pitchFamily="18" charset="0"/>
              </a:rPr>
              <a:t>: obě slova odkazují k daru a k velkorysosti. V tomto smyslu otevírají pro Judith </a:t>
            </a:r>
            <a:r>
              <a:rPr lang="cs-CZ" dirty="0" err="1">
                <a:latin typeface="Times New Roman" panose="02020603050405020304" pitchFamily="18" charset="0"/>
                <a:cs typeface="Times New Roman" panose="02020603050405020304" pitchFamily="18" charset="0"/>
              </a:rPr>
              <a:t>Butler</a:t>
            </a:r>
            <a:r>
              <a:rPr lang="cs-CZ" dirty="0">
                <a:latin typeface="Times New Roman" panose="02020603050405020304" pitchFamily="18" charset="0"/>
                <a:cs typeface="Times New Roman" panose="02020603050405020304" pitchFamily="18" charset="0"/>
              </a:rPr>
              <a:t> i sféru, kterou označuje jako sféru nenásilí, „non-</a:t>
            </a:r>
            <a:r>
              <a:rPr lang="cs-CZ" dirty="0" err="1">
                <a:latin typeface="Times New Roman" panose="02020603050405020304" pitchFamily="18" charset="0"/>
                <a:cs typeface="Times New Roman" panose="02020603050405020304" pitchFamily="18" charset="0"/>
              </a:rPr>
              <a:t>violence</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Prostor </a:t>
            </a:r>
            <a:r>
              <a:rPr lang="cs-CZ" dirty="0" err="1">
                <a:latin typeface="Times New Roman" panose="02020603050405020304" pitchFamily="18" charset="0"/>
                <a:cs typeface="Times New Roman" panose="02020603050405020304" pitchFamily="18" charset="0"/>
              </a:rPr>
              <a:t>for-giving</a:t>
            </a:r>
            <a:r>
              <a:rPr lang="cs-CZ" dirty="0">
                <a:latin typeface="Times New Roman" panose="02020603050405020304" pitchFamily="18" charset="0"/>
                <a:cs typeface="Times New Roman" panose="02020603050405020304" pitchFamily="18" charset="0"/>
              </a:rPr>
              <a:t>, non-</a:t>
            </a:r>
            <a:r>
              <a:rPr lang="cs-CZ" dirty="0" err="1">
                <a:latin typeface="Times New Roman" panose="02020603050405020304" pitchFamily="18" charset="0"/>
                <a:cs typeface="Times New Roman" panose="02020603050405020304" pitchFamily="18" charset="0"/>
              </a:rPr>
              <a:t>violence</a:t>
            </a:r>
            <a:r>
              <a:rPr lang="cs-CZ" dirty="0">
                <a:latin typeface="Times New Roman" panose="02020603050405020304" pitchFamily="18" charset="0"/>
                <a:cs typeface="Times New Roman" panose="02020603050405020304" pitchFamily="18" charset="0"/>
              </a:rPr>
              <a:t> je prostor předcházející hegelovské vzájemnosti. Vztahy vycházejí z původní velkorysosti, </a:t>
            </a:r>
            <a:r>
              <a:rPr lang="cs-CZ" i="1" dirty="0">
                <a:latin typeface="Times New Roman" panose="02020603050405020304" pitchFamily="18" charset="0"/>
                <a:cs typeface="Times New Roman" panose="02020603050405020304" pitchFamily="18" charset="0"/>
              </a:rPr>
              <a:t>nikoli</a:t>
            </a:r>
            <a:r>
              <a:rPr lang="cs-CZ" dirty="0">
                <a:latin typeface="Times New Roman" panose="02020603050405020304" pitchFamily="18" charset="0"/>
                <a:cs typeface="Times New Roman" panose="02020603050405020304" pitchFamily="18" charset="0"/>
              </a:rPr>
              <a:t> ze vzájemnosti. Od jednoho musí vyjít první krok, který je riskantní, nezajištění a který spoléhá na vstřícnost.</a:t>
            </a:r>
          </a:p>
        </p:txBody>
      </p:sp>
    </p:spTree>
    <p:extLst>
      <p:ext uri="{BB962C8B-B14F-4D97-AF65-F5344CB8AC3E}">
        <p14:creationId xmlns:p14="http://schemas.microsoft.com/office/powerpoint/2010/main" val="151359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C5F47C-F7CF-1048-A033-FE980DDA0E6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Nietzsche: „O lásce k bližnímu“</a:t>
            </a:r>
          </a:p>
        </p:txBody>
      </p:sp>
      <p:sp>
        <p:nvSpPr>
          <p:cNvPr id="3" name="Zástupný obsah 2">
            <a:extLst>
              <a:ext uri="{FF2B5EF4-FFF2-40B4-BE49-F238E27FC236}">
                <a16:creationId xmlns:a16="http://schemas.microsoft.com/office/drawing/2014/main" id="{7CE1F025-0B4B-214F-BDA7-06FEA5E33EA5}"/>
              </a:ext>
            </a:extLst>
          </p:cNvPr>
          <p:cNvSpPr>
            <a:spLocks noGrp="1"/>
          </p:cNvSpPr>
          <p:nvPr>
            <p:ph idx="1"/>
          </p:nvPr>
        </p:nvSpPr>
        <p:spPr>
          <a:xfrm>
            <a:off x="834189" y="1690688"/>
            <a:ext cx="10515600" cy="4351338"/>
          </a:xfrm>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„Starší je ty než já; ty jest vyhlášeno svatým, já však posud ne.“</a:t>
            </a:r>
          </a:p>
          <a:p>
            <a:pPr marL="0" indent="0" algn="just">
              <a:buNone/>
            </a:pPr>
            <a:r>
              <a:rPr lang="cs-CZ" dirty="0">
                <a:latin typeface="Times New Roman" panose="02020603050405020304" pitchFamily="18" charset="0"/>
                <a:cs typeface="Times New Roman" panose="02020603050405020304" pitchFamily="18" charset="0"/>
              </a:rPr>
              <a:t>Nietzsche, </a:t>
            </a:r>
            <a:r>
              <a:rPr lang="cs-CZ" i="1" dirty="0">
                <a:latin typeface="Times New Roman" panose="02020603050405020304" pitchFamily="18" charset="0"/>
                <a:cs typeface="Times New Roman" panose="02020603050405020304" pitchFamily="18" charset="0"/>
              </a:rPr>
              <a:t>Tak</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pravil </a:t>
            </a:r>
            <a:r>
              <a:rPr lang="cs-CZ" i="1" dirty="0" err="1">
                <a:latin typeface="Times New Roman" panose="02020603050405020304" pitchFamily="18" charset="0"/>
                <a:cs typeface="Times New Roman" panose="02020603050405020304" pitchFamily="18" charset="0"/>
              </a:rPr>
              <a:t>Zarathustra</a:t>
            </a:r>
            <a:r>
              <a:rPr lang="cs-CZ" dirty="0">
                <a:latin typeface="Times New Roman" panose="02020603050405020304" pitchFamily="18" charset="0"/>
                <a:cs typeface="Times New Roman" panose="02020603050405020304" pitchFamily="18" charset="0"/>
              </a:rPr>
              <a:t>, 2018, str. 103. </a:t>
            </a:r>
          </a:p>
          <a:p>
            <a:pPr marL="0" indent="0" algn="just">
              <a:buNone/>
            </a:pPr>
            <a:r>
              <a:rPr lang="cs-CZ" dirty="0">
                <a:latin typeface="Times New Roman" panose="02020603050405020304" pitchFamily="18" charset="0"/>
                <a:cs typeface="Times New Roman" panose="02020603050405020304" pitchFamily="18" charset="0"/>
              </a:rPr>
              <a:t>„Nenasytně dychtí vaše duše po klenotech a pokladech, protože vaše ctnost je nenasytná v touze po rozdávání. Nutíte všechny věci, aby přišly k vám a vstoupily do vás, aby se pak z vašeho zdroje rozproudily nazpět jakožto dary vaší lásky“ (129).</a:t>
            </a:r>
          </a:p>
          <a:p>
            <a:pPr marL="0" indent="0" algn="just">
              <a:buNone/>
            </a:pPr>
            <a:r>
              <a:rPr lang="de-DE" dirty="0" err="1">
                <a:latin typeface="Times New Roman" panose="02020603050405020304" pitchFamily="18" charset="0"/>
                <a:cs typeface="Times New Roman" panose="02020603050405020304" pitchFamily="18" charset="0"/>
              </a:rPr>
              <a:t>Člověka</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nevystihuje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primárně</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vzájemnost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ale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schopnost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nechtít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vzájemnost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Vzájemnost</a:t>
            </a:r>
            <a:r>
              <a:rPr lang="de-DE" dirty="0">
                <a:latin typeface="Times New Roman" panose="02020603050405020304" pitchFamily="18" charset="0"/>
                <a:cs typeface="Times New Roman" panose="02020603050405020304" pitchFamily="18" charset="0"/>
              </a:rPr>
              <a:t> je </a:t>
            </a:r>
            <a:r>
              <a:rPr lang="de-DE" dirty="0" err="1">
                <a:latin typeface="Times New Roman" panose="02020603050405020304" pitchFamily="18" charset="0"/>
                <a:cs typeface="Times New Roman" panose="02020603050405020304" pitchFamily="18" charset="0"/>
              </a:rPr>
              <a:t>druhý</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nejlepší</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stav</a:t>
            </a:r>
            <a:r>
              <a:rPr lang="de-DE" dirty="0">
                <a:latin typeface="Times New Roman" panose="02020603050405020304" pitchFamily="18" charset="0"/>
                <a:cs typeface="Times New Roman" panose="02020603050405020304" pitchFamily="18" charset="0"/>
              </a:rPr>
              <a:t>. Je </a:t>
            </a:r>
            <a:r>
              <a:rPr lang="de-DE" dirty="0" err="1">
                <a:latin typeface="Times New Roman" panose="02020603050405020304" pitchFamily="18" charset="0"/>
                <a:cs typeface="Times New Roman" panose="02020603050405020304" pitchFamily="18" charset="0"/>
              </a:rPr>
              <a:t>třeba</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neztratit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z</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očí</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že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právě</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nevzájemnost</a:t>
            </a:r>
            <a:r>
              <a:rPr lang="de-DE" dirty="0">
                <a:latin typeface="Times New Roman" panose="02020603050405020304" pitchFamily="18" charset="0"/>
                <a:cs typeface="Times New Roman" panose="02020603050405020304" pitchFamily="18" charset="0"/>
              </a:rPr>
              <a:t> je </a:t>
            </a:r>
            <a:r>
              <a:rPr lang="de-DE" dirty="0" err="1">
                <a:latin typeface="Times New Roman" panose="02020603050405020304" pitchFamily="18" charset="0"/>
                <a:cs typeface="Times New Roman" panose="02020603050405020304" pitchFamily="18" charset="0"/>
              </a:rPr>
              <a:t>podmínkou</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společenskosti</a:t>
            </a:r>
            <a:r>
              <a:rPr lang="de-DE" dirty="0">
                <a:latin typeface="Times New Roman" panose="02020603050405020304" pitchFamily="18" charset="0"/>
                <a:cs typeface="Times New Roman" panose="02020603050405020304" pitchFamily="18" charset="0"/>
              </a:rPr>
              <a:t>.</a:t>
            </a:r>
          </a:p>
          <a:p>
            <a:pPr marL="0" indent="0" algn="just">
              <a:buNone/>
            </a:pPr>
            <a:r>
              <a:rPr lang="de-DE"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25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A8DAE0-6356-5548-A135-84D75E88243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Východisko: konflikty subjektivního ducha </a:t>
            </a:r>
          </a:p>
        </p:txBody>
      </p:sp>
      <p:sp>
        <p:nvSpPr>
          <p:cNvPr id="3" name="Zástupný obsah 2">
            <a:extLst>
              <a:ext uri="{FF2B5EF4-FFF2-40B4-BE49-F238E27FC236}">
                <a16:creationId xmlns:a16="http://schemas.microsoft.com/office/drawing/2014/main" id="{DC5FB4C7-D453-A64C-9137-6990F71CFEFB}"/>
              </a:ext>
            </a:extLst>
          </p:cNvPr>
          <p:cNvSpPr>
            <a:spLocks noGrp="1"/>
          </p:cNvSpPr>
          <p:nvPr>
            <p:ph idx="1"/>
          </p:nvPr>
        </p:nvSpPr>
        <p:spPr/>
        <p:txBody>
          <a:bodyPr>
            <a:normAutofit fontScale="92500" lnSpcReduction="20000"/>
          </a:bodyPr>
          <a:lstStyle/>
          <a:p>
            <a:pPr marL="0" indent="0" algn="just">
              <a:buNone/>
            </a:pPr>
            <a:r>
              <a:rPr lang="cs-CZ" dirty="0">
                <a:latin typeface="Times New Roman" panose="02020603050405020304" pitchFamily="18" charset="0"/>
                <a:cs typeface="Times New Roman" panose="02020603050405020304" pitchFamily="18" charset="0"/>
              </a:rPr>
              <a:t>Hegel koncipuje ve </a:t>
            </a:r>
            <a:r>
              <a:rPr lang="cs-CZ" i="1" dirty="0">
                <a:latin typeface="Times New Roman" panose="02020603050405020304" pitchFamily="18" charset="0"/>
                <a:cs typeface="Times New Roman" panose="02020603050405020304" pitchFamily="18" charset="0"/>
              </a:rPr>
              <a:t>Fenomenologii</a:t>
            </a:r>
            <a:r>
              <a:rPr lang="cs-CZ" dirty="0">
                <a:latin typeface="Times New Roman" panose="02020603050405020304" pitchFamily="18" charset="0"/>
                <a:cs typeface="Times New Roman" panose="02020603050405020304" pitchFamily="18" charset="0"/>
              </a:rPr>
              <a:t> na úrovní Subjektivního ducha (poslední čtvrtina celé knihy) zvláštní konfliktní situaci. Povstanou proti sobě dvě postavy: morální soudce a pachatel svědomí. </a:t>
            </a:r>
          </a:p>
          <a:p>
            <a:pPr marL="0" indent="0" algn="just">
              <a:buNone/>
            </a:pPr>
            <a:r>
              <a:rPr lang="cs-CZ" dirty="0">
                <a:latin typeface="Times New Roman" panose="02020603050405020304" pitchFamily="18" charset="0"/>
                <a:cs typeface="Times New Roman" panose="02020603050405020304" pitchFamily="18" charset="0"/>
              </a:rPr>
              <a:t>Morální soudce je typická hegelovská postava, která má tak vysoké mravní nároky, že už ani nemůže jednat, protože každým jednání by se proti svým standardům musela provinit. „Protože má být vykonáno to nejlepší, není nakonec vykonáno vůbec nic.“ </a:t>
            </a:r>
          </a:p>
          <a:p>
            <a:pPr marL="0" indent="0" algn="just">
              <a:buNone/>
            </a:pPr>
            <a:r>
              <a:rPr lang="cs-CZ" dirty="0">
                <a:latin typeface="Times New Roman" panose="02020603050405020304" pitchFamily="18" charset="0"/>
                <a:cs typeface="Times New Roman" panose="02020603050405020304" pitchFamily="18" charset="0"/>
              </a:rPr>
              <a:t>„Formy morální čistoty jsou často živeny </a:t>
            </a:r>
            <a:r>
              <a:rPr lang="cs-CZ" dirty="0" err="1">
                <a:latin typeface="Times New Roman" panose="02020603050405020304" pitchFamily="18" charset="0"/>
                <a:cs typeface="Times New Roman" panose="02020603050405020304" pitchFamily="18" charset="0"/>
              </a:rPr>
              <a:t>skrytým</a:t>
            </a:r>
            <a:r>
              <a:rPr lang="cs-CZ" dirty="0">
                <a:latin typeface="Times New Roman" panose="02020603050405020304" pitchFamily="18" charset="0"/>
                <a:cs typeface="Times New Roman" panose="02020603050405020304" pitchFamily="18" charset="0"/>
              </a:rPr>
              <a:t> egoismem“ (</a:t>
            </a:r>
            <a:r>
              <a:rPr lang="cs-CZ" dirty="0" err="1">
                <a:latin typeface="Times New Roman" panose="02020603050405020304" pitchFamily="18" charset="0"/>
                <a:cs typeface="Times New Roman" panose="02020603050405020304" pitchFamily="18" charset="0"/>
              </a:rPr>
              <a:t>Butler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Giving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Account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Onself</a:t>
            </a:r>
            <a:r>
              <a:rPr lang="cs-CZ" dirty="0">
                <a:latin typeface="Times New Roman" panose="02020603050405020304" pitchFamily="18" charset="0"/>
                <a:cs typeface="Times New Roman" panose="02020603050405020304" pitchFamily="18" charset="0"/>
              </a:rPr>
              <a:t>, 2005, str. 108).</a:t>
            </a:r>
          </a:p>
          <a:p>
            <a:pPr marL="0" indent="0" algn="just">
              <a:buNone/>
            </a:pPr>
            <a:r>
              <a:rPr lang="cs-CZ" dirty="0">
                <a:latin typeface="Times New Roman" panose="02020603050405020304" pitchFamily="18" charset="0"/>
                <a:cs typeface="Times New Roman" panose="02020603050405020304" pitchFamily="18" charset="0"/>
              </a:rPr>
              <a:t>Soudce, který se jeví jako reprezentant „krásné duše“, žije v „úzkosti“, aby „neposkvrnil nádheru svého nitra jednáním a jsoucnem“.</a:t>
            </a:r>
            <a:r>
              <a:rPr lang="cs-CZ" dirty="0">
                <a:effectLst/>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0" indent="0" algn="just">
              <a:buNone/>
            </a:pPr>
            <a:r>
              <a:rPr lang="cs-CZ" dirty="0">
                <a:latin typeface="Times New Roman" panose="02020603050405020304" pitchFamily="18" charset="0"/>
                <a:cs typeface="Times New Roman" panose="02020603050405020304" pitchFamily="18" charset="0"/>
              </a:rPr>
              <a:t>Ani pachatel svědomí není kdovíjaký sympaťák. Je přesvědčený, že odkazem na svědomí lze ledacos zdůvodnit… a tak jedná.</a:t>
            </a:r>
          </a:p>
        </p:txBody>
      </p:sp>
    </p:spTree>
    <p:extLst>
      <p:ext uri="{BB962C8B-B14F-4D97-AF65-F5344CB8AC3E}">
        <p14:creationId xmlns:p14="http://schemas.microsoft.com/office/powerpoint/2010/main" val="94205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5F134E-DAA2-F047-898D-4AD5F5461EC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Pachatel svědomí – mravní soudce</a:t>
            </a:r>
          </a:p>
        </p:txBody>
      </p:sp>
      <p:sp>
        <p:nvSpPr>
          <p:cNvPr id="3" name="Zástupný obsah 2">
            <a:extLst>
              <a:ext uri="{FF2B5EF4-FFF2-40B4-BE49-F238E27FC236}">
                <a16:creationId xmlns:a16="http://schemas.microsoft.com/office/drawing/2014/main" id="{409FDA27-252A-CC4D-9E90-3A340FE715FD}"/>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Pachatel svědomí tedy jedná, a to znamená – protože je to pachatel svědomí – že se proviní vůči obecným normám, ale dovolává se dobra, které překračuje tyto normy.</a:t>
            </a:r>
          </a:p>
          <a:p>
            <a:pPr marL="0" indent="0" algn="just">
              <a:buNone/>
            </a:pPr>
            <a:r>
              <a:rPr lang="cs-CZ" dirty="0">
                <a:latin typeface="Times New Roman" panose="02020603050405020304" pitchFamily="18" charset="0"/>
                <a:cs typeface="Times New Roman" panose="02020603050405020304" pitchFamily="18" charset="0"/>
              </a:rPr>
              <a:t>Mravního soudce toto pobuřuje a pachatele svědomí odsoudí s tím, že je zlý. </a:t>
            </a:r>
          </a:p>
          <a:p>
            <a:pPr marL="0" indent="0" algn="just">
              <a:buNone/>
            </a:pPr>
            <a:r>
              <a:rPr lang="cs-CZ" dirty="0">
                <a:latin typeface="Times New Roman" panose="02020603050405020304" pitchFamily="18" charset="0"/>
                <a:cs typeface="Times New Roman" panose="02020603050405020304" pitchFamily="18" charset="0"/>
              </a:rPr>
              <a:t>Jedná se o jedinou postavu, kterou Hegel </a:t>
            </a:r>
            <a:r>
              <a:rPr lang="cs-CZ" dirty="0" err="1">
                <a:latin typeface="Times New Roman" panose="02020603050405020304" pitchFamily="18" charset="0"/>
                <a:cs typeface="Times New Roman" panose="02020603050405020304" pitchFamily="18" charset="0"/>
              </a:rPr>
              <a:t>výslovně</a:t>
            </a:r>
            <a:r>
              <a:rPr lang="cs-CZ" dirty="0">
                <a:latin typeface="Times New Roman" panose="02020603050405020304" pitchFamily="18" charset="0"/>
                <a:cs typeface="Times New Roman" panose="02020603050405020304" pitchFamily="18" charset="0"/>
              </a:rPr>
              <a:t> ztotožňuje se zlem. Kdo si totiž udělí </a:t>
            </a:r>
            <a:r>
              <a:rPr lang="cs-CZ" dirty="0" err="1">
                <a:latin typeface="Times New Roman" panose="02020603050405020304" pitchFamily="18" charset="0"/>
                <a:cs typeface="Times New Roman" panose="02020603050405020304" pitchFamily="18" charset="0"/>
              </a:rPr>
              <a:t>výjimku</a:t>
            </a:r>
            <a:r>
              <a:rPr lang="cs-CZ" dirty="0">
                <a:latin typeface="Times New Roman" panose="02020603050405020304" pitchFamily="18" charset="0"/>
                <a:cs typeface="Times New Roman" panose="02020603050405020304" pitchFamily="18" charset="0"/>
              </a:rPr>
              <a:t> z obecnosti, stáhne se na Já, a tím poruší obecně platné normy, zneužívá druhého; zlé vědomí tak jedná, jako by druhého nebylo, jako by bylo možné jednat </a:t>
            </a:r>
            <a:r>
              <a:rPr lang="cs-CZ" dirty="0" err="1">
                <a:latin typeface="Times New Roman" panose="02020603050405020304" pitchFamily="18" charset="0"/>
                <a:cs typeface="Times New Roman" panose="02020603050405020304" pitchFamily="18" charset="0"/>
              </a:rPr>
              <a:t>výlučně</a:t>
            </a:r>
            <a:r>
              <a:rPr lang="cs-CZ" dirty="0">
                <a:latin typeface="Times New Roman" panose="02020603050405020304" pitchFamily="18" charset="0"/>
                <a:cs typeface="Times New Roman" panose="02020603050405020304" pitchFamily="18" charset="0"/>
              </a:rPr>
              <a:t> podle vlastních měřítek.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25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33481D-63F5-3B4F-8FDF-E8048F7C15E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Vyznání zlého</a:t>
            </a:r>
          </a:p>
        </p:txBody>
      </p:sp>
      <p:sp>
        <p:nvSpPr>
          <p:cNvPr id="3" name="Zástupný obsah 2">
            <a:extLst>
              <a:ext uri="{FF2B5EF4-FFF2-40B4-BE49-F238E27FC236}">
                <a16:creationId xmlns:a16="http://schemas.microsoft.com/office/drawing/2014/main" id="{C4D40430-5BA2-444F-A7F6-BDB60D54FE57}"/>
              </a:ext>
            </a:extLst>
          </p:cNvPr>
          <p:cNvSpPr>
            <a:spLocks noGrp="1"/>
          </p:cNvSpPr>
          <p:nvPr>
            <p:ph idx="1"/>
          </p:nvPr>
        </p:nvSpPr>
        <p:spPr/>
        <p:txBody>
          <a:bodyPr>
            <a:normAutofit/>
          </a:bodyPr>
          <a:lstStyle/>
          <a:p>
            <a:pPr marL="0" indent="0">
              <a:buNone/>
            </a:pPr>
            <a:r>
              <a:rPr lang="cs-CZ" dirty="0">
                <a:latin typeface="Times New Roman" panose="02020603050405020304" pitchFamily="18" charset="0"/>
                <a:cs typeface="Times New Roman" panose="02020603050405020304" pitchFamily="18" charset="0"/>
              </a:rPr>
              <a:t>Pachatel se přizná, že skutečný zlý je. </a:t>
            </a:r>
          </a:p>
          <a:p>
            <a:pPr marL="0" indent="0" algn="just">
              <a:buNone/>
            </a:pPr>
            <a:r>
              <a:rPr lang="cs-CZ" dirty="0">
                <a:latin typeface="Times New Roman" panose="02020603050405020304" pitchFamily="18" charset="0"/>
                <a:cs typeface="Times New Roman" panose="02020603050405020304" pitchFamily="18" charset="0"/>
              </a:rPr>
              <a:t>Rozhodně to neznamená, že lze morálního soudce považovat za vítěze. Soudce je sám implikován ve „zlomyslnosti“ pachatele. </a:t>
            </a:r>
          </a:p>
          <a:p>
            <a:pPr marL="0" indent="0" algn="just">
              <a:buNone/>
            </a:pPr>
            <a:r>
              <a:rPr lang="cs-CZ" dirty="0">
                <a:latin typeface="Times New Roman" panose="02020603050405020304" pitchFamily="18" charset="0"/>
                <a:cs typeface="Times New Roman" panose="02020603050405020304" pitchFamily="18" charset="0"/>
              </a:rPr>
              <a:t>Tím, že pachatele odsuzuje a distancuje se od něj, vznáší sám falešný nárok na obecnost, neboť </a:t>
            </a:r>
            <a:r>
              <a:rPr lang="cs-CZ" dirty="0" err="1">
                <a:latin typeface="Times New Roman" panose="02020603050405020304" pitchFamily="18" charset="0"/>
                <a:cs typeface="Times New Roman" panose="02020603050405020304" pitchFamily="18" charset="0"/>
              </a:rPr>
              <a:t>svým</a:t>
            </a:r>
            <a:r>
              <a:rPr lang="cs-CZ" dirty="0">
                <a:latin typeface="Times New Roman" panose="02020603050405020304" pitchFamily="18" charset="0"/>
                <a:cs typeface="Times New Roman" panose="02020603050405020304" pitchFamily="18" charset="0"/>
              </a:rPr>
              <a:t> počínáním se i soudce stahuje na svou partikulární pozici, kterou rovněž není schopen jasně vyložit.</a:t>
            </a:r>
          </a:p>
          <a:p>
            <a:pPr marL="0" indent="0" algn="just">
              <a:buNone/>
            </a:pPr>
            <a:r>
              <a:rPr lang="cs-CZ" dirty="0">
                <a:latin typeface="Times New Roman" panose="02020603050405020304" pitchFamily="18" charset="0"/>
                <a:cs typeface="Times New Roman" panose="02020603050405020304" pitchFamily="18" charset="0"/>
              </a:rPr>
              <a:t> Zaštiťuje se sice obecností, ale na otázku, cože je obecně dobré, nezná odpověď. </a:t>
            </a:r>
          </a:p>
          <a:p>
            <a:pPr marL="0" indent="0">
              <a:buNone/>
            </a:pP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262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842D3B-3B8B-D542-A89B-39D55A70577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FCF688B-7B92-4B4C-9D0F-AFA682B3938D}"/>
              </a:ext>
            </a:extLst>
          </p:cNvPr>
          <p:cNvSpPr>
            <a:spLocks noGrp="1"/>
          </p:cNvSpPr>
          <p:nvPr>
            <p:ph idx="1"/>
          </p:nvPr>
        </p:nvSpPr>
        <p:spPr>
          <a:xfrm>
            <a:off x="822158" y="1885782"/>
            <a:ext cx="10515600" cy="4351338"/>
          </a:xfrm>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Žádoucí není dobro v podobě </a:t>
            </a:r>
            <a:r>
              <a:rPr lang="cs-CZ" dirty="0" err="1">
                <a:latin typeface="Times New Roman" panose="02020603050405020304" pitchFamily="18" charset="0"/>
                <a:cs typeface="Times New Roman" panose="02020603050405020304" pitchFamily="18" charset="0"/>
              </a:rPr>
              <a:t>universalizovaných</a:t>
            </a:r>
            <a:r>
              <a:rPr lang="cs-CZ" dirty="0">
                <a:latin typeface="Times New Roman" panose="02020603050405020304" pitchFamily="18" charset="0"/>
                <a:cs typeface="Times New Roman" panose="02020603050405020304" pitchFamily="18" charset="0"/>
              </a:rPr>
              <a:t> norem, ale dobro, které se osvědčuje v konkrétním činu. </a:t>
            </a:r>
          </a:p>
          <a:p>
            <a:pPr marL="0" indent="0" algn="just">
              <a:buNone/>
            </a:pPr>
            <a:r>
              <a:rPr lang="cs-CZ" dirty="0">
                <a:latin typeface="Times New Roman" panose="02020603050405020304" pitchFamily="18" charset="0"/>
                <a:cs typeface="Times New Roman" panose="02020603050405020304" pitchFamily="18" charset="0"/>
              </a:rPr>
              <a:t>Hegel tím universalizaci neodmítá zcela. V jednom podstatném ohledu má soudce pravdu. </a:t>
            </a:r>
          </a:p>
          <a:p>
            <a:pPr marL="0" indent="0" algn="just">
              <a:buNone/>
            </a:pPr>
            <a:r>
              <a:rPr lang="cs-CZ" dirty="0">
                <a:latin typeface="Times New Roman" panose="02020603050405020304" pitchFamily="18" charset="0"/>
                <a:cs typeface="Times New Roman" panose="02020603050405020304" pitchFamily="18" charset="0"/>
              </a:rPr>
              <a:t>Dobro konkrétního činu spočívá v tom, co je na činu samém obecné. </a:t>
            </a:r>
          </a:p>
          <a:p>
            <a:pPr marL="0" indent="0" algn="just">
              <a:buNone/>
            </a:pPr>
            <a:r>
              <a:rPr lang="cs-CZ" dirty="0">
                <a:latin typeface="Times New Roman" panose="02020603050405020304" pitchFamily="18" charset="0"/>
                <a:cs typeface="Times New Roman" panose="02020603050405020304" pitchFamily="18" charset="0"/>
              </a:rPr>
              <a:t>Ale jak takovou obecnost formulovat? </a:t>
            </a:r>
          </a:p>
          <a:p>
            <a:pPr marL="0" indent="0" algn="just">
              <a:buNone/>
            </a:pPr>
            <a:r>
              <a:rPr lang="cs-CZ" dirty="0">
                <a:latin typeface="Times New Roman" panose="02020603050405020304" pitchFamily="18" charset="0"/>
                <a:cs typeface="Times New Roman" panose="02020603050405020304" pitchFamily="18" charset="0"/>
              </a:rPr>
              <a:t>Jedině retrospektivně: pachatel zpětně přebírá odpovědnost za svůj čin, což znamená, že si pro něj musí zpětně získat podporu a uznání. </a:t>
            </a:r>
          </a:p>
          <a:p>
            <a:pPr marL="0" indent="0" algn="just">
              <a:buNone/>
            </a:pPr>
            <a:r>
              <a:rPr lang="cs-CZ" dirty="0">
                <a:latin typeface="Times New Roman" panose="02020603050405020304" pitchFamily="18" charset="0"/>
                <a:cs typeface="Times New Roman" panose="02020603050405020304" pitchFamily="18" charset="0"/>
              </a:rPr>
              <a:t>Pakliže se mu toto nezdaří, je čin bezcenný, anebo podle Hegela dokonce zlý.</a:t>
            </a:r>
          </a:p>
        </p:txBody>
      </p:sp>
    </p:spTree>
    <p:extLst>
      <p:ext uri="{BB962C8B-B14F-4D97-AF65-F5344CB8AC3E}">
        <p14:creationId xmlns:p14="http://schemas.microsoft.com/office/powerpoint/2010/main" val="198588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97AC6-18EB-B04D-B70B-6039231DB9F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297C3E9-DB25-F64A-BA67-53A644EF3CD5}"/>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Cílem Fenomenologie je vychovat vědomí rovněž k přiměřenějšímu vztahu ke </a:t>
            </a:r>
            <a:r>
              <a:rPr lang="cs-CZ" dirty="0" err="1">
                <a:latin typeface="Times New Roman" panose="02020603050405020304" pitchFamily="18" charset="0"/>
                <a:cs typeface="Times New Roman" panose="02020603050405020304" pitchFamily="18" charset="0"/>
              </a:rPr>
              <a:t>svým</a:t>
            </a:r>
            <a:r>
              <a:rPr lang="cs-CZ" dirty="0">
                <a:latin typeface="Times New Roman" panose="02020603050405020304" pitchFamily="18" charset="0"/>
                <a:cs typeface="Times New Roman" panose="02020603050405020304" pitchFamily="18" charset="0"/>
              </a:rPr>
              <a:t> činům, a to proto, že jedině pravda, kterou ztělesníme, může za pravdu platit. </a:t>
            </a:r>
          </a:p>
          <a:p>
            <a:pPr marL="0" indent="0" algn="just">
              <a:buNone/>
            </a:pPr>
            <a:r>
              <a:rPr lang="cs-CZ" dirty="0">
                <a:latin typeface="Times New Roman" panose="02020603050405020304" pitchFamily="18" charset="0"/>
                <a:cs typeface="Times New Roman" panose="02020603050405020304" pitchFamily="18" charset="0"/>
              </a:rPr>
              <a:t>Úlohou vzdělaného vědomí tudíž je identifikovat se se </a:t>
            </a:r>
            <a:r>
              <a:rPr lang="cs-CZ" dirty="0" err="1">
                <a:latin typeface="Times New Roman" panose="02020603050405020304" pitchFamily="18" charset="0"/>
                <a:cs typeface="Times New Roman" panose="02020603050405020304" pitchFamily="18" charset="0"/>
              </a:rPr>
              <a:t>svými</a:t>
            </a:r>
            <a:r>
              <a:rPr lang="cs-CZ" dirty="0">
                <a:latin typeface="Times New Roman" panose="02020603050405020304" pitchFamily="18" charset="0"/>
                <a:cs typeface="Times New Roman" panose="02020603050405020304" pitchFamily="18" charset="0"/>
              </a:rPr>
              <a:t> činy a jejich důsledky (viz Nietzscheho </a:t>
            </a:r>
            <a:r>
              <a:rPr lang="cs-CZ" i="1" dirty="0">
                <a:latin typeface="Times New Roman" panose="02020603050405020304" pitchFamily="18" charset="0"/>
                <a:cs typeface="Times New Roman" panose="02020603050405020304" pitchFamily="18" charset="0"/>
              </a:rPr>
              <a:t>amor </a:t>
            </a:r>
            <a:r>
              <a:rPr lang="cs-CZ" i="1" dirty="0" err="1">
                <a:latin typeface="Times New Roman" panose="02020603050405020304" pitchFamily="18" charset="0"/>
                <a:cs typeface="Times New Roman" panose="02020603050405020304" pitchFamily="18" charset="0"/>
              </a:rPr>
              <a:t>fati</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V tomto smyslu usiluje Hegel o to, aby na půdě subjektivního ducha dostál antickému pojmu osudu.</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55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94ACA-4B9C-CE48-BC45-F0267C9EF37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Filosofie omluvy</a:t>
            </a:r>
          </a:p>
        </p:txBody>
      </p:sp>
      <p:sp>
        <p:nvSpPr>
          <p:cNvPr id="3" name="Zástupný obsah 2">
            <a:extLst>
              <a:ext uri="{FF2B5EF4-FFF2-40B4-BE49-F238E27FC236}">
                <a16:creationId xmlns:a16="http://schemas.microsoft.com/office/drawing/2014/main" id="{BD68CFA8-FB37-3C44-85F2-0C0855471D30}"/>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Pachatel se ze svého zla nevyznává proto, že by svého činu tolik litoval, chtěl by jej snad vzít zpět a souhlasil se soudcem. </a:t>
            </a:r>
          </a:p>
          <a:p>
            <a:pPr marL="0" indent="0" algn="just">
              <a:buNone/>
            </a:pPr>
            <a:r>
              <a:rPr lang="cs-CZ" dirty="0">
                <a:latin typeface="Times New Roman" panose="02020603050405020304" pitchFamily="18" charset="0"/>
                <a:cs typeface="Times New Roman" panose="02020603050405020304" pitchFamily="18" charset="0"/>
              </a:rPr>
              <a:t>V omezenosti druhého spíše nahlíží omezenost vlastního pojetí, a protože je pachatel činorodý a rád jedná, vyzná se ze své omezenosti a učiní tím vstřícný krok.</a:t>
            </a:r>
          </a:p>
          <a:p>
            <a:pPr marL="0" indent="0" algn="just">
              <a:buNone/>
            </a:pPr>
            <a:r>
              <a:rPr lang="cs-CZ" dirty="0">
                <a:latin typeface="Times New Roman" panose="02020603050405020304" pitchFamily="18" charset="0"/>
                <a:cs typeface="Times New Roman" panose="02020603050405020304" pitchFamily="18" charset="0"/>
              </a:rPr>
              <a:t>Přitom věří, že soudce bude na tuto vstřícnost sám reagovat vstřícně a že i on nahlédne svou omezenost.</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10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18A18D-AAAC-8041-B4C9-BD70A0B9059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188BDD6-492D-7347-834F-491C24420004}"/>
              </a:ext>
            </a:extLst>
          </p:cNvPr>
          <p:cNvSpPr>
            <a:spLocks noGrp="1"/>
          </p:cNvSpPr>
          <p:nvPr>
            <p:ph idx="1"/>
          </p:nvPr>
        </p:nvSpPr>
        <p:spPr>
          <a:xfrm>
            <a:off x="745958" y="1804736"/>
            <a:ext cx="10740189" cy="4348163"/>
          </a:xfrm>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Omluva není informace, ale výzva ke vzájemnosti. </a:t>
            </a:r>
          </a:p>
          <a:p>
            <a:pPr marL="0" indent="0" algn="just">
              <a:buNone/>
            </a:pPr>
            <a:r>
              <a:rPr lang="cs-CZ" dirty="0">
                <a:latin typeface="Times New Roman" panose="02020603050405020304" pitchFamily="18" charset="0"/>
                <a:cs typeface="Times New Roman" panose="02020603050405020304" pitchFamily="18" charset="0"/>
              </a:rPr>
              <a:t>Soudce má vstoupit do určitého rituálu a má sám přiznat, že ani jeho pozice nebyla neproblematická. </a:t>
            </a:r>
          </a:p>
          <a:p>
            <a:pPr marL="0" indent="0" algn="just">
              <a:buNone/>
            </a:pPr>
            <a:r>
              <a:rPr lang="cs-CZ" dirty="0">
                <a:latin typeface="Times New Roman" panose="02020603050405020304" pitchFamily="18" charset="0"/>
                <a:cs typeface="Times New Roman" panose="02020603050405020304" pitchFamily="18" charset="0"/>
              </a:rPr>
              <a:t>Omluva tak </a:t>
            </a:r>
            <a:r>
              <a:rPr lang="cs-CZ" dirty="0">
                <a:highlight>
                  <a:srgbClr val="FFFF00"/>
                </a:highlight>
                <a:latin typeface="Times New Roman" panose="02020603050405020304" pitchFamily="18" charset="0"/>
                <a:cs typeface="Times New Roman" panose="02020603050405020304" pitchFamily="18" charset="0"/>
              </a:rPr>
              <a:t>rozostřuje hranice</a:t>
            </a:r>
            <a:r>
              <a:rPr lang="cs-CZ" dirty="0">
                <a:latin typeface="Times New Roman" panose="02020603050405020304" pitchFamily="18" charset="0"/>
                <a:cs typeface="Times New Roman" panose="02020603050405020304" pitchFamily="18" charset="0"/>
              </a:rPr>
              <a:t>, které spor tvrdě vyznačil, a tím vykrystalizují nové možnosti, jak dále jednat.</a:t>
            </a:r>
          </a:p>
          <a:p>
            <a:pPr marL="0" indent="0" algn="just">
              <a:buNone/>
            </a:pPr>
            <a:r>
              <a:rPr lang="cs-CZ" dirty="0">
                <a:latin typeface="Times New Roman" panose="02020603050405020304" pitchFamily="18" charset="0"/>
                <a:cs typeface="Times New Roman" panose="02020603050405020304" pitchFamily="18" charset="0"/>
              </a:rPr>
              <a:t>Avšak soudce k tomu není ochoten: odvrhuje společenství se </a:t>
            </a:r>
            <a:r>
              <a:rPr lang="cs-CZ" dirty="0" err="1">
                <a:latin typeface="Times New Roman" panose="02020603050405020304" pitchFamily="18" charset="0"/>
                <a:cs typeface="Times New Roman" panose="02020603050405020304" pitchFamily="18" charset="0"/>
              </a:rPr>
              <a:t>zlým</a:t>
            </a:r>
            <a:r>
              <a:rPr lang="cs-CZ" dirty="0">
                <a:latin typeface="Times New Roman" panose="02020603050405020304" pitchFamily="18" charset="0"/>
                <a:cs typeface="Times New Roman" panose="02020603050405020304" pitchFamily="18" charset="0"/>
              </a:rPr>
              <a:t> pachatelem a proměňuje se v „tvrdé srdce“.</a:t>
            </a:r>
          </a:p>
          <a:p>
            <a:pPr marL="0" indent="0" algn="just">
              <a:buNone/>
            </a:pPr>
            <a:r>
              <a:rPr lang="cs-CZ" dirty="0">
                <a:latin typeface="Times New Roman" panose="02020603050405020304" pitchFamily="18" charset="0"/>
                <a:cs typeface="Times New Roman" panose="02020603050405020304" pitchFamily="18" charset="0"/>
              </a:rPr>
              <a:t>„však po přiznání zlého: jsem zlý, nenásleduje toto opětování téhož přiznání. Tak to s tím souzením nebylo míněno; pravý opak! Posuzující vědomí odmítá od sebe toto společenství a je tím </a:t>
            </a:r>
            <a:r>
              <a:rPr lang="cs-CZ" dirty="0">
                <a:highlight>
                  <a:srgbClr val="FFFF00"/>
                </a:highlight>
                <a:latin typeface="Times New Roman" panose="02020603050405020304" pitchFamily="18" charset="0"/>
                <a:cs typeface="Times New Roman" panose="02020603050405020304" pitchFamily="18" charset="0"/>
              </a:rPr>
              <a:t>tvrdým srdcem</a:t>
            </a:r>
            <a:r>
              <a:rPr lang="cs-CZ" dirty="0">
                <a:latin typeface="Times New Roman" panose="02020603050405020304" pitchFamily="18" charset="0"/>
                <a:cs typeface="Times New Roman" panose="02020603050405020304" pitchFamily="18" charset="0"/>
              </a:rPr>
              <a:t>, které je pro sebe a zavrhuje spojitost s druhým.“ Hegel, </a:t>
            </a:r>
            <a:r>
              <a:rPr lang="cs-CZ" i="1" dirty="0">
                <a:latin typeface="Times New Roman" panose="02020603050405020304" pitchFamily="18" charset="0"/>
                <a:cs typeface="Times New Roman" panose="02020603050405020304" pitchFamily="18" charset="0"/>
              </a:rPr>
              <a:t>Fenomenologie ducha</a:t>
            </a:r>
            <a:r>
              <a:rPr lang="cs-CZ" dirty="0">
                <a:latin typeface="Times New Roman" panose="02020603050405020304" pitchFamily="18" charset="0"/>
                <a:cs typeface="Times New Roman" panose="02020603050405020304" pitchFamily="18" charset="0"/>
              </a:rPr>
              <a:t>, 1960, str. 412.</a:t>
            </a:r>
          </a:p>
        </p:txBody>
      </p:sp>
    </p:spTree>
    <p:extLst>
      <p:ext uri="{BB962C8B-B14F-4D97-AF65-F5344CB8AC3E}">
        <p14:creationId xmlns:p14="http://schemas.microsoft.com/office/powerpoint/2010/main" val="310626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BEE5C-E75E-B449-9174-F2C82565793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105C38D-49B6-8249-A192-A6700FE62AF4}"/>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Morální soudce je „krásnou duší“, protože klade na svět i na druhé tak vysoké nároky, že je nic a nikdo nemůže uspokojit. Tím se od světa odvrací. Toto </a:t>
            </a:r>
            <a:r>
              <a:rPr lang="cs-CZ" dirty="0">
                <a:highlight>
                  <a:srgbClr val="FFFF00"/>
                </a:highlight>
                <a:latin typeface="Times New Roman" panose="02020603050405020304" pitchFamily="18" charset="0"/>
                <a:cs typeface="Times New Roman" panose="02020603050405020304" pitchFamily="18" charset="0"/>
              </a:rPr>
              <a:t>vědomí se samo pojímá jako absolutní</a:t>
            </a:r>
            <a:r>
              <a:rPr lang="cs-CZ" dirty="0">
                <a:latin typeface="Times New Roman" panose="02020603050405020304" pitchFamily="18" charset="0"/>
                <a:cs typeface="Times New Roman" panose="02020603050405020304" pitchFamily="18" charset="0"/>
              </a:rPr>
              <a:t>, a proto mu </a:t>
            </a:r>
            <a:r>
              <a:rPr lang="cs-CZ" dirty="0">
                <a:highlight>
                  <a:srgbClr val="FFFF00"/>
                </a:highlight>
                <a:latin typeface="Times New Roman" panose="02020603050405020304" pitchFamily="18" charset="0"/>
                <a:cs typeface="Times New Roman" panose="02020603050405020304" pitchFamily="18" charset="0"/>
              </a:rPr>
              <a:t>„chybí … síla </a:t>
            </a:r>
            <a:r>
              <a:rPr lang="cs-CZ" dirty="0" err="1">
                <a:highlight>
                  <a:srgbClr val="FFFF00"/>
                </a:highlight>
                <a:latin typeface="Times New Roman" panose="02020603050405020304" pitchFamily="18" charset="0"/>
                <a:cs typeface="Times New Roman" panose="02020603050405020304" pitchFamily="18" charset="0"/>
              </a:rPr>
              <a:t>sebezbavení</a:t>
            </a:r>
            <a:r>
              <a:rPr lang="cs-CZ" dirty="0">
                <a:highlight>
                  <a:srgbClr val="FFFF00"/>
                </a:highlight>
                <a:latin typeface="Times New Roman" panose="02020603050405020304" pitchFamily="18" charset="0"/>
                <a:cs typeface="Times New Roman" panose="02020603050405020304" pitchFamily="18" charset="0"/>
              </a:rPr>
              <a:t>, síla učinit se věcí a snésti bytí“</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Soudce si je jist svou absolutností a postrádá důvěru ve svět, a proto je pro Hegela „</a:t>
            </a:r>
            <a:r>
              <a:rPr lang="cs-CZ" dirty="0" err="1">
                <a:latin typeface="Times New Roman" panose="02020603050405020304" pitchFamily="18" charset="0"/>
                <a:cs typeface="Times New Roman" panose="02020603050405020304" pitchFamily="18" charset="0"/>
              </a:rPr>
              <a:t>tvrdým</a:t>
            </a:r>
            <a:r>
              <a:rPr lang="cs-CZ" dirty="0">
                <a:latin typeface="Times New Roman" panose="02020603050405020304" pitchFamily="18" charset="0"/>
                <a:cs typeface="Times New Roman" panose="02020603050405020304" pitchFamily="18" charset="0"/>
              </a:rPr>
              <a:t> srdcem“.</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3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1783</Words>
  <Application>Microsoft Macintosh PowerPoint</Application>
  <PresentationFormat>Širokoúhlá obrazovka</PresentationFormat>
  <Paragraphs>76</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Times New Roman</vt:lpstr>
      <vt:lpstr>Motiv Office</vt:lpstr>
      <vt:lpstr>Tragické jednání:  provinění a odpuštění</vt:lpstr>
      <vt:lpstr>Východisko: konflikty subjektivního ducha </vt:lpstr>
      <vt:lpstr>Pachatel svědomí – mravní soudce</vt:lpstr>
      <vt:lpstr>Vyznání zlého</vt:lpstr>
      <vt:lpstr>Prezentace aplikace PowerPoint</vt:lpstr>
      <vt:lpstr>Prezentace aplikace PowerPoint</vt:lpstr>
      <vt:lpstr>Filosofie omluvy</vt:lpstr>
      <vt:lpstr>Prezentace aplikace PowerPoint</vt:lpstr>
      <vt:lpstr>Prezentace aplikace PowerPoint</vt:lpstr>
      <vt:lpstr>Prezentace aplikace PowerPoint</vt:lpstr>
      <vt:lpstr>Prezentace aplikace PowerPoint</vt:lpstr>
      <vt:lpstr>Smíření není v naší moci.</vt:lpstr>
      <vt:lpstr>Prezentace aplikace PowerPoint</vt:lpstr>
      <vt:lpstr>„Ontologie“ subjektu a odpuštění</vt:lpstr>
      <vt:lpstr>Odpuštění jako postmorální, ale proto i „transcendentální“ strategie</vt:lpstr>
      <vt:lpstr>Prezentace aplikace PowerPoint</vt:lpstr>
      <vt:lpstr>Odpuštění jako Vergeben, forgiving</vt:lpstr>
      <vt:lpstr>Nietzsche: „O lásce k bližnímu“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Tragédie jednání a odpuštění</dc:title>
  <dc:creator>Matějčková, Tereza</dc:creator>
  <cp:lastModifiedBy>Matějčková, Tereza</cp:lastModifiedBy>
  <cp:revision>19</cp:revision>
  <dcterms:created xsi:type="dcterms:W3CDTF">2021-04-24T20:42:54Z</dcterms:created>
  <dcterms:modified xsi:type="dcterms:W3CDTF">2021-04-27T15:16:55Z</dcterms:modified>
</cp:coreProperties>
</file>