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2" r:id="rId3"/>
    <p:sldId id="308" r:id="rId4"/>
    <p:sldId id="309" r:id="rId5"/>
    <p:sldId id="286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3D962-8CBA-40A0-846C-03677FB21A83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5028-461E-46D5-B36F-0B740E6EB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6CD7C-C6FD-43F2-A6E6-66E4DC67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480EEA-2792-4B75-888A-65EB80DF6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E7DDC9-D222-440E-B5A1-093AC706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54082D-E167-4D2C-9ACB-8F9C4BF2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EE3D67-4DEA-44A6-A334-0F014015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86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A8F71-C348-454A-979F-8E3CF283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328C5D-669D-4E53-A349-8DE78AF7E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543651-76F5-4A45-81F8-A8E87F1B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0D6AE-9685-4F23-8297-B04CF1EA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E48D4-75F9-4DD1-9C19-7FB498DD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86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8A35AD-AE5B-48E9-BABB-5AC45C844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7E03B-409F-4619-BD85-C276029C1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4CF2A-9A21-4B03-A4AC-0DCD450D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87ED85-106D-4C55-B2E1-105BC462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37532-9933-40A1-A0AB-1B7BB8B2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1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22F05-DA79-4619-8BB9-27F5CAF9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54D98-9259-4D6A-9812-F082FB54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643655-2FE5-4020-AA9D-C813F583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44A159-ED31-4F8F-A326-FCF9FE6A7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D0D75-6A76-4767-B55E-DA2B0214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75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AB199-73F6-4E24-AB39-AB36FDF1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37F026-8971-41FC-BAFE-9BF6AE2E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42E2F7-16C2-48D8-B03D-5ED884FF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48ABD1-6698-4C44-8E57-0C0F3D8E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23CB23-B2E5-4F1C-9380-F6DC8E4F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8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C5647-86EA-4D10-B297-B40B86BB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F0B4E6-97BD-4538-9073-00221A420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9BB5B3-8541-4BD8-93DD-512D6B9B8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FA77FA-86A3-4772-872F-BF1D1EFA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BFA3CC-03BF-4F55-B7BF-166053D8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CB605E-55BD-4803-83BA-96A8E4A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39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ABC9F-CD4D-4FDA-A9E1-513FBB32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44FA345-0E31-40A8-9BF6-D0CF2FDBD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5116E15-B015-457B-BDCB-430475F37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B3BF1B7-746E-42FD-9EA0-8F70751DB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BAB5257-CA22-4541-85E7-4C056F665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11CFC53-321D-4C96-82AD-9417617B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674E648-B871-4DBC-B9DA-91A7D531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89F1FB-95B8-402D-B941-0F217469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7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58F1F-6D8F-4DEF-8DD8-3BBDA63A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8A6665-08AD-4EAE-AC9B-9C737CFA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7CD18A7-924D-40D0-BD2E-82122380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CDA895-6BF0-45BF-99E6-76A986F3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2BFC85-9B86-48FA-9641-46BDA47D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5A384E-5AF6-451F-9178-65893612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BBA7E0-402C-4F61-B701-3CA7197B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23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2E3C1F-35AB-4999-AB62-DA9895BF6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9A2AAB-1085-458E-B78A-17575E05E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D380CC6-4BB9-4016-B3F9-924D4C4EA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B2554-CF25-4F4B-981F-A4560BA6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B33E08-5325-40EB-B889-5A528FC7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710018-99BB-45FE-A511-7E82F705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70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3EAB-4690-43B3-96F3-9CC7024C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910BA3-53E7-4577-A9D9-0592CEDA9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574D4B-5F8D-4980-8591-13F5409B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1B9295-4DDF-44B6-9A90-7081B98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BC4509-D181-429F-9FC1-906501E5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258607-EA97-451F-A78A-5ECBE4FF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87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1F3BE2-454B-4CCC-ADF6-250D47A4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FC2CDB-577E-4709-8E25-A4CFC0ED7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AF2CE5-838E-46E8-8B35-6E9F9824B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16010-DDF7-47DF-8612-6BBC5CC51FDD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D7E2D8-4C26-4163-8D17-C99C1EB73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811338-0525-4933-849E-6C526825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7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Úvodní jazykový seminář</a:t>
            </a:r>
            <a:br>
              <a:rPr lang="cs-CZ" sz="3200" b="1" dirty="0"/>
            </a:br>
            <a:r>
              <a:rPr lang="cs-CZ" sz="2800" b="1" dirty="0"/>
              <a:t>Syntaktické vztahy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formálně-syntaktické vztahy</a:t>
            </a:r>
            <a:br>
              <a:rPr lang="cs-CZ" sz="3200" b="1" dirty="0"/>
            </a:br>
            <a:r>
              <a:rPr lang="cs-CZ" sz="3200" b="1" u="sng" dirty="0"/>
              <a:t>závislost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684" y="1690688"/>
            <a:ext cx="10874115" cy="4537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shoda/kongruence </a:t>
            </a:r>
          </a:p>
          <a:p>
            <a:r>
              <a:rPr lang="cs-CZ" dirty="0"/>
              <a:t>závislost, která je signalizována shodou ve vyjadřovaných morfologických kategoriích mezi členem řídícím a členem závislým</a:t>
            </a:r>
          </a:p>
          <a:p>
            <a:pPr marL="971550" lvl="1" indent="-514350">
              <a:buFont typeface="+mj-lt"/>
              <a:buAutoNum type="romanLcPeriod"/>
            </a:pPr>
            <a:r>
              <a:rPr lang="cs-CZ" dirty="0"/>
              <a:t>v pádě, čísle a rodě (</a:t>
            </a:r>
            <a:r>
              <a:rPr lang="cs-CZ" i="1" dirty="0"/>
              <a:t>tlustá kapybara</a:t>
            </a:r>
            <a:r>
              <a:rPr lang="cs-CZ" dirty="0"/>
              <a:t>)</a:t>
            </a:r>
          </a:p>
          <a:p>
            <a:pPr marL="971550" lvl="1" indent="-514350">
              <a:buFont typeface="+mj-lt"/>
              <a:buAutoNum type="romanLcPeriod"/>
            </a:pPr>
            <a:r>
              <a:rPr lang="cs-CZ" dirty="0"/>
              <a:t>v čísle (případně v rodě, v osobě) (</a:t>
            </a:r>
            <a:r>
              <a:rPr lang="cs-CZ" i="1" dirty="0"/>
              <a:t>kapybara se koupala</a:t>
            </a:r>
            <a:r>
              <a:rPr lang="cs-CZ" dirty="0"/>
              <a:t>; </a:t>
            </a:r>
            <a:r>
              <a:rPr lang="cs-CZ" i="1" dirty="0"/>
              <a:t>slon troubí; my jsme se nekoupali</a:t>
            </a:r>
            <a:r>
              <a:rPr lang="cs-CZ" dirty="0"/>
              <a:t>)</a:t>
            </a:r>
          </a:p>
          <a:p>
            <a:r>
              <a:rPr lang="cs-CZ" dirty="0"/>
              <a:t>nastává:</a:t>
            </a:r>
          </a:p>
          <a:p>
            <a:pPr lvl="1"/>
            <a:r>
              <a:rPr lang="cs-CZ" dirty="0"/>
              <a:t>mezi podmětem – přísudkem</a:t>
            </a:r>
          </a:p>
          <a:p>
            <a:pPr lvl="1"/>
            <a:r>
              <a:rPr lang="cs-CZ" dirty="0"/>
              <a:t>jménem – přívlastkem shodným</a:t>
            </a:r>
          </a:p>
          <a:p>
            <a:pPr lvl="1"/>
            <a:r>
              <a:rPr lang="cs-CZ" dirty="0"/>
              <a:t>Jménem – doplňkem (tam, kde je gramaticky znát jmenný rod, tedy např. ne mezi slovesem a infinitivem v konstrukcích typu </a:t>
            </a:r>
            <a:r>
              <a:rPr lang="cs-CZ" i="1" dirty="0"/>
              <a:t>slyšel sovu houkat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27954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formálně-syntaktické vztahy</a:t>
            </a:r>
            <a:br>
              <a:rPr lang="cs-CZ" sz="3200" b="1" dirty="0"/>
            </a:br>
            <a:r>
              <a:rPr lang="cs-CZ" sz="3200" b="1" u="sng" dirty="0"/>
              <a:t>závislost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9548" y="1690688"/>
            <a:ext cx="10972800" cy="4470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řízenost/rekce (někdy také silná závislost)</a:t>
            </a:r>
          </a:p>
          <a:p>
            <a:r>
              <a:rPr lang="cs-CZ" dirty="0"/>
              <a:t>typ závislosti, kdy řídící člen předepisuje/nutí členu závislému pád (případně předložku a pád);</a:t>
            </a:r>
          </a:p>
          <a:p>
            <a:r>
              <a:rPr lang="cs-CZ" dirty="0"/>
              <a:t>není se mezi nimi shoda (</a:t>
            </a:r>
            <a:r>
              <a:rPr lang="cs-CZ" i="1" dirty="0"/>
              <a:t>usmažil koblihy</a:t>
            </a:r>
            <a:r>
              <a:rPr lang="cs-CZ" dirty="0"/>
              <a:t>; </a:t>
            </a:r>
            <a:r>
              <a:rPr lang="cs-CZ" i="1" dirty="0"/>
              <a:t>dotkl se tchoře</a:t>
            </a:r>
            <a:r>
              <a:rPr lang="cs-CZ" dirty="0"/>
              <a:t>; </a:t>
            </a:r>
            <a:r>
              <a:rPr lang="cs-CZ" i="1" dirty="0"/>
              <a:t>spoléhal na matku</a:t>
            </a:r>
            <a:r>
              <a:rPr lang="cs-CZ" dirty="0"/>
              <a:t>; </a:t>
            </a:r>
            <a:r>
              <a:rPr lang="cs-CZ" i="1" dirty="0"/>
              <a:t>hrnek </a:t>
            </a:r>
            <a:r>
              <a:rPr lang="cs-CZ" i="1" dirty="0" err="1"/>
              <a:t>kafe</a:t>
            </a:r>
            <a:r>
              <a:rPr lang="cs-CZ" dirty="0"/>
              <a:t>; </a:t>
            </a:r>
            <a:r>
              <a:rPr lang="cs-CZ" i="1" dirty="0"/>
              <a:t>služba zákazníkům</a:t>
            </a:r>
            <a:r>
              <a:rPr lang="cs-CZ" dirty="0"/>
              <a:t>);</a:t>
            </a:r>
          </a:p>
          <a:p>
            <a:r>
              <a:rPr lang="cs-CZ" dirty="0"/>
              <a:t>nastává:</a:t>
            </a:r>
          </a:p>
          <a:p>
            <a:pPr lvl="1"/>
            <a:r>
              <a:rPr lang="cs-CZ" dirty="0"/>
              <a:t>mezi slovesem – předmětem</a:t>
            </a:r>
          </a:p>
          <a:p>
            <a:pPr lvl="1"/>
            <a:r>
              <a:rPr lang="cs-CZ" dirty="0"/>
              <a:t>jménem – přívlastkem neshodným bezpředložkovým, </a:t>
            </a:r>
          </a:p>
          <a:p>
            <a:pPr lvl="1"/>
            <a:r>
              <a:rPr lang="cs-CZ" dirty="0"/>
              <a:t>slovesem – některými typy PU (původce děje, </a:t>
            </a:r>
            <a:r>
              <a:rPr lang="cs-CZ" dirty="0" err="1"/>
              <a:t>proživatele</a:t>
            </a:r>
            <a:r>
              <a:rPr lang="cs-CZ" dirty="0"/>
              <a:t> děje, některým prostředkem)</a:t>
            </a:r>
          </a:p>
        </p:txBody>
      </p:sp>
    </p:spTree>
    <p:extLst>
      <p:ext uri="{BB962C8B-B14F-4D97-AF65-F5344CB8AC3E}">
        <p14:creationId xmlns:p14="http://schemas.microsoft.com/office/powerpoint/2010/main" val="2134969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formálně-syntaktické vztahy</a:t>
            </a:r>
            <a:br>
              <a:rPr lang="cs-CZ" sz="3200" b="1" dirty="0"/>
            </a:br>
            <a:r>
              <a:rPr lang="cs-CZ" sz="3200" b="1" u="sng" dirty="0"/>
              <a:t>závislost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9567" y="1825625"/>
            <a:ext cx="10957810" cy="45302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přimykání/adjunkce (někdy také slabá závislost)</a:t>
            </a:r>
          </a:p>
          <a:p>
            <a:r>
              <a:rPr lang="cs-CZ" dirty="0"/>
              <a:t>typ závislosti, kdy je jeden člen závislý na druhém, ale člen řídící nepředepisuje členu závislému morfologické kategorie</a:t>
            </a:r>
          </a:p>
          <a:p>
            <a:pPr lvl="1"/>
            <a:r>
              <a:rPr lang="cs-CZ" i="1" dirty="0"/>
              <a:t>domluvíme se telefonicky </a:t>
            </a:r>
            <a:r>
              <a:rPr lang="cs-CZ" dirty="0"/>
              <a:t>/ </a:t>
            </a:r>
            <a:r>
              <a:rPr lang="cs-CZ" i="1" dirty="0"/>
              <a:t>telefonem </a:t>
            </a:r>
            <a:r>
              <a:rPr lang="cs-CZ" dirty="0"/>
              <a:t>/ </a:t>
            </a:r>
            <a:r>
              <a:rPr lang="cs-CZ" i="1" dirty="0"/>
              <a:t>po telefonu</a:t>
            </a:r>
          </a:p>
          <a:p>
            <a:pPr lvl="1"/>
            <a:r>
              <a:rPr lang="cs-CZ" i="1" dirty="0"/>
              <a:t>sednout si do sněhu </a:t>
            </a:r>
            <a:r>
              <a:rPr lang="cs-CZ" dirty="0"/>
              <a:t>/ </a:t>
            </a:r>
            <a:r>
              <a:rPr lang="cs-CZ" i="1" dirty="0"/>
              <a:t>na židli </a:t>
            </a:r>
            <a:r>
              <a:rPr lang="cs-CZ" dirty="0"/>
              <a:t>/ </a:t>
            </a:r>
            <a:r>
              <a:rPr lang="cs-CZ" i="1" dirty="0"/>
              <a:t>k Lucii </a:t>
            </a:r>
            <a:r>
              <a:rPr lang="cs-CZ" dirty="0"/>
              <a:t>/ </a:t>
            </a:r>
            <a:r>
              <a:rPr lang="cs-CZ" i="1" dirty="0"/>
              <a:t>vedle</a:t>
            </a:r>
            <a:endParaRPr lang="cs-CZ" dirty="0"/>
          </a:p>
          <a:p>
            <a:pPr lvl="1"/>
            <a:r>
              <a:rPr lang="cs-CZ" i="1" dirty="0"/>
              <a:t>cesta zpět </a:t>
            </a:r>
            <a:r>
              <a:rPr lang="cs-CZ" dirty="0"/>
              <a:t>/ </a:t>
            </a:r>
            <a:r>
              <a:rPr lang="cs-CZ" i="1" dirty="0"/>
              <a:t>lesem </a:t>
            </a:r>
            <a:r>
              <a:rPr lang="cs-CZ" dirty="0"/>
              <a:t>/ </a:t>
            </a:r>
            <a:r>
              <a:rPr lang="cs-CZ" i="1" dirty="0"/>
              <a:t>do Prahy </a:t>
            </a:r>
            <a:r>
              <a:rPr lang="cs-CZ" dirty="0"/>
              <a:t>/</a:t>
            </a:r>
            <a:r>
              <a:rPr lang="cs-CZ" i="1" dirty="0"/>
              <a:t> za snem</a:t>
            </a:r>
          </a:p>
          <a:p>
            <a:pPr lvl="1"/>
            <a:r>
              <a:rPr lang="cs-CZ" i="1" dirty="0"/>
              <a:t>velmi chlupatý</a:t>
            </a:r>
            <a:r>
              <a:rPr lang="cs-CZ" dirty="0"/>
              <a:t>; </a:t>
            </a:r>
            <a:r>
              <a:rPr lang="cs-CZ" i="1" dirty="0"/>
              <a:t>naprosto ojediněle</a:t>
            </a:r>
            <a:r>
              <a:rPr lang="cs-CZ" dirty="0"/>
              <a:t>; </a:t>
            </a:r>
            <a:r>
              <a:rPr lang="cs-CZ" i="1" dirty="0"/>
              <a:t>stěny z umakartu</a:t>
            </a:r>
            <a:r>
              <a:rPr lang="cs-CZ" dirty="0"/>
              <a:t>; </a:t>
            </a:r>
            <a:r>
              <a:rPr lang="cs-CZ" i="1" dirty="0"/>
              <a:t>kabát s kapucí</a:t>
            </a:r>
          </a:p>
          <a:p>
            <a:r>
              <a:rPr lang="cs-CZ" dirty="0"/>
              <a:t>nastává</a:t>
            </a:r>
          </a:p>
          <a:p>
            <a:pPr lvl="1"/>
            <a:r>
              <a:rPr lang="cs-CZ" dirty="0"/>
              <a:t>mezi slovesem – většinou PU</a:t>
            </a:r>
          </a:p>
          <a:p>
            <a:pPr lvl="1"/>
            <a:r>
              <a:rPr lang="cs-CZ" dirty="0"/>
              <a:t>jménem – přívlastkem neshodným předložkovým</a:t>
            </a:r>
          </a:p>
          <a:p>
            <a:pPr lvl="1"/>
            <a:r>
              <a:rPr lang="cs-CZ" dirty="0"/>
              <a:t>slovesem – doplňkem</a:t>
            </a:r>
          </a:p>
        </p:txBody>
      </p:sp>
    </p:spTree>
    <p:extLst>
      <p:ext uri="{BB962C8B-B14F-4D97-AF65-F5344CB8AC3E}">
        <p14:creationId xmlns:p14="http://schemas.microsoft.com/office/powerpoint/2010/main" val="2276070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Jaké vztahy budou mezi vyznačenými slovy/VČ?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/>
              <a:t>velká třída</a:t>
            </a:r>
          </a:p>
          <a:p>
            <a:r>
              <a:rPr lang="cs-CZ" b="1" dirty="0"/>
              <a:t>čokoláda s oříšky</a:t>
            </a:r>
          </a:p>
          <a:p>
            <a:r>
              <a:rPr lang="cs-CZ" b="1" dirty="0"/>
              <a:t>sklenice vína</a:t>
            </a:r>
          </a:p>
          <a:p>
            <a:r>
              <a:rPr lang="cs-CZ" b="1" dirty="0"/>
              <a:t>kohout a slepice</a:t>
            </a:r>
          </a:p>
          <a:p>
            <a:r>
              <a:rPr lang="cs-CZ" b="1" dirty="0"/>
              <a:t>Praha</a:t>
            </a:r>
            <a:r>
              <a:rPr lang="cs-CZ" dirty="0"/>
              <a:t>, hlavní </a:t>
            </a:r>
            <a:r>
              <a:rPr lang="cs-CZ" b="1" dirty="0"/>
              <a:t>město</a:t>
            </a:r>
          </a:p>
          <a:p>
            <a:r>
              <a:rPr lang="cs-CZ" b="1" dirty="0"/>
              <a:t>Pije čaj</a:t>
            </a:r>
            <a:r>
              <a:rPr lang="cs-CZ" dirty="0"/>
              <a:t>.</a:t>
            </a:r>
          </a:p>
          <a:p>
            <a:r>
              <a:rPr lang="cs-CZ" b="1" dirty="0"/>
              <a:t>Květina voní</a:t>
            </a:r>
            <a:r>
              <a:rPr lang="cs-CZ" dirty="0"/>
              <a:t>.</a:t>
            </a:r>
          </a:p>
          <a:p>
            <a:r>
              <a:rPr lang="cs-CZ" b="1" dirty="0"/>
              <a:t>Bydlím v Praze</a:t>
            </a:r>
            <a:r>
              <a:rPr lang="cs-CZ" dirty="0"/>
              <a:t>.</a:t>
            </a:r>
          </a:p>
          <a:p>
            <a:r>
              <a:rPr lang="cs-CZ" b="1" dirty="0"/>
              <a:t>Zaplatím kartou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b="1" dirty="0"/>
              <a:t>Pes</a:t>
            </a:r>
            <a:r>
              <a:rPr lang="cs-CZ" dirty="0"/>
              <a:t> </a:t>
            </a:r>
            <a:r>
              <a:rPr lang="cs-CZ" b="1" dirty="0"/>
              <a:t>běhal</a:t>
            </a:r>
            <a:r>
              <a:rPr lang="cs-CZ" dirty="0"/>
              <a:t> na zahradě </a:t>
            </a:r>
            <a:r>
              <a:rPr lang="cs-CZ" b="1" dirty="0"/>
              <a:t>špinavý</a:t>
            </a:r>
            <a:r>
              <a:rPr lang="cs-CZ" dirty="0"/>
              <a:t>.</a:t>
            </a:r>
          </a:p>
          <a:p>
            <a:r>
              <a:rPr lang="cs-CZ" b="1" dirty="0"/>
              <a:t>Viděl</a:t>
            </a:r>
            <a:r>
              <a:rPr lang="cs-CZ" dirty="0"/>
              <a:t> </a:t>
            </a:r>
            <a:r>
              <a:rPr lang="cs-CZ" b="1" dirty="0"/>
              <a:t>otce</a:t>
            </a:r>
            <a:r>
              <a:rPr lang="cs-CZ" dirty="0"/>
              <a:t> </a:t>
            </a:r>
            <a:r>
              <a:rPr lang="cs-CZ" b="1" dirty="0"/>
              <a:t>plakat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33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Jaké vztahy budou mezi vyznačenými slovy/VČ?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52129"/>
            <a:ext cx="9095132" cy="435133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velká třída </a:t>
            </a:r>
            <a:r>
              <a:rPr lang="cs-CZ" dirty="0"/>
              <a:t>← D, k</a:t>
            </a:r>
          </a:p>
          <a:p>
            <a:r>
              <a:rPr lang="cs-CZ" b="1" dirty="0"/>
              <a:t>čokoláda s oříšky </a:t>
            </a:r>
            <a:r>
              <a:rPr lang="cs-CZ" dirty="0"/>
              <a:t>← D, a (teoreticky K, hypotaxe)</a:t>
            </a:r>
            <a:endParaRPr lang="cs-CZ" b="1" dirty="0"/>
          </a:p>
          <a:p>
            <a:r>
              <a:rPr lang="cs-CZ" b="1" dirty="0"/>
              <a:t>sklenice vína </a:t>
            </a:r>
            <a:r>
              <a:rPr lang="cs-CZ" dirty="0"/>
              <a:t>← D, r</a:t>
            </a:r>
          </a:p>
          <a:p>
            <a:r>
              <a:rPr lang="cs-CZ" b="1" dirty="0"/>
              <a:t>kohout a slepice </a:t>
            </a:r>
            <a:r>
              <a:rPr lang="cs-CZ" dirty="0"/>
              <a:t>← K, p</a:t>
            </a:r>
          </a:p>
          <a:p>
            <a:r>
              <a:rPr lang="cs-CZ" b="1" dirty="0"/>
              <a:t>Praha</a:t>
            </a:r>
            <a:r>
              <a:rPr lang="cs-CZ" dirty="0"/>
              <a:t>, hlavní </a:t>
            </a:r>
            <a:r>
              <a:rPr lang="cs-CZ" b="1" dirty="0"/>
              <a:t>město </a:t>
            </a:r>
            <a:r>
              <a:rPr lang="cs-CZ" dirty="0"/>
              <a:t>← A, p</a:t>
            </a:r>
          </a:p>
          <a:p>
            <a:r>
              <a:rPr lang="cs-CZ" b="1" dirty="0"/>
              <a:t>Pije čaj</a:t>
            </a:r>
            <a:r>
              <a:rPr lang="cs-CZ" dirty="0"/>
              <a:t>. ← D, r</a:t>
            </a:r>
          </a:p>
          <a:p>
            <a:r>
              <a:rPr lang="cs-CZ" b="1" dirty="0"/>
              <a:t>Květina voní</a:t>
            </a:r>
            <a:r>
              <a:rPr lang="cs-CZ" dirty="0"/>
              <a:t>. ← P, k</a:t>
            </a:r>
          </a:p>
          <a:p>
            <a:r>
              <a:rPr lang="cs-CZ" b="1" dirty="0"/>
              <a:t>Bydlím v Praze</a:t>
            </a:r>
            <a:r>
              <a:rPr lang="cs-CZ" dirty="0"/>
              <a:t>. ← D, a</a:t>
            </a:r>
          </a:p>
          <a:p>
            <a:r>
              <a:rPr lang="cs-CZ" b="1" dirty="0"/>
              <a:t>Zaplatím kartou</a:t>
            </a:r>
            <a:r>
              <a:rPr lang="cs-CZ" dirty="0"/>
              <a:t>. ← D, a (× Zaplatím /za/ něco ← D, r)</a:t>
            </a:r>
          </a:p>
          <a:p>
            <a:endParaRPr lang="cs-CZ" dirty="0"/>
          </a:p>
          <a:p>
            <a:r>
              <a:rPr lang="cs-CZ" b="1" dirty="0"/>
              <a:t>Pes</a:t>
            </a:r>
            <a:r>
              <a:rPr lang="cs-CZ" dirty="0"/>
              <a:t> </a:t>
            </a:r>
            <a:r>
              <a:rPr lang="cs-CZ" b="1" dirty="0"/>
              <a:t>běhal</a:t>
            </a:r>
            <a:r>
              <a:rPr lang="cs-CZ" dirty="0"/>
              <a:t> na zahradě </a:t>
            </a:r>
            <a:r>
              <a:rPr lang="cs-CZ" b="1" dirty="0"/>
              <a:t>špinavý</a:t>
            </a:r>
            <a:r>
              <a:rPr lang="cs-CZ" dirty="0"/>
              <a:t>. ← (</a:t>
            </a:r>
            <a:r>
              <a:rPr lang="cs-CZ" i="1" dirty="0"/>
              <a:t>pes – špinavý</a:t>
            </a:r>
            <a:r>
              <a:rPr lang="cs-CZ" dirty="0"/>
              <a:t>) D, k + (</a:t>
            </a:r>
            <a:r>
              <a:rPr lang="cs-CZ" i="1" dirty="0"/>
              <a:t>běhal – špinavý</a:t>
            </a:r>
            <a:r>
              <a:rPr lang="cs-CZ" dirty="0"/>
              <a:t>) D, a</a:t>
            </a:r>
          </a:p>
          <a:p>
            <a:r>
              <a:rPr lang="cs-CZ" b="1" dirty="0"/>
              <a:t>Viděl</a:t>
            </a:r>
            <a:r>
              <a:rPr lang="cs-CZ" dirty="0"/>
              <a:t> </a:t>
            </a:r>
            <a:r>
              <a:rPr lang="cs-CZ" b="1" dirty="0"/>
              <a:t>otce</a:t>
            </a:r>
            <a:r>
              <a:rPr lang="cs-CZ" dirty="0"/>
              <a:t> </a:t>
            </a:r>
            <a:r>
              <a:rPr lang="cs-CZ" b="1" dirty="0"/>
              <a:t>plakat</a:t>
            </a:r>
            <a:r>
              <a:rPr lang="cs-CZ" dirty="0"/>
              <a:t>. ← (</a:t>
            </a:r>
            <a:r>
              <a:rPr lang="cs-CZ" i="1" dirty="0"/>
              <a:t>otce</a:t>
            </a:r>
            <a:r>
              <a:rPr lang="cs-CZ" dirty="0"/>
              <a:t> – </a:t>
            </a:r>
            <a:r>
              <a:rPr lang="cs-CZ" i="1" dirty="0"/>
              <a:t>plakat</a:t>
            </a:r>
            <a:r>
              <a:rPr lang="cs-CZ" dirty="0"/>
              <a:t>) D, a + (</a:t>
            </a:r>
            <a:r>
              <a:rPr lang="cs-CZ" i="1" dirty="0"/>
              <a:t>viděl</a:t>
            </a:r>
            <a:r>
              <a:rPr lang="cs-CZ" dirty="0"/>
              <a:t> – </a:t>
            </a:r>
            <a:r>
              <a:rPr lang="cs-CZ" i="1" dirty="0"/>
              <a:t>plakat</a:t>
            </a:r>
            <a:r>
              <a:rPr lang="cs-CZ" dirty="0"/>
              <a:t>) D, 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741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BEC48-9F51-4632-ADF8-3E1982B70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281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v uvedených větách najděte podmět a přísudek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2ADDEA-F561-4C8D-91A0-FD369C74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9785"/>
            <a:ext cx="11164503" cy="48871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Ve třídách se bude muset také pravidelně větrat, a to i během výuky.</a:t>
            </a:r>
          </a:p>
          <a:p>
            <a:pPr marL="0" indent="0">
              <a:buNone/>
            </a:pPr>
            <a:r>
              <a:rPr lang="cs-CZ" dirty="0"/>
              <a:t>Pro 1. a 2. třídy se obnoví družiny. V provozu budou i školní jídelny. Hudební a tělesná výchova nebude. Pro ostatní žáky základních a středních škol budou možné prezenční individuální konzultace.</a:t>
            </a:r>
          </a:p>
          <a:p>
            <a:pPr marL="0" indent="0">
              <a:buNone/>
            </a:pPr>
            <a:r>
              <a:rPr lang="cs-CZ" dirty="0"/>
              <a:t>Změní se ale i otevírací doba obchodů. Nově budou moci mít otevřeno do 21. hodiny.</a:t>
            </a:r>
          </a:p>
          <a:p>
            <a:pPr marL="0" indent="0">
              <a:buNone/>
            </a:pPr>
            <a:r>
              <a:rPr lang="cs-CZ" dirty="0"/>
              <a:t>Nově budou moci být otevřené také kočičí a psí salóny. Kadeřnictví a holičství ale zůstávají zavřená.</a:t>
            </a:r>
          </a:p>
          <a:p>
            <a:pPr marL="0" indent="0">
              <a:buNone/>
            </a:pPr>
            <a:r>
              <a:rPr lang="cs-CZ" dirty="0"/>
              <a:t>Svateb, pohřbů či bohoslužeb se od středy smí účastnit 15 lidí.</a:t>
            </a:r>
          </a:p>
          <a:p>
            <a:pPr marL="0" indent="0" algn="r">
              <a:buNone/>
            </a:pPr>
            <a:r>
              <a:rPr lang="cs-CZ" sz="2000" dirty="0"/>
              <a:t>zdroj: novinky.cz, 18. 11. 2020, neupraveno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11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BEC48-9F51-4632-ADF8-3E1982B70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281"/>
          </a:xfrm>
        </p:spPr>
        <p:txBody>
          <a:bodyPr>
            <a:normAutofit/>
          </a:bodyPr>
          <a:lstStyle/>
          <a:p>
            <a:pPr algn="ctr"/>
            <a:r>
              <a:rPr lang="cs-CZ" sz="3200" b="1" u="sng" dirty="0">
                <a:solidFill>
                  <a:srgbClr val="0070C0"/>
                </a:solidFill>
              </a:rPr>
              <a:t>podmět</a:t>
            </a:r>
            <a:r>
              <a:rPr lang="cs-CZ" sz="3200" b="1" dirty="0"/>
              <a:t>	</a:t>
            </a:r>
            <a:r>
              <a:rPr lang="cs-CZ" sz="3200" b="1" i="1" dirty="0">
                <a:solidFill>
                  <a:srgbClr val="00B050"/>
                </a:solidFill>
              </a:rPr>
              <a:t>přísudek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2ADDEA-F561-4C8D-91A0-FD369C748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9785"/>
            <a:ext cx="11164503" cy="5274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(</a:t>
            </a:r>
            <a:r>
              <a:rPr lang="cs-CZ" u="sng" dirty="0">
                <a:solidFill>
                  <a:srgbClr val="0070C0"/>
                </a:solidFill>
              </a:rPr>
              <a:t>bezpodmětná</a:t>
            </a:r>
            <a:r>
              <a:rPr lang="cs-CZ" dirty="0"/>
              <a:t>) Ve třídách </a:t>
            </a:r>
            <a:r>
              <a:rPr lang="cs-CZ" i="1" dirty="0">
                <a:solidFill>
                  <a:srgbClr val="00B050"/>
                </a:solidFill>
              </a:rPr>
              <a:t>se bude muset </a:t>
            </a:r>
            <a:r>
              <a:rPr lang="cs-CZ" dirty="0"/>
              <a:t>také pravidelně </a:t>
            </a:r>
            <a:r>
              <a:rPr lang="cs-CZ" i="1" dirty="0">
                <a:solidFill>
                  <a:srgbClr val="00B050"/>
                </a:solidFill>
              </a:rPr>
              <a:t>větrat</a:t>
            </a:r>
            <a:r>
              <a:rPr lang="cs-CZ" dirty="0"/>
              <a:t>, a to i během </a:t>
            </a:r>
            <a:r>
              <a:rPr lang="cs-CZ"/>
              <a:t>výuky.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Pro 1. a 2. třídy </a:t>
            </a:r>
            <a:r>
              <a:rPr lang="cs-CZ" i="1" dirty="0">
                <a:solidFill>
                  <a:srgbClr val="00B050"/>
                </a:solidFill>
              </a:rPr>
              <a:t>se obnoví </a:t>
            </a:r>
            <a:r>
              <a:rPr lang="cs-CZ" u="sng" dirty="0">
                <a:solidFill>
                  <a:srgbClr val="0070C0"/>
                </a:solidFill>
              </a:rPr>
              <a:t>družiny</a:t>
            </a:r>
            <a:r>
              <a:rPr lang="cs-CZ" dirty="0"/>
              <a:t>. </a:t>
            </a:r>
            <a:r>
              <a:rPr lang="cs-CZ" i="1" dirty="0">
                <a:solidFill>
                  <a:srgbClr val="00B050"/>
                </a:solidFill>
              </a:rPr>
              <a:t>V provozu budou </a:t>
            </a:r>
            <a:r>
              <a:rPr lang="cs-CZ" dirty="0"/>
              <a:t>i školní </a:t>
            </a:r>
            <a:r>
              <a:rPr lang="cs-CZ" u="sng" dirty="0">
                <a:solidFill>
                  <a:srgbClr val="0070C0"/>
                </a:solidFill>
              </a:rPr>
              <a:t>jídelny</a:t>
            </a:r>
            <a:r>
              <a:rPr lang="cs-CZ" dirty="0"/>
              <a:t>. Hudební a tělesná </a:t>
            </a:r>
            <a:r>
              <a:rPr lang="cs-CZ" u="sng" dirty="0">
                <a:solidFill>
                  <a:srgbClr val="0070C0"/>
                </a:solidFill>
              </a:rPr>
              <a:t>výchova</a:t>
            </a:r>
            <a:r>
              <a:rPr lang="cs-CZ" dirty="0"/>
              <a:t> </a:t>
            </a:r>
            <a:r>
              <a:rPr lang="cs-CZ" i="1" dirty="0">
                <a:solidFill>
                  <a:srgbClr val="00B050"/>
                </a:solidFill>
              </a:rPr>
              <a:t>nebude</a:t>
            </a:r>
            <a:r>
              <a:rPr lang="cs-CZ" dirty="0"/>
              <a:t>. Pro ostatní žáky základních a středních škol </a:t>
            </a:r>
            <a:r>
              <a:rPr lang="cs-CZ" i="1" dirty="0">
                <a:solidFill>
                  <a:srgbClr val="00B050"/>
                </a:solidFill>
              </a:rPr>
              <a:t>budou možné </a:t>
            </a:r>
            <a:r>
              <a:rPr lang="cs-CZ" dirty="0"/>
              <a:t>prezenční individuální </a:t>
            </a:r>
            <a:r>
              <a:rPr lang="cs-CZ" u="sng" dirty="0">
                <a:solidFill>
                  <a:srgbClr val="0070C0"/>
                </a:solidFill>
              </a:rPr>
              <a:t>konzultace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i="1" dirty="0">
                <a:solidFill>
                  <a:srgbClr val="00B050"/>
                </a:solidFill>
              </a:rPr>
              <a:t>Změní se </a:t>
            </a:r>
            <a:r>
              <a:rPr lang="cs-CZ" dirty="0"/>
              <a:t>ale i otevírací </a:t>
            </a:r>
            <a:r>
              <a:rPr lang="cs-CZ" u="sng" dirty="0">
                <a:solidFill>
                  <a:srgbClr val="0070C0"/>
                </a:solidFill>
              </a:rPr>
              <a:t>doba</a:t>
            </a:r>
            <a:r>
              <a:rPr lang="cs-CZ" dirty="0"/>
              <a:t> obchodů. (</a:t>
            </a:r>
            <a:r>
              <a:rPr lang="cs-CZ" u="sng" dirty="0">
                <a:solidFill>
                  <a:srgbClr val="0070C0"/>
                </a:solidFill>
              </a:rPr>
              <a:t>Nevyjádřený</a:t>
            </a:r>
            <a:r>
              <a:rPr lang="cs-CZ" dirty="0"/>
              <a:t>) Nově </a:t>
            </a:r>
            <a:r>
              <a:rPr lang="cs-CZ" i="1" dirty="0">
                <a:solidFill>
                  <a:srgbClr val="00B050"/>
                </a:solidFill>
              </a:rPr>
              <a:t>budou moci mít otevřeno </a:t>
            </a:r>
            <a:r>
              <a:rPr lang="cs-CZ" dirty="0"/>
              <a:t>do 21. hodiny.</a:t>
            </a:r>
          </a:p>
          <a:p>
            <a:pPr marL="0" indent="0">
              <a:buNone/>
            </a:pPr>
            <a:r>
              <a:rPr lang="cs-CZ" dirty="0"/>
              <a:t>Nově </a:t>
            </a:r>
            <a:r>
              <a:rPr lang="cs-CZ" i="1" dirty="0">
                <a:solidFill>
                  <a:srgbClr val="00B050"/>
                </a:solidFill>
              </a:rPr>
              <a:t>budou moci být otevřené </a:t>
            </a:r>
            <a:r>
              <a:rPr lang="cs-CZ" dirty="0"/>
              <a:t>také kočičí a psí </a:t>
            </a:r>
            <a:r>
              <a:rPr lang="cs-CZ" u="sng" dirty="0">
                <a:solidFill>
                  <a:srgbClr val="0070C0"/>
                </a:solidFill>
              </a:rPr>
              <a:t>salóny</a:t>
            </a:r>
            <a:r>
              <a:rPr lang="cs-CZ" dirty="0"/>
              <a:t>. </a:t>
            </a:r>
            <a:r>
              <a:rPr lang="cs-CZ" u="sng" dirty="0">
                <a:solidFill>
                  <a:srgbClr val="0070C0"/>
                </a:solidFill>
              </a:rPr>
              <a:t>Kadeřnictví a holičství </a:t>
            </a:r>
            <a:r>
              <a:rPr lang="cs-CZ" dirty="0"/>
              <a:t>ale </a:t>
            </a:r>
            <a:r>
              <a:rPr lang="cs-CZ" i="1" dirty="0">
                <a:solidFill>
                  <a:srgbClr val="00B050"/>
                </a:solidFill>
              </a:rPr>
              <a:t>zůstávají zavřená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Svateb, pohřbů či bohoslužeb </a:t>
            </a:r>
            <a:r>
              <a:rPr lang="cs-CZ" i="1" dirty="0">
                <a:solidFill>
                  <a:srgbClr val="00B050"/>
                </a:solidFill>
              </a:rPr>
              <a:t>se</a:t>
            </a:r>
            <a:r>
              <a:rPr lang="cs-CZ" dirty="0"/>
              <a:t> od středy </a:t>
            </a:r>
            <a:r>
              <a:rPr lang="cs-CZ" i="1" dirty="0">
                <a:solidFill>
                  <a:srgbClr val="00B050"/>
                </a:solidFill>
              </a:rPr>
              <a:t>smí účastnit </a:t>
            </a:r>
            <a:r>
              <a:rPr lang="cs-CZ" u="sng" dirty="0">
                <a:solidFill>
                  <a:srgbClr val="0070C0"/>
                </a:solidFill>
              </a:rPr>
              <a:t>15</a:t>
            </a:r>
            <a:r>
              <a:rPr lang="cs-CZ" dirty="0"/>
              <a:t> lidí.</a:t>
            </a:r>
          </a:p>
          <a:p>
            <a:pPr marL="0" indent="0" algn="r">
              <a:buNone/>
            </a:pPr>
            <a:r>
              <a:rPr lang="cs-CZ" sz="2000" dirty="0"/>
              <a:t>zdroj: novinky.cz, 18. 11. 2020, neupraveno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7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570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syntaktické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600201"/>
            <a:ext cx="10515599" cy="4525963"/>
          </a:xfrm>
        </p:spPr>
        <p:txBody>
          <a:bodyPr>
            <a:normAutofit/>
          </a:bodyPr>
          <a:lstStyle/>
          <a:p>
            <a:r>
              <a:rPr lang="cs-CZ" dirty="0"/>
              <a:t>mezi každými dvěma větnými členy, které spolu nějak souvisejí, jsou syntaktické vztahy:</a:t>
            </a:r>
          </a:p>
          <a:p>
            <a:pPr marL="971550" lvl="1" indent="-514350">
              <a:buFont typeface="+mj-lt"/>
              <a:buAutoNum type="alphaLcParenR"/>
            </a:pPr>
            <a:r>
              <a:rPr lang="cs-CZ" b="1" dirty="0"/>
              <a:t>sémantické</a:t>
            </a:r>
          </a:p>
          <a:p>
            <a:pPr marL="971550" lvl="1" indent="-514350">
              <a:buFont typeface="+mj-lt"/>
              <a:buAutoNum type="alphaLcParenR"/>
            </a:pPr>
            <a:r>
              <a:rPr lang="cs-CZ" b="1" dirty="0"/>
              <a:t>formálně-syntaktické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i="1" dirty="0"/>
              <a:t>SPÍ</a:t>
            </a:r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b="1" dirty="0"/>
              <a:t>sémantický vztah:</a:t>
            </a:r>
            <a:r>
              <a:rPr lang="cs-CZ" dirty="0"/>
              <a:t> PREDIKACE</a:t>
            </a:r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b="1" dirty="0"/>
              <a:t>formálně-syntaktický vztah: </a:t>
            </a:r>
            <a:r>
              <a:rPr lang="cs-CZ" dirty="0"/>
              <a:t>kongruence</a:t>
            </a:r>
          </a:p>
          <a:p>
            <a:pPr marL="0" indent="0">
              <a:buNone/>
            </a:pPr>
            <a:r>
              <a:rPr lang="cs-CZ" i="1" dirty="0"/>
              <a:t>PES</a:t>
            </a:r>
          </a:p>
          <a:p>
            <a:endParaRPr lang="cs-CZ" dirty="0"/>
          </a:p>
        </p:txBody>
      </p:sp>
      <p:cxnSp>
        <p:nvCxnSpPr>
          <p:cNvPr id="5" name="Přímá spojnice 4"/>
          <p:cNvCxnSpPr>
            <a:cxnSpLocks/>
          </p:cNvCxnSpPr>
          <p:nvPr/>
        </p:nvCxnSpPr>
        <p:spPr>
          <a:xfrm flipV="1">
            <a:off x="1451484" y="4196025"/>
            <a:ext cx="1368152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>
            <a:cxnSpLocks/>
          </p:cNvCxnSpPr>
          <p:nvPr/>
        </p:nvCxnSpPr>
        <p:spPr>
          <a:xfrm>
            <a:off x="2135560" y="3573016"/>
            <a:ext cx="792088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478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syntaktické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sémantické vztahy			</a:t>
            </a:r>
          </a:p>
          <a:p>
            <a:pPr marL="0" indent="0">
              <a:buNone/>
            </a:pPr>
            <a:r>
              <a:rPr lang="cs-CZ" b="1" dirty="0"/>
              <a:t>		</a:t>
            </a: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PREDIKACE</a:t>
            </a:r>
            <a:r>
              <a:rPr lang="cs-CZ" dirty="0"/>
              <a:t>/přisuzování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DETERMINACE</a:t>
            </a:r>
            <a:r>
              <a:rPr lang="cs-CZ" dirty="0"/>
              <a:t>/určování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KOORDINACE</a:t>
            </a:r>
            <a:r>
              <a:rPr lang="cs-CZ" dirty="0"/>
              <a:t>/přiřazování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ADORDINACE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formálně-syntaktické vztahy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a) podřadnost/</a:t>
            </a:r>
            <a:r>
              <a:rPr lang="cs-CZ" b="1" dirty="0"/>
              <a:t>hypotaxe</a:t>
            </a:r>
          </a:p>
          <a:p>
            <a:pPr marL="571500" indent="-571500">
              <a:buFont typeface="+mj-lt"/>
              <a:buAutoNum type="romanUcPeriod"/>
            </a:pPr>
            <a:r>
              <a:rPr lang="cs-CZ" b="1" dirty="0"/>
              <a:t>kongruence </a:t>
            </a:r>
            <a:r>
              <a:rPr lang="cs-CZ" dirty="0"/>
              <a:t>(shoda)</a:t>
            </a:r>
          </a:p>
          <a:p>
            <a:pPr marL="571500" indent="-571500">
              <a:buFont typeface="+mj-lt"/>
              <a:buAutoNum type="romanUcPeriod"/>
            </a:pPr>
            <a:r>
              <a:rPr lang="cs-CZ" b="1" dirty="0"/>
              <a:t>rekce </a:t>
            </a:r>
            <a:r>
              <a:rPr lang="cs-CZ" dirty="0"/>
              <a:t>(silná závislost)</a:t>
            </a:r>
          </a:p>
          <a:p>
            <a:pPr marL="571500" indent="-571500">
              <a:buFont typeface="+mj-lt"/>
              <a:buAutoNum type="romanUcPeriod"/>
            </a:pPr>
            <a:r>
              <a:rPr lang="cs-CZ" b="1" dirty="0"/>
              <a:t>adjunkce </a:t>
            </a:r>
            <a:r>
              <a:rPr lang="cs-CZ" dirty="0"/>
              <a:t>(slabá závislost)</a:t>
            </a:r>
          </a:p>
          <a:p>
            <a:pPr marL="0" indent="0">
              <a:buNone/>
            </a:pPr>
            <a:r>
              <a:rPr lang="cs-CZ" dirty="0"/>
              <a:t>b) souřadnost/</a:t>
            </a:r>
            <a:r>
              <a:rPr lang="cs-CZ" b="1" dirty="0"/>
              <a:t>parataxe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9147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sémantické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PREDIKACE</a:t>
            </a:r>
            <a:r>
              <a:rPr lang="cs-CZ" dirty="0"/>
              <a:t>/přisuzování</a:t>
            </a:r>
          </a:p>
          <a:p>
            <a:pPr lvl="0"/>
            <a:r>
              <a:rPr lang="cs-CZ" dirty="0"/>
              <a:t>vztah, v němž se přísudkem podmětu přisuzuje nějaká vlastnost, děj nebo zařazení</a:t>
            </a:r>
          </a:p>
          <a:p>
            <a:pPr lvl="0"/>
            <a:r>
              <a:rPr lang="cs-CZ" dirty="0"/>
              <a:t>základem věty s podmětem (věty dvojčlenné)</a:t>
            </a:r>
          </a:p>
          <a:p>
            <a:pPr lvl="0"/>
            <a:r>
              <a:rPr lang="cs-CZ" b="1" dirty="0"/>
              <a:t>mezi podmětem a přísudkem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DETERMINACE</a:t>
            </a:r>
            <a:r>
              <a:rPr lang="cs-CZ" dirty="0"/>
              <a:t>/určování</a:t>
            </a:r>
          </a:p>
          <a:p>
            <a:pPr lvl="0"/>
            <a:r>
              <a:rPr lang="cs-CZ" dirty="0"/>
              <a:t>významové zpřesňování jednoho větného členu jiným větným členem</a:t>
            </a:r>
          </a:p>
          <a:p>
            <a:pPr lvl="0"/>
            <a:r>
              <a:rPr lang="cs-CZ" dirty="0"/>
              <a:t>nejfrekventovanější sémantický vztah</a:t>
            </a:r>
          </a:p>
          <a:p>
            <a:pPr lvl="0"/>
            <a:r>
              <a:rPr lang="cs-CZ" b="1" dirty="0"/>
              <a:t>mezi všemi hypotakticky spojenými VČ kromě podmětu a přísudku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7342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KOORDINACE × ADORDINACE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0912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cs-CZ" dirty="0"/>
              <a:t>knedlík nebo brambory</a:t>
            </a:r>
          </a:p>
          <a:p>
            <a:pPr marL="0" indent="0" algn="r">
              <a:buNone/>
            </a:pPr>
            <a:r>
              <a:rPr lang="cs-CZ" dirty="0"/>
              <a:t>knedlík a zelí</a:t>
            </a:r>
          </a:p>
          <a:p>
            <a:pPr marL="0" indent="0" algn="r">
              <a:buNone/>
            </a:pPr>
            <a:r>
              <a:rPr lang="cs-CZ" dirty="0"/>
              <a:t>knedlík, a dokonce i zelí</a:t>
            </a:r>
          </a:p>
          <a:p>
            <a:pPr marL="0" indent="0">
              <a:buNone/>
            </a:pPr>
            <a:r>
              <a:rPr lang="cs-CZ" dirty="0"/>
              <a:t>						</a:t>
            </a:r>
            <a:r>
              <a:rPr lang="cs-CZ" dirty="0">
                <a:solidFill>
                  <a:srgbClr val="00B050"/>
                </a:solidFill>
              </a:rPr>
              <a:t>KOORDINACE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			</a:t>
            </a:r>
            <a:r>
              <a:rPr lang="cs-CZ" dirty="0">
                <a:solidFill>
                  <a:srgbClr val="00B050"/>
                </a:solidFill>
              </a:rPr>
              <a:t>OBOJE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</a:rPr>
              <a:t>						parataxe</a:t>
            </a:r>
          </a:p>
          <a:p>
            <a:pPr marL="0" indent="0">
              <a:buNone/>
            </a:pPr>
            <a:r>
              <a:rPr lang="cs-CZ" dirty="0"/>
              <a:t>knedlík, tradiční česká příloha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>
                <a:solidFill>
                  <a:srgbClr val="00B050"/>
                </a:solidFill>
              </a:rPr>
              <a:t>ADORDINACE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822" y="1600200"/>
            <a:ext cx="3638178" cy="2425452"/>
          </a:xfrm>
          <a:prstGeom prst="rect">
            <a:avLst/>
          </a:prstGeom>
        </p:spPr>
      </p:pic>
      <p:cxnSp>
        <p:nvCxnSpPr>
          <p:cNvPr id="7" name="Přímá spojnice se šipkou 6"/>
          <p:cNvCxnSpPr>
            <a:cxnSpLocks/>
          </p:cNvCxnSpPr>
          <p:nvPr/>
        </p:nvCxnSpPr>
        <p:spPr>
          <a:xfrm flipV="1">
            <a:off x="3431704" y="3980668"/>
            <a:ext cx="917778" cy="1176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 flipV="1">
            <a:off x="4727848" y="4025652"/>
            <a:ext cx="1368152" cy="1203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>
            <a:cxnSpLocks/>
            <a:stCxn id="18" idx="2"/>
          </p:cNvCxnSpPr>
          <p:nvPr/>
        </p:nvCxnSpPr>
        <p:spPr>
          <a:xfrm flipH="1" flipV="1">
            <a:off x="4538666" y="1866119"/>
            <a:ext cx="2033956" cy="17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cxnSpLocks/>
            <a:stCxn id="19" idx="2"/>
          </p:cNvCxnSpPr>
          <p:nvPr/>
        </p:nvCxnSpPr>
        <p:spPr>
          <a:xfrm flipH="1">
            <a:off x="5797624" y="2393548"/>
            <a:ext cx="2314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>
            <a:cxnSpLocks/>
          </p:cNvCxnSpPr>
          <p:nvPr/>
        </p:nvCxnSpPr>
        <p:spPr>
          <a:xfrm flipH="1">
            <a:off x="6096000" y="2924944"/>
            <a:ext cx="4766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ál 17"/>
          <p:cNvSpPr/>
          <p:nvPr/>
        </p:nvSpPr>
        <p:spPr>
          <a:xfrm>
            <a:off x="6572622" y="1600200"/>
            <a:ext cx="1323578" cy="5661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/>
          <p:cNvSpPr/>
          <p:nvPr/>
        </p:nvSpPr>
        <p:spPr>
          <a:xfrm>
            <a:off x="8112224" y="2110489"/>
            <a:ext cx="1323578" cy="5661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/>
          <p:cNvSpPr/>
          <p:nvPr/>
        </p:nvSpPr>
        <p:spPr>
          <a:xfrm>
            <a:off x="6576995" y="2614800"/>
            <a:ext cx="1323578" cy="5661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/>
          <p:cNvSpPr/>
          <p:nvPr/>
        </p:nvSpPr>
        <p:spPr>
          <a:xfrm>
            <a:off x="3228804" y="5126360"/>
            <a:ext cx="3343818" cy="5969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/>
          <p:cNvSpPr/>
          <p:nvPr/>
        </p:nvSpPr>
        <p:spPr>
          <a:xfrm>
            <a:off x="1962448" y="5157192"/>
            <a:ext cx="1323578" cy="5661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8718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sémantické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7645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KOORDINACE</a:t>
            </a:r>
            <a:r>
              <a:rPr lang="cs-CZ" dirty="0"/>
              <a:t>/přiřazování</a:t>
            </a:r>
          </a:p>
          <a:p>
            <a:pPr lvl="0"/>
            <a:r>
              <a:rPr lang="cs-CZ" dirty="0"/>
              <a:t>spojení členů významově rovnocenných, referenčně neidentických (tedy referujících k navzájem různým jevům skutečnosti)</a:t>
            </a:r>
          </a:p>
          <a:p>
            <a:pPr lvl="1"/>
            <a:r>
              <a:rPr lang="cs-CZ" b="1" dirty="0"/>
              <a:t>konjunkce (slučování)</a:t>
            </a:r>
            <a:r>
              <a:rPr lang="cs-CZ" dirty="0"/>
              <a:t>: </a:t>
            </a:r>
            <a:r>
              <a:rPr lang="cs-CZ" i="1" dirty="0"/>
              <a:t>babička a děda</a:t>
            </a:r>
            <a:r>
              <a:rPr lang="cs-CZ" dirty="0"/>
              <a:t>; </a:t>
            </a:r>
            <a:r>
              <a:rPr lang="cs-CZ" i="1" dirty="0"/>
              <a:t>chtěl pít i jíst</a:t>
            </a:r>
            <a:endParaRPr lang="cs-CZ" dirty="0"/>
          </a:p>
          <a:p>
            <a:pPr lvl="1"/>
            <a:r>
              <a:rPr lang="cs-CZ" b="1" dirty="0" err="1"/>
              <a:t>alternativnost</a:t>
            </a:r>
            <a:r>
              <a:rPr lang="cs-CZ" b="1" dirty="0"/>
              <a:t> (vylučování)</a:t>
            </a:r>
            <a:r>
              <a:rPr lang="cs-CZ" dirty="0"/>
              <a:t>: </a:t>
            </a:r>
            <a:r>
              <a:rPr lang="cs-CZ" i="1" dirty="0"/>
              <a:t>babička, nebo děda</a:t>
            </a:r>
            <a:r>
              <a:rPr lang="cs-CZ" dirty="0"/>
              <a:t>;</a:t>
            </a:r>
            <a:r>
              <a:rPr lang="cs-CZ" i="1" dirty="0"/>
              <a:t> chce se učit nebo si číst </a:t>
            </a:r>
            <a:endParaRPr lang="cs-CZ" dirty="0"/>
          </a:p>
          <a:p>
            <a:pPr lvl="1"/>
            <a:r>
              <a:rPr lang="cs-CZ" b="1" dirty="0"/>
              <a:t>gradace (stupňování)</a:t>
            </a:r>
            <a:r>
              <a:rPr lang="cs-CZ" dirty="0"/>
              <a:t>: </a:t>
            </a:r>
            <a:r>
              <a:rPr lang="cs-CZ" i="1" dirty="0"/>
              <a:t>babička, a dokonce i děda</a:t>
            </a:r>
            <a:r>
              <a:rPr lang="cs-CZ" dirty="0"/>
              <a:t>; </a:t>
            </a:r>
            <a:r>
              <a:rPr lang="cs-CZ" i="1" dirty="0"/>
              <a:t>celý týden, a nadto i o víkendu</a:t>
            </a:r>
            <a:endParaRPr lang="cs-CZ" dirty="0"/>
          </a:p>
          <a:p>
            <a:pPr lvl="1"/>
            <a:r>
              <a:rPr lang="cs-CZ" b="1" dirty="0" err="1"/>
              <a:t>adverzativnost</a:t>
            </a:r>
            <a:r>
              <a:rPr lang="cs-CZ" b="1" dirty="0"/>
              <a:t> (odporování)</a:t>
            </a:r>
            <a:r>
              <a:rPr lang="cs-CZ" dirty="0"/>
              <a:t>: </a:t>
            </a:r>
            <a:r>
              <a:rPr lang="cs-CZ" i="1" dirty="0"/>
              <a:t>je slunečno, ale zima</a:t>
            </a:r>
            <a:endParaRPr lang="cs-CZ" dirty="0"/>
          </a:p>
          <a:p>
            <a:pPr lvl="0"/>
            <a:r>
              <a:rPr lang="cs-CZ" dirty="0"/>
              <a:t>koordinace je nejčastěji vyjadřována paratakticky (souřadně)</a:t>
            </a:r>
          </a:p>
          <a:p>
            <a:pPr lvl="1"/>
            <a:r>
              <a:rPr lang="cs-CZ" dirty="0"/>
              <a:t>může být vyjádřena i hypotakticky: </a:t>
            </a:r>
            <a:r>
              <a:rPr lang="cs-CZ" i="1" dirty="0"/>
              <a:t>děda s babičkou šli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406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sémantické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ADORDINACE</a:t>
            </a:r>
            <a:endParaRPr lang="cs-CZ" dirty="0"/>
          </a:p>
          <a:p>
            <a:pPr lvl="0"/>
            <a:r>
              <a:rPr lang="cs-CZ" dirty="0"/>
              <a:t>vztah mezi dvěma nebo více členy, které mají stejný referent (označují tentýž jev)</a:t>
            </a:r>
          </a:p>
          <a:p>
            <a:pPr lvl="0"/>
            <a:r>
              <a:rPr lang="cs-CZ" dirty="0"/>
              <a:t>lze ji vyjádřit</a:t>
            </a:r>
          </a:p>
          <a:p>
            <a:pPr marL="971550" lvl="1" indent="-514350">
              <a:buFont typeface="+mj-lt"/>
              <a:buAutoNum type="romanLcPeriod"/>
            </a:pPr>
            <a:r>
              <a:rPr lang="cs-CZ" dirty="0"/>
              <a:t>splývavě, tedy tak, že není porušen souvislý intonační průběh věty (</a:t>
            </a:r>
            <a:r>
              <a:rPr lang="cs-CZ" i="1" dirty="0"/>
              <a:t>Náš prezident Václav Havel se těšil značnému respektu v zahraničí.</a:t>
            </a:r>
            <a:r>
              <a:rPr lang="cs-CZ" dirty="0"/>
              <a:t>)</a:t>
            </a:r>
          </a:p>
          <a:p>
            <a:pPr marL="971550" lvl="1" indent="-514350">
              <a:buFont typeface="+mj-lt"/>
              <a:buAutoNum type="romanLcPeriod"/>
            </a:pPr>
            <a:r>
              <a:rPr lang="cs-CZ" dirty="0"/>
              <a:t>nesplývavě, tedy tak, že tento průběh porušen je (</a:t>
            </a:r>
            <a:r>
              <a:rPr lang="cs-CZ" i="1" dirty="0"/>
              <a:t>Václav Havel, náš prezident, se těšil značnému respektu v zahraničí.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070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sémantické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646" y="1364105"/>
            <a:ext cx="10814154" cy="49167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typy </a:t>
            </a:r>
            <a:r>
              <a:rPr lang="cs-CZ" b="1" dirty="0" err="1"/>
              <a:t>adordinace</a:t>
            </a:r>
            <a:r>
              <a:rPr lang="cs-CZ" b="1" dirty="0"/>
              <a:t> (nemusíte umět rozlišovat)</a:t>
            </a:r>
            <a:endParaRPr lang="cs-CZ" dirty="0"/>
          </a:p>
          <a:p>
            <a:pPr lvl="0"/>
            <a:r>
              <a:rPr lang="cs-CZ" b="1" dirty="0"/>
              <a:t>zařazování a hodnocení </a:t>
            </a:r>
            <a:r>
              <a:rPr lang="cs-CZ" dirty="0"/>
              <a:t>– </a:t>
            </a:r>
            <a:r>
              <a:rPr lang="cs-CZ" i="1" dirty="0"/>
              <a:t>jeho bratr, výborný matematik, odjel do zahraničí</a:t>
            </a:r>
            <a:r>
              <a:rPr lang="cs-CZ" dirty="0"/>
              <a:t>; </a:t>
            </a:r>
            <a:r>
              <a:rPr lang="cs-CZ" i="1" dirty="0"/>
              <a:t>chudák maminka</a:t>
            </a:r>
            <a:endParaRPr lang="cs-CZ" dirty="0"/>
          </a:p>
          <a:p>
            <a:pPr lvl="0"/>
            <a:r>
              <a:rPr lang="cs-CZ" b="1" dirty="0"/>
              <a:t>konkretizování</a:t>
            </a:r>
            <a:r>
              <a:rPr lang="cs-CZ" dirty="0"/>
              <a:t> – </a:t>
            </a:r>
            <a:r>
              <a:rPr lang="cs-CZ" i="1" dirty="0"/>
              <a:t>tato velká událost, narození dítěte, je velkou zkouškou partnerského vztahu</a:t>
            </a:r>
            <a:r>
              <a:rPr lang="cs-CZ" dirty="0"/>
              <a:t>; </a:t>
            </a:r>
            <a:r>
              <a:rPr lang="cs-CZ" i="1" dirty="0"/>
              <a:t>řeka Vltava</a:t>
            </a:r>
            <a:endParaRPr lang="cs-CZ" dirty="0"/>
          </a:p>
          <a:p>
            <a:pPr lvl="0"/>
            <a:r>
              <a:rPr lang="cs-CZ" b="1" dirty="0"/>
              <a:t>vyplývání</a:t>
            </a:r>
            <a:r>
              <a:rPr lang="cs-CZ" dirty="0"/>
              <a:t> – </a:t>
            </a:r>
            <a:r>
              <a:rPr lang="cs-CZ" i="1" dirty="0"/>
              <a:t>všichni účastníci řízení, a tedy i pan Matějka</a:t>
            </a:r>
            <a:endParaRPr lang="cs-CZ" dirty="0"/>
          </a:p>
          <a:p>
            <a:pPr lvl="0"/>
            <a:r>
              <a:rPr lang="cs-CZ" b="1" dirty="0"/>
              <a:t>výčet</a:t>
            </a:r>
            <a:r>
              <a:rPr lang="cs-CZ" dirty="0"/>
              <a:t> – </a:t>
            </a:r>
            <a:r>
              <a:rPr lang="cs-CZ" i="1" dirty="0"/>
              <a:t>všechny tyto pohromy, tj. zemětřesení, záplavy a požáry, přišly do země současně</a:t>
            </a:r>
            <a:endParaRPr lang="cs-CZ" dirty="0"/>
          </a:p>
          <a:p>
            <a:pPr lvl="0"/>
            <a:r>
              <a:rPr lang="cs-CZ" b="1" dirty="0"/>
              <a:t>oprava</a:t>
            </a:r>
            <a:r>
              <a:rPr lang="cs-CZ" dirty="0"/>
              <a:t> – </a:t>
            </a:r>
            <a:r>
              <a:rPr lang="cs-CZ" i="1" dirty="0"/>
              <a:t>šlápl jsem do louže, spíše tedy do malého jezírka</a:t>
            </a:r>
            <a:endParaRPr lang="cs-CZ" dirty="0"/>
          </a:p>
          <a:p>
            <a:pPr lvl="0"/>
            <a:r>
              <a:rPr lang="cs-CZ" b="1" dirty="0"/>
              <a:t>vytčení</a:t>
            </a:r>
            <a:r>
              <a:rPr lang="cs-CZ" dirty="0"/>
              <a:t> – </a:t>
            </a:r>
            <a:r>
              <a:rPr lang="cs-CZ" i="1" dirty="0"/>
              <a:t>měl rád lehká jídla, zvláště vietnamská z mořských plodů</a:t>
            </a:r>
            <a:endParaRPr lang="cs-CZ" dirty="0"/>
          </a:p>
          <a:p>
            <a:pPr lvl="0"/>
            <a:r>
              <a:rPr lang="cs-CZ" b="1" dirty="0"/>
              <a:t>shrnutí</a:t>
            </a:r>
            <a:r>
              <a:rPr lang="cs-CZ" dirty="0"/>
              <a:t> – </a:t>
            </a:r>
            <a:r>
              <a:rPr lang="cs-CZ" i="1" dirty="0"/>
              <a:t>měl rád spaní pod širákem, dlouhé vandry, vaření na ohni, zkrátka všechny aspekty pobytu venku</a:t>
            </a:r>
            <a:endParaRPr lang="cs-CZ" dirty="0"/>
          </a:p>
          <a:p>
            <a:pPr lvl="0"/>
            <a:r>
              <a:rPr lang="cs-CZ" b="1" dirty="0"/>
              <a:t>ztotožnění</a:t>
            </a:r>
            <a:r>
              <a:rPr lang="cs-CZ" dirty="0"/>
              <a:t> – </a:t>
            </a:r>
            <a:r>
              <a:rPr lang="cs-CZ" i="1" dirty="0"/>
              <a:t>gramatika neboli mluvnice</a:t>
            </a:r>
            <a:r>
              <a:rPr lang="cs-CZ" dirty="0"/>
              <a:t>; </a:t>
            </a:r>
            <a:r>
              <a:rPr lang="cs-CZ" i="1" dirty="0"/>
              <a:t>Jan Dvořáček řečený Gorila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1103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formálně-syntaktické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9607" y="1469037"/>
            <a:ext cx="10754193" cy="50238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souřadnost/parataxe</a:t>
            </a:r>
            <a:endParaRPr lang="cs-CZ" dirty="0"/>
          </a:p>
          <a:p>
            <a:pPr lvl="0"/>
            <a:r>
              <a:rPr lang="cs-CZ" dirty="0"/>
              <a:t>vztah mezi dvěma nebo více členy, které jsou ve struktuře věty na stejné úrovni (jsou syntakticky rovnocenné, jsou stejným větným členem)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/>
              <a:t>+ KOORDINACE</a:t>
            </a:r>
            <a:r>
              <a:rPr lang="cs-CZ" dirty="0"/>
              <a:t> (</a:t>
            </a:r>
            <a:r>
              <a:rPr lang="cs-CZ" i="1" dirty="0"/>
              <a:t>upekl dort a buchty; velký, ale lehký kufr</a:t>
            </a:r>
            <a:r>
              <a:rPr lang="cs-CZ" dirty="0"/>
              <a:t>);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/>
              <a:t>+ ADORDINACE</a:t>
            </a:r>
            <a:r>
              <a:rPr lang="cs-CZ" dirty="0"/>
              <a:t> (</a:t>
            </a:r>
            <a:r>
              <a:rPr lang="cs-CZ" i="1" dirty="0"/>
              <a:t>Jaroslav Hašek, autor Švejka; na řece Vltavě; s chudákem/chudinkou maminkou</a:t>
            </a:r>
            <a:r>
              <a:rPr lang="cs-CZ" dirty="0"/>
              <a:t>).</a:t>
            </a:r>
          </a:p>
          <a:p>
            <a:pPr lvl="0"/>
            <a:endParaRPr lang="cs-CZ" dirty="0"/>
          </a:p>
          <a:p>
            <a:pPr marL="0" indent="0">
              <a:buNone/>
            </a:pPr>
            <a:r>
              <a:rPr lang="cs-CZ" b="1" dirty="0"/>
              <a:t>závislost/hypotaxe</a:t>
            </a:r>
            <a:endParaRPr lang="cs-CZ" dirty="0"/>
          </a:p>
          <a:p>
            <a:pPr lvl="0"/>
            <a:r>
              <a:rPr lang="cs-CZ" dirty="0"/>
              <a:t>formální podřízenost jednoho větného členu jinému větnému členu</a:t>
            </a:r>
          </a:p>
          <a:p>
            <a:pPr lvl="0"/>
            <a:r>
              <a:rPr lang="cs-CZ" dirty="0"/>
              <a:t>rozlišujeme člen závislý/podřízený a člen řídící</a:t>
            </a:r>
          </a:p>
          <a:p>
            <a:pPr lvl="0"/>
            <a:r>
              <a:rPr lang="cs-CZ" dirty="0"/>
              <a:t>užití závislého členu ve větě je podmíněno užitím členu řídícího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25483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9670</TotalTime>
  <Words>1255</Words>
  <Application>Microsoft Office PowerPoint</Application>
  <PresentationFormat>Širokoúhlá obrazovka</PresentationFormat>
  <Paragraphs>148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Úvodní jazykový seminář Syntaktické vztahy</vt:lpstr>
      <vt:lpstr>syntaktické vztahy</vt:lpstr>
      <vt:lpstr>syntaktické vztahy</vt:lpstr>
      <vt:lpstr>sémantické vztahy</vt:lpstr>
      <vt:lpstr>KOORDINACE × ADORDINACE</vt:lpstr>
      <vt:lpstr>sémantické vztahy</vt:lpstr>
      <vt:lpstr>sémantické vztahy</vt:lpstr>
      <vt:lpstr>sémantické vztahy</vt:lpstr>
      <vt:lpstr>formálně-syntaktické vztahy</vt:lpstr>
      <vt:lpstr>formálně-syntaktické vztahy závislost</vt:lpstr>
      <vt:lpstr>formálně-syntaktické vztahy závislost</vt:lpstr>
      <vt:lpstr>formálně-syntaktické vztahy závislost</vt:lpstr>
      <vt:lpstr>Jaké vztahy budou mezi vyznačenými slovy/VČ?</vt:lpstr>
      <vt:lpstr>Jaké vztahy budou mezi vyznačenými slovy/VČ?</vt:lpstr>
      <vt:lpstr>v uvedených větách najděte podmět a přísudek</vt:lpstr>
      <vt:lpstr>podmět přísudek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jazykový seminář</dc:title>
  <dc:creator>pivo</dc:creator>
  <cp:lastModifiedBy>Andrlová Fidlerová, Alena</cp:lastModifiedBy>
  <cp:revision>106</cp:revision>
  <dcterms:created xsi:type="dcterms:W3CDTF">2017-10-19T09:50:07Z</dcterms:created>
  <dcterms:modified xsi:type="dcterms:W3CDTF">2025-12-01T23:11:45Z</dcterms:modified>
</cp:coreProperties>
</file>