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75" r:id="rId4"/>
    <p:sldId id="345" r:id="rId5"/>
    <p:sldId id="347" r:id="rId6"/>
    <p:sldId id="404" r:id="rId7"/>
    <p:sldId id="405" r:id="rId8"/>
    <p:sldId id="279" r:id="rId9"/>
    <p:sldId id="285" r:id="rId10"/>
    <p:sldId id="286" r:id="rId11"/>
    <p:sldId id="355" r:id="rId12"/>
    <p:sldId id="292" r:id="rId13"/>
    <p:sldId id="406" r:id="rId14"/>
    <p:sldId id="376" r:id="rId15"/>
    <p:sldId id="402" r:id="rId16"/>
    <p:sldId id="407" r:id="rId17"/>
    <p:sldId id="403" r:id="rId18"/>
    <p:sldId id="409" r:id="rId19"/>
    <p:sldId id="296" r:id="rId20"/>
    <p:sldId id="410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3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C5BC3-ABD8-43FC-9F29-EB254DD1E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2E7170-3597-4048-8942-95B197EB3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A8F93A-1CEE-4725-8DFE-33F73E9BF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685738-A1EF-4799-A215-6C9BBB33B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BB0AF6-241C-4D63-B614-B69138EF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16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D1D5A0-33FF-44C9-8DEC-194CCF4E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1EDA5E-22D4-4808-97AD-544101556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771C1B-E614-4B96-B697-EA79E8963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70FBB3-F52B-412F-AF0B-199433A14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66C7FC-C3B3-4DA6-9920-702E397EE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04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5C3B51-4242-4D2E-BDD1-908134BA80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696D57-098B-415B-BD09-CA2FA3F04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BDE622-ED9C-42BD-AB65-36E009C5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703DCD-449B-425B-A7F3-36C7F602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F26DA2-F844-4696-8D08-44184A9A8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97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34620-1902-421D-93CB-FB09B13AB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601951-62D7-4BED-BA52-0B825F282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59B734-CD6E-4245-B224-7FA4A221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ABEE14-7048-484E-A1DB-1A390449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127372-520A-4B0B-AC2A-20505B33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65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AE3D5-3B17-458F-8CA7-66972814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1D9F27-7E51-4415-8CDB-637431BF3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31D5A2-523F-41FF-80B6-533D96397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80FDD3-CA7B-4937-BD9E-467DF8347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649EFB-3AE3-4B53-AEE8-2F6FE45EA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15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DD16E-5F52-4C0F-BFB5-BDC3C18B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72886A-3FD4-4E3E-AB27-55EF72278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EF8828-AA1A-4686-8661-3E61DF22A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25678E-6AA8-4A3C-A09C-3E8CE065D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BE4DCA-10FD-4E89-AAF0-D25A6D9F5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497204-E05B-47D1-AC97-5BEFEE115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42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DF323-AE48-4AFE-AEF2-B234E86D1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6AEEC0-F8DD-4BCD-858F-81072574D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8893A16-CC90-4008-914E-BA25EBB76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1D6F092-C79E-4407-AD87-53ACE65F2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8B1A42C-E9E3-49E8-BAFF-4D06A8D625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B1BE374-7133-4FB7-838C-59465FF87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44F5B49-19E2-41B2-915C-B33ABAD47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52B7DED-E746-4105-A091-9AE34034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16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DBC8B-25AF-422A-9697-CE473396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78791F1-EB6F-4E87-AC58-0E8D6A6C5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C153F4D-58ED-4BA0-AD07-522072758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8EE2542-4611-4777-A7CF-4B317773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59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B25B3BE-5D0B-4195-8FDB-EB94F3C6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0F2C957-E68C-46B7-BDBA-DCC3AC9F3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EAC952-7A69-425D-B895-4478394C7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57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3662D-FFB6-4E55-8A68-8E257F5F8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99D45-BE81-4734-9825-358E8DB90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2C5E27-7579-45C6-9023-2D0060DEA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7F16C7-D1DA-4621-86DE-FE042083C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A90209-3078-4CE6-9E40-99994C08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0E638B-D67A-4284-A168-2F7594231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33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71FD2-D5F7-4831-8813-A132E189B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26298A5-15CB-440C-B981-96747F122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B54053-5CFB-442F-9778-5A060AC1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E47DE9-64E6-46D7-BE02-5C929D5DE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31C94E-67A5-4F9A-ADC5-FD158B572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70977A-1D20-43FA-B8E8-2432336DC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39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5FFB6C2-030D-475C-8751-232F8EC8E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D2C95C-1D63-4833-B13B-4C5349281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A5C626-ADAB-42FA-B64A-DEDA64BEC1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43FF4-DABD-4922-9F4A-9AFD267155EF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5DC08-1616-419B-9D01-166096336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C1FA5F-ED4F-4454-8CE3-C712D1D5C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7A4C5-6BEE-47A2-A95C-488651700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Dějiny evropského myšlení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12. Česká filozofie 19. a 20. století –příklady: </a:t>
            </a:r>
            <a:r>
              <a:rPr lang="cs-CZ" dirty="0" err="1"/>
              <a:t>Bolzano</a:t>
            </a:r>
            <a:r>
              <a:rPr lang="cs-CZ" dirty="0"/>
              <a:t>, Masaryk, Patočka, Havel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141A74-F84C-4E13-B8A3-A4F2255CA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Masaryk: krize moderního člověka a náboženství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69732A-AF80-4F92-8046-176577DCB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Masaryk vidí jako zdroj krize moderního člověka </a:t>
            </a:r>
            <a:r>
              <a:rPr lang="cs-CZ" b="1" dirty="0"/>
              <a:t>subjektivismus </a:t>
            </a:r>
            <a:r>
              <a:rPr lang="cs-CZ" dirty="0"/>
              <a:t>– od </a:t>
            </a:r>
            <a:r>
              <a:rPr lang="cs-CZ" dirty="0" err="1"/>
              <a:t>Descartesa</a:t>
            </a:r>
            <a:r>
              <a:rPr lang="cs-CZ" dirty="0"/>
              <a:t>, </a:t>
            </a:r>
            <a:r>
              <a:rPr lang="cs-CZ" dirty="0" err="1"/>
              <a:t>Humea</a:t>
            </a:r>
            <a:r>
              <a:rPr lang="cs-CZ" dirty="0"/>
              <a:t> až po Kanta</a:t>
            </a:r>
          </a:p>
          <a:p>
            <a:r>
              <a:rPr lang="cs-CZ" dirty="0"/>
              <a:t>Z tohoto subjektivismu také pramení </a:t>
            </a:r>
            <a:r>
              <a:rPr lang="cs-CZ" b="1" dirty="0"/>
              <a:t>nenábožnost</a:t>
            </a:r>
            <a:r>
              <a:rPr lang="cs-CZ" dirty="0"/>
              <a:t>, který je jedním z hlavních symptomů krize</a:t>
            </a:r>
          </a:p>
          <a:p>
            <a:r>
              <a:rPr lang="cs-CZ" dirty="0"/>
              <a:t>Cestou proto je obnova (necírkevního) náboženství: „Musíme se naučit  nabýt zájmu o vnější svět a o společnost, musíme se naučit oddanosti: nám se nedostává opravdové a ušlechtilé lásky.“ (Sebevražda)</a:t>
            </a:r>
          </a:p>
          <a:p>
            <a:r>
              <a:rPr lang="cs-CZ" dirty="0"/>
              <a:t>„Náboženství je praktické, životní v hlubokém slova smyslu. Není dostatečně definováno svými dogmaty, ani obřady ani svou historií, nýbrž pochopením své podstaty, a tou je vědomí závislosti člověka na božství, na Bohu.“(Hovory s TGM) </a:t>
            </a:r>
          </a:p>
          <a:p>
            <a:r>
              <a:rPr lang="cs-CZ" dirty="0"/>
              <a:t>„Moje víra: </a:t>
            </a:r>
            <a:r>
              <a:rPr lang="cs-CZ" dirty="0" err="1"/>
              <a:t>ježíšství</a:t>
            </a:r>
            <a:r>
              <a:rPr lang="cs-CZ" dirty="0"/>
              <a:t>, láska k bližnímu, láska účinná, </a:t>
            </a:r>
            <a:r>
              <a:rPr lang="cs-CZ" dirty="0" err="1"/>
              <a:t>reverence</a:t>
            </a:r>
            <a:r>
              <a:rPr lang="cs-CZ" dirty="0"/>
              <a:t> před Bohem. Náboženství je nadějností, překonává strach, zejména také strach ze smrti; pudí ustavičně do výše, výš a výš, živí touhu po poznání a moudrosti, je nebojácné.“ (Hovory s TGM)</a:t>
            </a:r>
          </a:p>
          <a:p>
            <a:r>
              <a:rPr lang="cs-CZ" b="1" dirty="0"/>
              <a:t>Požaduje překonání sobeckého subjektivismu</a:t>
            </a:r>
            <a:r>
              <a:rPr lang="cs-CZ" dirty="0"/>
              <a:t> – humanismus, překročení sebe sama v dobrotě a lásce k bližním i absolutnu – ostatně náboženskost pro M. = </a:t>
            </a:r>
            <a:r>
              <a:rPr lang="cs-CZ" b="1" dirty="0"/>
              <a:t>láska k bližnímu, tedy humanita</a:t>
            </a:r>
          </a:p>
          <a:p>
            <a:r>
              <a:rPr lang="cs-CZ" dirty="0"/>
              <a:t>Jedním z výsledků krize moderního člověka je také sebevražednost, která pramení z nenaplnění života – její důvody hledá i v moderním pozitivistickém skepticismu a ztráty pevného bodu ve vztahu k Bohu</a:t>
            </a:r>
          </a:p>
        </p:txBody>
      </p:sp>
    </p:spTree>
    <p:extLst>
      <p:ext uri="{BB962C8B-B14F-4D97-AF65-F5344CB8AC3E}">
        <p14:creationId xmlns:p14="http://schemas.microsoft.com/office/powerpoint/2010/main" val="3689580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B49F0-93FD-496C-8B71-3F48334C4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Masaryk: spojení  etiky, politiky a noetiky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42B2D8-894D-42B4-9D0C-2299FA70A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59" y="1435394"/>
            <a:ext cx="10779642" cy="52312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Pojetí </a:t>
            </a:r>
            <a:r>
              <a:rPr lang="cs-CZ" b="1" dirty="0"/>
              <a:t>národ</a:t>
            </a:r>
            <a:r>
              <a:rPr lang="cs-CZ" dirty="0"/>
              <a:t>a jako nejbližší, přirozené kolektivní entity po rodině – kulturní, politické, historické, příp. i náboženské sepětí – vždy je nutná jednotící </a:t>
            </a:r>
            <a:r>
              <a:rPr lang="cs-CZ" b="1" dirty="0"/>
              <a:t>idea</a:t>
            </a:r>
          </a:p>
          <a:p>
            <a:pPr marL="0" indent="0">
              <a:buNone/>
            </a:pPr>
            <a:r>
              <a:rPr lang="cs-CZ" dirty="0"/>
              <a:t>Důraz na </a:t>
            </a:r>
            <a:r>
              <a:rPr lang="cs-CZ" b="1" dirty="0"/>
              <a:t>sociální aspekt </a:t>
            </a:r>
            <a:r>
              <a:rPr lang="cs-CZ" dirty="0"/>
              <a:t>politiky – důležitost zapojení lidu, ale v souvislosti se vzděláváním – politická a kulturní </a:t>
            </a:r>
            <a:r>
              <a:rPr lang="cs-CZ" b="1" dirty="0"/>
              <a:t>osvěta</a:t>
            </a:r>
            <a:r>
              <a:rPr lang="cs-CZ" dirty="0"/>
              <a:t> pro široké vrstvy – </a:t>
            </a:r>
            <a:r>
              <a:rPr lang="cs-CZ" b="1" dirty="0"/>
              <a:t>nepolitická politika;</a:t>
            </a:r>
            <a:r>
              <a:rPr lang="cs-CZ" dirty="0"/>
              <a:t> Odmítá materialismus socialismu i liberalismu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Zastánce parlamentarismu, ale i kritik politických stran: „Nečekám spásy od žádné strany; ale budeme nepřemožitelní, jestliže ve všech stranách a třídách bude větší počet mužů opravdových a myslících, kteří… beze všeho umlouvání, každý v kruhu svém, budou pracovat za stejným cílem… Pokud se nerozšíří tato neviditelná strana lidí opravdových a myslících, kteří se nebojí, když toho potřeba, pravdě dát svědectví i veřejně, všecka viditelná organizace nám nepostačí“ (Česká otázka, 1895)</a:t>
            </a:r>
          </a:p>
          <a:p>
            <a:pPr marL="0" indent="0">
              <a:buNone/>
            </a:pPr>
            <a:r>
              <a:rPr lang="cs-CZ" dirty="0"/>
              <a:t>Hlavní důraz na spojení politiky s poznáním a s mravností! </a:t>
            </a:r>
            <a:r>
              <a:rPr lang="cs-CZ" b="1" dirty="0"/>
              <a:t>Etika – politika – noetika v praxi</a:t>
            </a:r>
            <a:r>
              <a:rPr lang="cs-CZ" dirty="0"/>
              <a:t>: Program politický odvíjí od křesťanství a požaduje spojení lásky k bližnímu a rozumového vzdělání</a:t>
            </a:r>
          </a:p>
          <a:p>
            <a:pPr marL="0" indent="0">
              <a:buNone/>
            </a:pPr>
            <a:r>
              <a:rPr lang="cs-CZ" dirty="0"/>
              <a:t>Zastánce mírového řešení, ale obrana před útokem není násilím – bránit se je třeba (odmítá Tolstého či Chelčického a obhajuje husity) – Upřednostňuje nicméně </a:t>
            </a:r>
            <a:r>
              <a:rPr lang="cs-CZ" b="1" dirty="0"/>
              <a:t>reformaci</a:t>
            </a:r>
            <a:r>
              <a:rPr lang="cs-CZ" dirty="0"/>
              <a:t> před revolucí: </a:t>
            </a:r>
          </a:p>
          <a:p>
            <a:pPr marL="0" indent="0">
              <a:buNone/>
            </a:pPr>
            <a:r>
              <a:rPr lang="cs-CZ" dirty="0"/>
              <a:t>Problém: chybí základní diskuse o shodě dlouhodobého politického programu národa, mnohdy strany nechtějí vzdělání – je to snazší…</a:t>
            </a:r>
          </a:p>
          <a:p>
            <a:pPr marL="0" indent="0">
              <a:buNone/>
            </a:pPr>
            <a:r>
              <a:rPr lang="cs-CZ" dirty="0"/>
              <a:t>V tradici vidí linku od Husa přes reformaci až k národnímu obrození: </a:t>
            </a:r>
            <a:r>
              <a:rPr lang="cs-CZ" b="1" dirty="0"/>
              <a:t>humanita</a:t>
            </a:r>
            <a:r>
              <a:rPr lang="cs-CZ" dirty="0"/>
              <a:t> jako program</a:t>
            </a:r>
          </a:p>
          <a:p>
            <a:pPr marL="0" indent="0">
              <a:buNone/>
            </a:pPr>
            <a:r>
              <a:rPr lang="cs-CZ" b="1" dirty="0"/>
              <a:t>Panevropské</a:t>
            </a:r>
            <a:r>
              <a:rPr lang="cs-CZ" dirty="0"/>
              <a:t> snahy – hovoří o důležitosti národních států, ale zároveň vidí budoucnost v jejich spojení či spolupráci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842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 u Masaryka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Mravnost v politice</a:t>
            </a:r>
          </a:p>
          <a:p>
            <a:r>
              <a:rPr lang="cs-CZ" dirty="0"/>
              <a:t>Základ zákonů – z mravnosti</a:t>
            </a:r>
          </a:p>
          <a:p>
            <a:r>
              <a:rPr lang="cs-CZ" dirty="0"/>
              <a:t>Spravedlnost a láska k bližnímu</a:t>
            </a:r>
          </a:p>
          <a:p>
            <a:r>
              <a:rPr lang="cs-CZ" dirty="0"/>
              <a:t>Humanita</a:t>
            </a:r>
          </a:p>
          <a:p>
            <a:r>
              <a:rPr lang="cs-CZ" dirty="0"/>
              <a:t>Diskuse a hledání pravdy</a:t>
            </a:r>
          </a:p>
          <a:p>
            <a:r>
              <a:rPr lang="cs-CZ" dirty="0"/>
              <a:t>Rovnost?</a:t>
            </a:r>
          </a:p>
          <a:p>
            <a:r>
              <a:rPr lang="cs-CZ" dirty="0"/>
              <a:t>Sociální aspekty demokracie</a:t>
            </a:r>
          </a:p>
          <a:p>
            <a:r>
              <a:rPr lang="cs-CZ" dirty="0"/>
              <a:t>Mravní bída</a:t>
            </a:r>
          </a:p>
          <a:p>
            <a:r>
              <a:rPr lang="cs-CZ" dirty="0"/>
              <a:t>Žurnalistika a její role v demokracii</a:t>
            </a:r>
          </a:p>
          <a:p>
            <a:r>
              <a:rPr lang="cs-CZ" dirty="0"/>
              <a:t>Osvěta – výuka a vzdělávání, občanská výchova</a:t>
            </a:r>
          </a:p>
          <a:p>
            <a:r>
              <a:rPr lang="cs-CZ" dirty="0"/>
              <a:t>Politické strany v demokracii</a:t>
            </a:r>
          </a:p>
          <a:p>
            <a:r>
              <a:rPr lang="cs-CZ" dirty="0"/>
              <a:t>Parlament</a:t>
            </a:r>
          </a:p>
          <a:p>
            <a:r>
              <a:rPr lang="cs-CZ" dirty="0"/>
              <a:t>Pravda a většinový názor?</a:t>
            </a:r>
          </a:p>
          <a:p>
            <a:r>
              <a:rPr lang="cs-CZ" dirty="0"/>
              <a:t>Korupce</a:t>
            </a:r>
          </a:p>
          <a:p>
            <a:r>
              <a:rPr lang="cs-CZ" dirty="0"/>
              <a:t>Kritika jako spoluodpovědnost</a:t>
            </a:r>
          </a:p>
        </p:txBody>
      </p:sp>
    </p:spTree>
    <p:extLst>
      <p:ext uri="{BB962C8B-B14F-4D97-AF65-F5344CB8AC3E}">
        <p14:creationId xmlns:p14="http://schemas.microsoft.com/office/powerpoint/2010/main" val="1136878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7B3E0-6676-4973-96DE-BC3744D05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 a  socialismus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F6C001-96CD-4FE8-8365-111790833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Základem společenství (i státu): praktická láska k bližnímu.</a:t>
            </a:r>
          </a:p>
          <a:p>
            <a:r>
              <a:rPr lang="cs-CZ" dirty="0"/>
              <a:t>Má se uskutečňovat drobnou a vytrvalou prací, bez vykořisťování, násilí a zvůle a řešením sporů rozumovými argumenty tříbenými v racionální a odborně fundované diskusi</a:t>
            </a:r>
          </a:p>
          <a:p>
            <a:r>
              <a:rPr lang="cs-CZ" dirty="0"/>
              <a:t>To předpokládá i rozluku státu a církve, nehrazení teokracie demokracií</a:t>
            </a:r>
          </a:p>
          <a:p>
            <a:r>
              <a:rPr lang="cs-CZ" dirty="0"/>
              <a:t>Demokracie se projevuje v každodenním životě.</a:t>
            </a:r>
          </a:p>
          <a:p>
            <a:r>
              <a:rPr lang="cs-CZ" dirty="0"/>
              <a:t>V politice znamená demokracie uskutečnění ideálů Francouzské revoluce: rovnost, volnost, bratrství a vláda lidu</a:t>
            </a:r>
          </a:p>
          <a:p>
            <a:r>
              <a:rPr lang="cs-CZ" dirty="0"/>
              <a:t>Rovnost má zajistit jistý typ socialismu: navození stavu, kdy jsou nerovnosti „snesitelné“ a nenarušují tedy soužití lidí</a:t>
            </a:r>
          </a:p>
          <a:p>
            <a:r>
              <a:rPr lang="cs-CZ" dirty="0"/>
              <a:t>Ne marxismus, ale sociální program státu založený na humanitě (lásce k bližním)</a:t>
            </a:r>
          </a:p>
        </p:txBody>
      </p:sp>
    </p:spTree>
    <p:extLst>
      <p:ext uri="{BB962C8B-B14F-4D97-AF65-F5344CB8AC3E}">
        <p14:creationId xmlns:p14="http://schemas.microsoft.com/office/powerpoint/2010/main" val="262067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6AAE8-83D8-4320-99DC-DE778AFB3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Pravda z hlediska etiky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856941-05B1-4C44-BC2A-49A3A544F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„Co je pravda?“ (Pilát Pontský)</a:t>
            </a:r>
          </a:p>
          <a:p>
            <a:r>
              <a:rPr lang="cs-CZ" dirty="0"/>
              <a:t>„Nebo tak: poznatek je soud uvědomělý, soud, který vědomě usiluje o pravdu, o jistotu a bezpečnost. Soudem vypovídáme, že v něco věříme a v co, že jsme o něčem přesvědčeni. Přesvědčení je víra zdůvodněná; říkáme, že jsme si o tom a tom jisti, jisti naprosto, že máme toho znalost bezpečnou. Jedním slovem: jistota. </a:t>
            </a:r>
          </a:p>
          <a:p>
            <a:r>
              <a:rPr lang="cs-CZ" dirty="0"/>
              <a:t>Usilovat o jistotu: to znamená dobře pozorovat to, o čem soudíme, být pozorný, být kritický. Poznání je uvědoměním kritickým. Myslit, poznávat, vědět, to znamená dobře si uvědomit, co víme a co nevíme, co jsme poznali, co neznáme, co poznat nemůžeme. Kritickost neznamená váhavost, nerozhodnost, pochybovačnost nebo skepsi. Být kritický, to je zkoumat, přezkoušet, kontrolovat, ověřovat své poznatky. To je aspoň jedno kritérion pravdy: pravda je soud, který obstál ve zkušebním ohni kritiky. </a:t>
            </a:r>
          </a:p>
          <a:p>
            <a:r>
              <a:rPr lang="cs-CZ" dirty="0"/>
              <a:t>A nejen kritiky naší. Každé vědecké poznání je podrobeno ustavičné kontrole a kritice nesčetných lidí; může být a je pořád ověřováno, korigováno nebo potvrzováno. Nepřibývá jenom poznatků, ale i metod kritických; jen uvažte, co už dnes máme experimentace a měření! Kritika druhých a kritika ustavičná, ta veliká součinnost v hledání pravdy je také jedna ze záruk našeho poznání. Nemůžeme si myslet, že už máme dost poznání a samou pravdu; ale můžeme si být jisti – a i to je noetická jistota, že se postupem věků budeme pravdě víc a víc blížit.“ (Masaryk)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863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71041-4BBC-4658-94D4-4F0B14F90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Masarykova koncepce českých dějin? Idea českého národa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484DBF-9B82-4DD4-A745-2DFB31A9D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Masaryk postuluje myšlenku humanitního ideálu, ideálu humanity, který prostupuje českými dějinami a je jejich smyslem – váže tímto ideálem husitství, humanismus (reformaci) a národní obrození:</a:t>
            </a:r>
          </a:p>
          <a:p>
            <a:r>
              <a:rPr lang="cs-CZ" dirty="0"/>
              <a:t>„Humanitní ideál, hlásaný Dobrovským a Kollárem, náš ideál obrodní má pro nás Čechy hluboký smysl národní a historický – humanitou, plně a opravdově pojatou, navážeme na nejlepší svou dobu v minulosti, humanitou překleneme duchovní a mravní spánek několika století, humanitou kráčet máme v hlavě lidského pokroku. Humanita znamená nám náš národní úkol vypracovaný a odkázaný nám naším Bratrstvím: humanitní ideál je všecek smysl našeho národního života...Kollár ideou humanity spojoval netoliko náš Slovany mezi sebou, ale spojoval nás i k národům ostatním a spojil nás také s minulostí. Humanita, čistá člověckost skutečně není než ideál všeobecného bratrství, ideál naší Jednoty, ideál v pravdě český.“</a:t>
            </a:r>
          </a:p>
        </p:txBody>
      </p:sp>
    </p:spTree>
    <p:extLst>
      <p:ext uri="{BB962C8B-B14F-4D97-AF65-F5344CB8AC3E}">
        <p14:creationId xmlns:p14="http://schemas.microsoft.com/office/powerpoint/2010/main" val="4258195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42075-37E8-469C-8E3E-1138A10E5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Patočkova filosofie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D049C1-11DC-46C8-8B05-E4DD90E2B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80290" cy="4667250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Základ pro Patočkovu filosofii: </a:t>
            </a:r>
            <a:r>
              <a:rPr lang="cs-CZ" b="1" dirty="0"/>
              <a:t>koncept přirozeného světa</a:t>
            </a:r>
            <a:r>
              <a:rPr lang="cs-CZ" dirty="0"/>
              <a:t>: Jak jej vnímáme a jak v něm vnímáme sebe – tj. </a:t>
            </a:r>
            <a:r>
              <a:rPr lang="cs-CZ" b="1" dirty="0"/>
              <a:t>fenomenologický pohled </a:t>
            </a:r>
            <a:r>
              <a:rPr lang="cs-CZ" dirty="0"/>
              <a:t>(</a:t>
            </a:r>
            <a:r>
              <a:rPr lang="cs-CZ" dirty="0" err="1"/>
              <a:t>Husserl</a:t>
            </a:r>
            <a:r>
              <a:rPr lang="cs-CZ" dirty="0"/>
              <a:t>)</a:t>
            </a:r>
          </a:p>
          <a:p>
            <a:r>
              <a:rPr lang="cs-CZ" dirty="0"/>
              <a:t>Oproti němu stoj svět umělý přírodovědný, i „svět čisté zkušenosti“, v němž je snahou zachytit prvky našeho svět tak, aby se od nich odmyslil pozorující subjekt a byl teprve domýšlen jako určitý analogický konstrukt (</a:t>
            </a:r>
            <a:r>
              <a:rPr lang="cs-CZ" dirty="0" err="1"/>
              <a:t>Avenarius</a:t>
            </a:r>
            <a:r>
              <a:rPr lang="cs-CZ" dirty="0"/>
              <a:t>, Mach, </a:t>
            </a:r>
            <a:r>
              <a:rPr lang="cs-CZ" dirty="0" err="1"/>
              <a:t>Whitehead</a:t>
            </a:r>
            <a:r>
              <a:rPr lang="cs-CZ" dirty="0"/>
              <a:t> aj.), díky němuž vzniká jakýsi jednolitý, jednotný „svět“ bez subjektivně-objektivního rozdělení</a:t>
            </a:r>
          </a:p>
          <a:p>
            <a:r>
              <a:rPr lang="cs-CZ" dirty="0"/>
              <a:t>Naproti tomu Patočkovi jde o svět naší „přirozené, běžné denní zkušenosti“</a:t>
            </a:r>
          </a:p>
          <a:p>
            <a:r>
              <a:rPr lang="cs-CZ" dirty="0"/>
              <a:t>Příklad: polemika s </a:t>
            </a:r>
            <a:r>
              <a:rPr lang="cs-CZ" dirty="0" err="1"/>
              <a:t>Descartesem</a:t>
            </a:r>
            <a:r>
              <a:rPr lang="cs-CZ" dirty="0"/>
              <a:t> o vnímání lidského těla, a tedy i o koncepci subjektu</a:t>
            </a:r>
          </a:p>
          <a:p>
            <a:r>
              <a:rPr lang="cs-CZ" dirty="0"/>
              <a:t>Ve fenomenologii nejde o jevy samotné, ale o zjevování se – jak se nám svět dává, jak se nám ukazuje. Nejde tedy o svět, ale o zjev světa a otázku, proč se ukazuje tak, jak se ukazuje</a:t>
            </a:r>
          </a:p>
          <a:p>
            <a:r>
              <a:rPr lang="cs-CZ" dirty="0"/>
              <a:t>Pojem světa hledá v předvědecké zkušenosti, v našem </a:t>
            </a:r>
            <a:r>
              <a:rPr lang="cs-CZ" dirty="0" err="1"/>
              <a:t>předteoretickém</a:t>
            </a:r>
            <a:r>
              <a:rPr lang="cs-CZ" dirty="0"/>
              <a:t> vztahování se k předmětům, jež vnímáme.</a:t>
            </a:r>
          </a:p>
          <a:p>
            <a:r>
              <a:rPr lang="cs-CZ" dirty="0"/>
              <a:t>Svět, věci vidíme a viděné sdílíme, snažíme se pochopit. Filosofie je pro P. spojením správného vidění (idea je řecky vid) a myšlení, které se děje v jazyce</a:t>
            </a:r>
          </a:p>
          <a:p>
            <a:r>
              <a:rPr lang="cs-CZ" dirty="0"/>
              <a:t>Dívá se tak na člověka v „konkrétních fenoménech práce, výroby, jednání, tvorby“ (Kacířské eseje)</a:t>
            </a:r>
          </a:p>
          <a:p>
            <a:r>
              <a:rPr lang="cs-CZ" dirty="0"/>
              <a:t>Člověk v tomto pojetí (</a:t>
            </a:r>
            <a:r>
              <a:rPr lang="cs-CZ" dirty="0" err="1"/>
              <a:t>Heidegger</a:t>
            </a:r>
            <a:r>
              <a:rPr lang="cs-CZ" dirty="0"/>
              <a:t>), není jsoucno mezi jsoucny, ale je strukturně odlišný svou otevřeností  vůči ukazování se jiných jsoucen  - tj. poznávání a porozumění</a:t>
            </a:r>
          </a:p>
          <a:p>
            <a:r>
              <a:rPr lang="cs-CZ" dirty="0"/>
              <a:t>Druhé základní téma Patočkovy filosofie: </a:t>
            </a:r>
            <a:r>
              <a:rPr lang="cs-CZ" b="1" dirty="0"/>
              <a:t>Péče o duši</a:t>
            </a:r>
            <a:r>
              <a:rPr lang="cs-CZ" dirty="0"/>
              <a:t>: neztratit se v sebeodcizení, ale snažit se naplnit své bytí, tj. rozvinout své možnosti a schopnosti. Místem jejího rozvinutí jsou </a:t>
            </a:r>
            <a:r>
              <a:rPr lang="cs-CZ" b="1" dirty="0"/>
              <a:t>dějiny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451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968B1-CAE6-4AD1-8620-B079B7C66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Patočkovy Kacířské eseje o filozofii dějin aj.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109961-633A-4076-ABF1-09AC5EE62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Vychází z pojmu přirozeného světa jako kontrastu k světu umělému v moderním vědeckém názoru</a:t>
            </a:r>
          </a:p>
          <a:p>
            <a:r>
              <a:rPr lang="cs-CZ" dirty="0"/>
              <a:t>Otevřenost vůči ukazování se světa má ovšem vždy časoprostorovou dimenzi: je teď a zde – svět se nám ukazuje, tj. vychází ze skrytosti teď a zde jako momentální struktura světa, je tedy dějinný</a:t>
            </a:r>
          </a:p>
          <a:p>
            <a:r>
              <a:rPr lang="cs-CZ" dirty="0"/>
              <a:t>Kde je počátek dějin? Je tam, kde o dějinách vypravujeme, tj. v paměti? Smysl vyprávění, ale není totéž co smysl konání a jednání, které v dějinách vidíme</a:t>
            </a:r>
          </a:p>
          <a:p>
            <a:r>
              <a:rPr lang="cs-CZ" dirty="0"/>
              <a:t>Jednání v obvyklém koloběhu života ovšem je opakováním věčného návratu. Má tedy charakter dějin? Nezačínají dějin až tehdy, kdy v tomto životě začíná člověk hledat smysl?</a:t>
            </a:r>
          </a:p>
          <a:p>
            <a:r>
              <a:rPr lang="cs-CZ" dirty="0"/>
              <a:t>Období dějinné předpokládá rozvinutí možnosti svobodné lidské bytosti se získat nebo ztratit – možnost žít pro něco – </a:t>
            </a:r>
          </a:p>
          <a:p>
            <a:r>
              <a:rPr lang="cs-CZ" dirty="0"/>
              <a:t>Zdůrazňuje úlohu práce, která je oním žitím </a:t>
            </a:r>
            <a:r>
              <a:rPr lang="cs-CZ" dirty="0" err="1"/>
              <a:t>prro</a:t>
            </a:r>
            <a:r>
              <a:rPr lang="cs-CZ" dirty="0"/>
              <a:t> něco (H. </a:t>
            </a:r>
            <a:r>
              <a:rPr lang="cs-CZ" dirty="0" err="1"/>
              <a:t>Arendt</a:t>
            </a:r>
            <a:r>
              <a:rPr lang="cs-CZ" dirty="0"/>
              <a:t>) – vznik politického života</a:t>
            </a:r>
          </a:p>
          <a:p>
            <a:r>
              <a:rPr lang="cs-CZ" dirty="0"/>
              <a:t>Evropské dějiny tvoří linka rozumového nahlédnutí (racionalismu, života z rozumu) – </a:t>
            </a:r>
            <a:r>
              <a:rPr lang="cs-CZ" dirty="0" err="1"/>
              <a:t>Husserl</a:t>
            </a:r>
            <a:r>
              <a:rPr lang="cs-CZ" dirty="0"/>
              <a:t>: Krize evropských věd: úpadek ve chvíli, kdy dojde ke ztrátě smyslu</a:t>
            </a:r>
          </a:p>
          <a:p>
            <a:r>
              <a:rPr lang="cs-CZ" dirty="0"/>
              <a:t>Můžeme doplnit, že i přesto hledá řešení české identity ve vztahu k Evropě a evropanství (Jungmannovo pojetí národa jako kulturní alternativa k Herderovi)</a:t>
            </a:r>
          </a:p>
        </p:txBody>
      </p:sp>
    </p:spTree>
    <p:extLst>
      <p:ext uri="{BB962C8B-B14F-4D97-AF65-F5344CB8AC3E}">
        <p14:creationId xmlns:p14="http://schemas.microsoft.com/office/powerpoint/2010/main" val="469013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EC3B1-192C-4BF9-BDA3-C7225EA5B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Václav Havel a jeho filosofický pohled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0308C3-473D-4756-A8C2-2E6DA89FD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1. jednání vůči totalitě: problém svobody a nesvobody, odvahy vstoupit do veřejného prostoru, nebo stažení do ústraní</a:t>
            </a:r>
          </a:p>
          <a:p>
            <a:r>
              <a:rPr lang="cs-CZ" dirty="0"/>
              <a:t>2. 3. Nepolitická politika?</a:t>
            </a:r>
          </a:p>
          <a:p>
            <a:r>
              <a:rPr lang="cs-CZ" dirty="0"/>
              <a:t>4. Krize identity – vliv </a:t>
            </a:r>
            <a:r>
              <a:rPr lang="cs-CZ" dirty="0" err="1"/>
              <a:t>Heideggera</a:t>
            </a:r>
            <a:r>
              <a:rPr lang="cs-CZ" dirty="0"/>
              <a:t>:</a:t>
            </a:r>
          </a:p>
          <a:p>
            <a:r>
              <a:rPr lang="cs-CZ" dirty="0"/>
              <a:t>„rezignace na vlastní uchopení světa a odpovědnost za něj rozmazává  a </a:t>
            </a:r>
            <a:r>
              <a:rPr lang="cs-CZ" dirty="0" err="1"/>
              <a:t>zneurčiťuje</a:t>
            </a:r>
            <a:r>
              <a:rPr lang="cs-CZ" dirty="0"/>
              <a:t> lidské já: jakoukoli souvislost  toho, co bylo nebo co má být s tím, co je, jednou provždy lokalizovalo mimo sebe sama  a mimo okruh toho, čím mu přísluší se zabývat, čímž ovšem rozbilo i jakoukoli souvislost toho, čím v tom kterém okamžiku samo je, s tím, čím je kdykoliv jindy.“ (dopisy Olze)</a:t>
            </a:r>
          </a:p>
          <a:p>
            <a:r>
              <a:rPr lang="cs-CZ" dirty="0"/>
              <a:t>Moc bezmocných – vliv Patočky (jeho myšlenka vytvoření různorodého společenství mimo východní totality i západní technokracie): Možnost života v pravdě – zásadní existenciální proměna vztahu člověka k sobě samému i k druhým; prostředek: Drobná práce; analýza povahy 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586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E67BB-60ED-4B08-99F8-784882FBD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demokracie v pragmatizmu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2B509B-DC9D-49DD-8EB6-DFA9A6EAC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Dewey</a:t>
            </a:r>
            <a:r>
              <a:rPr lang="cs-CZ" dirty="0"/>
              <a:t>: Etika demokracie (1888), Veřejnost a její problémy (1927)</a:t>
            </a:r>
          </a:p>
          <a:p>
            <a:r>
              <a:rPr lang="cs-CZ" dirty="0"/>
              <a:t>Demokracie nechápe primárně jako formu vlády, ale společenská či etická koncepce. Je to takové uspořádání společnosti, v němž jsou jedinec a společnost  ve vzájemném organickém vztahu a jehož cílem je svobodná seberealizace  jedince</a:t>
            </a:r>
          </a:p>
          <a:p>
            <a:r>
              <a:rPr lang="cs-CZ" dirty="0"/>
              <a:t>Rovnocennými znaky demokracie jsou svoboda a rovnost (bratrství)</a:t>
            </a:r>
          </a:p>
          <a:p>
            <a:r>
              <a:rPr lang="cs-CZ" dirty="0"/>
              <a:t>Je to idea života komunity jako taková, ne jen jedna z možných koncepcí, je nejvyšším etickým ideálem lidstva</a:t>
            </a:r>
          </a:p>
          <a:p>
            <a:r>
              <a:rPr lang="cs-CZ" dirty="0"/>
              <a:t>Jedná se o proces demokratizace, tj. praktického utváření a přetváření  společenských poměrů v duchu demokratického ideálu – tvořivá demokracie</a:t>
            </a:r>
          </a:p>
          <a:p>
            <a:r>
              <a:rPr lang="cs-CZ" dirty="0"/>
              <a:t>Demokracie začíná na mikroúrovni, tedy v rodině a v sousedství, principy zde platné je možno přenést na makroúroveň společnosti</a:t>
            </a:r>
          </a:p>
        </p:txBody>
      </p:sp>
    </p:spTree>
    <p:extLst>
      <p:ext uri="{BB962C8B-B14F-4D97-AF65-F5344CB8AC3E}">
        <p14:creationId xmlns:p14="http://schemas.microsoft.com/office/powerpoint/2010/main" val="322904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6503A-37DB-45A6-A6F2-18C6A6E07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Bernard </a:t>
            </a:r>
            <a:r>
              <a:rPr lang="cs-CZ" dirty="0" err="1"/>
              <a:t>Bolzano</a:t>
            </a:r>
            <a:r>
              <a:rPr lang="cs-CZ" dirty="0"/>
              <a:t> (1781-1848)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63B6D0-55CB-4797-8190-B6B4C018B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Jeho otec obchodník  a také mecenáš původem z Itálie</a:t>
            </a:r>
          </a:p>
          <a:p>
            <a:r>
              <a:rPr lang="cs-CZ" dirty="0"/>
              <a:t> byl jako dítě dosti slabý a nemocný 5 jeho sourozenců zemřelo)</a:t>
            </a:r>
          </a:p>
          <a:p>
            <a:r>
              <a:rPr lang="cs-CZ" dirty="0"/>
              <a:t>Jeho hlavním zájmem je „obecné dobro“</a:t>
            </a:r>
          </a:p>
          <a:p>
            <a:r>
              <a:rPr lang="cs-CZ" dirty="0"/>
              <a:t>Navštěvuje piaristické gymnázium, následně na Filosofické fakultě matematiku a logiku. Následně i filosofii</a:t>
            </a:r>
          </a:p>
          <a:p>
            <a:r>
              <a:rPr lang="cs-CZ" dirty="0"/>
              <a:t>Studuje nakonec teologii (proti přání otce) – chce zkoumat, není ještě rozhodnut</a:t>
            </a:r>
          </a:p>
          <a:p>
            <a:r>
              <a:rPr lang="cs-CZ" dirty="0"/>
              <a:t>1805 vysvěcen, zároveň dr. filosofie – stal se profesorem filosofie náboženství a kazatelem u </a:t>
            </a:r>
            <a:r>
              <a:rPr lang="cs-CZ" dirty="0" err="1"/>
              <a:t>Nejsv</a:t>
            </a:r>
            <a:r>
              <a:rPr lang="cs-CZ" dirty="0"/>
              <a:t>. Salvátora</a:t>
            </a:r>
          </a:p>
          <a:p>
            <a:r>
              <a:rPr lang="cs-CZ" dirty="0"/>
              <a:t>1813 vydal svá kázání (</a:t>
            </a:r>
            <a:r>
              <a:rPr lang="cs-CZ" dirty="0" err="1"/>
              <a:t>Erbauungsreden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Akademiker</a:t>
            </a:r>
            <a:r>
              <a:rPr lang="cs-CZ" dirty="0"/>
              <a:t>)</a:t>
            </a:r>
          </a:p>
          <a:p>
            <a:r>
              <a:rPr lang="cs-CZ" dirty="0"/>
              <a:t>1819 ztrácí učitelské místo i povolení a stahuje se do ústraní – pobývá na různých zámcích svých podporovatelů</a:t>
            </a:r>
          </a:p>
          <a:p>
            <a:r>
              <a:rPr lang="cs-CZ" dirty="0"/>
              <a:t>Ve 40. letech na zámku Liběchov.  V téže době i přednáší pro Královskou společnost nauk. V Liběchově píše i  Paradoxy nekonečna – nejvlivnější dílo (např. </a:t>
            </a:r>
            <a:r>
              <a:rPr lang="cs-CZ" dirty="0" err="1"/>
              <a:t>Cantor</a:t>
            </a:r>
            <a:r>
              <a:rPr lang="cs-CZ" dirty="0"/>
              <a:t>)</a:t>
            </a:r>
          </a:p>
          <a:p>
            <a:r>
              <a:rPr lang="cs-CZ" dirty="0"/>
              <a:t>Matematické spisy důležité zejm. pro matematickou analýzu</a:t>
            </a:r>
          </a:p>
          <a:p>
            <a:r>
              <a:rPr lang="cs-CZ" b="1" dirty="0"/>
              <a:t>Zabýval se také společenskými problémy </a:t>
            </a:r>
            <a:r>
              <a:rPr lang="cs-CZ" dirty="0"/>
              <a:t>– např. </a:t>
            </a:r>
            <a:r>
              <a:rPr lang="cs-CZ" b="1" dirty="0"/>
              <a:t>oponoval nacionalismu </a:t>
            </a:r>
            <a:r>
              <a:rPr lang="cs-CZ" dirty="0"/>
              <a:t>a prosazoval </a:t>
            </a:r>
            <a:r>
              <a:rPr lang="cs-CZ" b="1" dirty="0"/>
              <a:t>zemské vlastenectví </a:t>
            </a:r>
            <a:r>
              <a:rPr lang="cs-CZ" dirty="0"/>
              <a:t>– bohemismus: 1810 </a:t>
            </a:r>
            <a:r>
              <a:rPr lang="cs-CZ" dirty="0" err="1"/>
              <a:t>Über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Vaterlandsliebe</a:t>
            </a:r>
            <a:r>
              <a:rPr lang="cs-CZ" dirty="0"/>
              <a:t> a 1816 </a:t>
            </a:r>
            <a:r>
              <a:rPr lang="cs-CZ" dirty="0" err="1"/>
              <a:t>Über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Verhältnis</a:t>
            </a:r>
            <a:r>
              <a:rPr lang="cs-CZ" dirty="0"/>
              <a:t> der </a:t>
            </a:r>
            <a:r>
              <a:rPr lang="cs-CZ" dirty="0" err="1"/>
              <a:t>beiden</a:t>
            </a:r>
            <a:r>
              <a:rPr lang="cs-CZ" dirty="0"/>
              <a:t> </a:t>
            </a:r>
            <a:r>
              <a:rPr lang="cs-CZ" dirty="0" err="1"/>
              <a:t>Volsstämmen</a:t>
            </a:r>
            <a:r>
              <a:rPr lang="cs-CZ" dirty="0"/>
              <a:t> in </a:t>
            </a:r>
            <a:r>
              <a:rPr lang="cs-CZ" dirty="0" err="1"/>
              <a:t>Böhmen</a:t>
            </a:r>
            <a:r>
              <a:rPr lang="cs-CZ" dirty="0"/>
              <a:t>; kritizoval také rakouskou ústavu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813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53938-EE48-426B-9EE5-0F7CE111E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Zamýšlení nad demokracií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2B9D21-9A24-4C06-9632-94BAE6B43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Nejlepší z možných systémů?</a:t>
            </a:r>
          </a:p>
          <a:p>
            <a:r>
              <a:rPr lang="cs-CZ" dirty="0"/>
              <a:t>Úskalí demokracie?</a:t>
            </a:r>
          </a:p>
          <a:p>
            <a:r>
              <a:rPr lang="cs-CZ" dirty="0"/>
              <a:t>Podmínky fungování?</a:t>
            </a:r>
          </a:p>
          <a:p>
            <a:r>
              <a:rPr lang="cs-CZ" dirty="0"/>
              <a:t>Důvody nefunkčnosti a jak je odstraňovat?</a:t>
            </a:r>
          </a:p>
          <a:p>
            <a:r>
              <a:rPr lang="cs-CZ" dirty="0"/>
              <a:t>Demokracie s nebo bez přívlastků?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727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75240" cy="106613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Filosofové 19. století, kteří hlavně ovlivnili Masaryka: </a:t>
            </a:r>
            <a:r>
              <a:rPr lang="cs-CZ" sz="3600" dirty="0" err="1"/>
              <a:t>Comte</a:t>
            </a:r>
            <a:r>
              <a:rPr lang="cs-CZ" sz="3600" dirty="0"/>
              <a:t>, </a:t>
            </a:r>
            <a:r>
              <a:rPr lang="cs-CZ" sz="3600" dirty="0" err="1"/>
              <a:t>Brentano</a:t>
            </a:r>
            <a:r>
              <a:rPr lang="cs-CZ" sz="3600" dirty="0"/>
              <a:t>, Marx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700809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1. </a:t>
            </a:r>
            <a:r>
              <a:rPr lang="cs-CZ" b="1" dirty="0"/>
              <a:t>Auguste </a:t>
            </a:r>
            <a:r>
              <a:rPr lang="cs-CZ" b="1" dirty="0" err="1"/>
              <a:t>Comte</a:t>
            </a:r>
            <a:r>
              <a:rPr lang="cs-CZ" dirty="0"/>
              <a:t> a počátek pozitivismu (také Feuerbach či Spencer): kritika náboženství jako systému, soustředění na jedince, jeho niternost, zanícení i na riskantní momenty lidské existence, filosofie dějin, role vědy, studium společnosti</a:t>
            </a:r>
          </a:p>
          <a:p>
            <a:r>
              <a:rPr lang="cs-CZ" dirty="0"/>
              <a:t>2. </a:t>
            </a:r>
            <a:r>
              <a:rPr lang="cs-CZ" b="1" dirty="0"/>
              <a:t>Franz </a:t>
            </a:r>
            <a:r>
              <a:rPr lang="cs-CZ" b="1" dirty="0" err="1"/>
              <a:t>Brentano</a:t>
            </a:r>
            <a:r>
              <a:rPr lang="cs-CZ" dirty="0"/>
              <a:t> a etika a teorie poznání: Základem světa i morálky je spojení zdánlivých protikladů, které teprve přinášejí komplexní obraz. Vyzdvihuje také roli umění pro zachycení poznání světa a hlavně člověka (vliv Schopenhauera i R. Wagnera). Soustředí se na etiku a mravní poznání</a:t>
            </a:r>
          </a:p>
          <a:p>
            <a:r>
              <a:rPr lang="cs-CZ" dirty="0"/>
              <a:t>3. </a:t>
            </a:r>
            <a:r>
              <a:rPr lang="cs-CZ" b="1" dirty="0"/>
              <a:t>Karl Marx </a:t>
            </a:r>
            <a:r>
              <a:rPr lang="cs-CZ" dirty="0"/>
              <a:t>a radikální koncepce sociální filosofie založená na analýze vztahů ve výrobním procesu v kapitalistické společnosti – Masarykova kritika socialismu, ale i blízkost některým jeho konceptům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7200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9CDD7C-B4C0-4425-BA47-D18833B3A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Comtea</a:t>
            </a:r>
            <a:r>
              <a:rPr lang="cs-CZ" dirty="0"/>
              <a:t> v české filosofii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83C117-DEB9-4B31-97D9-A571D4EBE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J. L. Fischer: „Věřil se svým duchovní otcem Saint-Simonem, že spása společnosti je jen v nové positivní, názorové </a:t>
            </a:r>
            <a:r>
              <a:rPr lang="cs-CZ" dirty="0" err="1"/>
              <a:t>synthesi</a:t>
            </a:r>
            <a:r>
              <a:rPr lang="cs-CZ" dirty="0"/>
              <a:t> a pokusil se o ni. Snad vše, co bylo třeba po této stránce vykonat, správně tušil. Ale také skoro vše špatně provedl. Hledal metodu pro novou vědu o společnosti, jíž dal jméno sociologie, poznávaje dobře, že ustavení této vědy je prvým předpokladem positivní politiky. Ale metoda, kterou našel,  byla špatně pochopená metoda historická. Nicméně mu vděčíme za velký podnět a za řadu nových poznatků, z nichž objev sociálního konsensu je snad nejvýznamnější. Než, byl měřicí rozumu i tam, kde svými metodami zkoumal měřitelnou skutečnost? Nebo se dovedl zmocniti jen velmi povrchových velmi hrubých údajů, kde předpokládal, že se zmocňuje pravdy celé?“</a:t>
            </a:r>
          </a:p>
        </p:txBody>
      </p:sp>
    </p:spTree>
    <p:extLst>
      <p:ext uri="{BB962C8B-B14F-4D97-AF65-F5344CB8AC3E}">
        <p14:creationId xmlns:p14="http://schemas.microsoft.com/office/powerpoint/2010/main" val="35836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22CFB-CB9B-417E-8BC2-37DD1BC56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Comtea</a:t>
            </a:r>
            <a:r>
              <a:rPr lang="cs-CZ" dirty="0"/>
              <a:t> v české filosofii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051354-E1EF-4427-8082-EE91780CA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TGM: „</a:t>
            </a:r>
            <a:r>
              <a:rPr lang="cs-CZ" dirty="0" err="1"/>
              <a:t>Hume</a:t>
            </a:r>
            <a:r>
              <a:rPr lang="cs-CZ" dirty="0"/>
              <a:t> se snažil dokázat, že nemáme kauzálního pojmu. </a:t>
            </a:r>
            <a:r>
              <a:rPr lang="cs-CZ" dirty="0" err="1"/>
              <a:t>Comte</a:t>
            </a:r>
            <a:r>
              <a:rPr lang="cs-CZ" dirty="0"/>
              <a:t> důkaz  přijímá přes odpor, který se proti němu ve filosofii zdvihl. Nerevidoval celého toho filosofického procesu, abych tak řekl, ale prostě prohlásil, že moderní člověk 19. století je pozitivista, jenž o poznání příčin nestojí a  - basta. </a:t>
            </a:r>
            <a:r>
              <a:rPr lang="en-GB" dirty="0"/>
              <a:t>[…] </a:t>
            </a:r>
            <a:r>
              <a:rPr lang="en-GB" dirty="0" err="1"/>
              <a:t>Jak</a:t>
            </a:r>
            <a:r>
              <a:rPr lang="en-GB" dirty="0"/>
              <a:t> u</a:t>
            </a:r>
            <a:r>
              <a:rPr lang="cs-CZ" dirty="0"/>
              <a:t>ž</a:t>
            </a:r>
            <a:r>
              <a:rPr lang="en-GB" dirty="0"/>
              <a:t> </a:t>
            </a:r>
            <a:r>
              <a:rPr lang="cs-CZ" dirty="0"/>
              <a:t>řeč</a:t>
            </a:r>
            <a:r>
              <a:rPr lang="en-GB" dirty="0" err="1"/>
              <a:t>eno</a:t>
            </a:r>
            <a:r>
              <a:rPr lang="cs-CZ" dirty="0"/>
              <a:t>:</a:t>
            </a:r>
            <a:r>
              <a:rPr lang="en-GB" dirty="0"/>
              <a:t> v</a:t>
            </a:r>
            <a:r>
              <a:rPr lang="cs-CZ" dirty="0" err="1"/>
              <a:t>ystří</a:t>
            </a:r>
            <a:r>
              <a:rPr lang="en-GB" dirty="0"/>
              <a:t>hat se </a:t>
            </a:r>
            <a:r>
              <a:rPr lang="cs-CZ" dirty="0"/>
              <a:t> pozitivismus může, čeho chce, tedy třeba i studia příčin; avšak o to jde, vystříhá-li se právem, oprávněně. A kdo praví, že bažení po příčinách je bezvýsledné? Vždyť </a:t>
            </a:r>
            <a:r>
              <a:rPr lang="cs-CZ" dirty="0" err="1"/>
              <a:t>Comte</a:t>
            </a:r>
            <a:r>
              <a:rPr lang="cs-CZ" dirty="0"/>
              <a:t> sám si cení (a právem!) doby </a:t>
            </a:r>
            <a:r>
              <a:rPr lang="cs-CZ" dirty="0" err="1"/>
              <a:t>předpozitivistické</a:t>
            </a:r>
            <a:r>
              <a:rPr lang="cs-CZ" dirty="0"/>
              <a:t> – nepřipravila pro pozitivismus půdu? </a:t>
            </a:r>
            <a:r>
              <a:rPr lang="en-GB" dirty="0"/>
              <a:t>[…]</a:t>
            </a:r>
            <a:r>
              <a:rPr lang="cs-CZ" dirty="0"/>
              <a:t> A konečně: kolik  pak těch  </a:t>
            </a:r>
            <a:r>
              <a:rPr lang="cs-CZ" dirty="0" err="1"/>
              <a:t>příčín„prvých</a:t>
            </a:r>
            <a:r>
              <a:rPr lang="cs-CZ" dirty="0"/>
              <a:t>“, „finálních“  vlastně je? </a:t>
            </a:r>
            <a:r>
              <a:rPr lang="cs-CZ" dirty="0" err="1"/>
              <a:t>Hume</a:t>
            </a:r>
            <a:r>
              <a:rPr lang="cs-CZ" dirty="0"/>
              <a:t> i Kant o tom nebyli v pochybnostech, že běží vlastně o jedno – o Boha, a skutečně je otázka: teismus, nebo ne-teismus (ne: ateismus!), a co  s tím souvisí, tedy otázka o náboženství</a:t>
            </a:r>
          </a:p>
          <a:p>
            <a:r>
              <a:rPr lang="cs-CZ" dirty="0"/>
              <a:t>In: Moderní člověk a náboženství</a:t>
            </a:r>
          </a:p>
        </p:txBody>
      </p:sp>
    </p:spTree>
    <p:extLst>
      <p:ext uri="{BB962C8B-B14F-4D97-AF65-F5344CB8AC3E}">
        <p14:creationId xmlns:p14="http://schemas.microsoft.com/office/powerpoint/2010/main" val="426784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B2577-BA9F-499B-B723-C06F010BB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Masaryk a vliv pozitivismu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A8171A-6C14-4A2C-ACFA-05C5889F7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čem záleží evidence a jistota vědeckých poznatků?</a:t>
            </a:r>
          </a:p>
          <a:p>
            <a:r>
              <a:rPr lang="cs-CZ" dirty="0"/>
              <a:t>„Věda moderní, pravá spočívá na empirii. Počínajíc </a:t>
            </a:r>
            <a:r>
              <a:rPr lang="cs-CZ" dirty="0" err="1"/>
              <a:t>Descartesem</a:t>
            </a:r>
            <a:r>
              <a:rPr lang="cs-CZ" dirty="0"/>
              <a:t>, Baconem přes Kanta až po dnešní  filosofii všichni myslitelé odvozují  naše poznání ze zkušenosti. Bez empirie nemůžeme vědecky pracovat a žít. Věda takto poznává determinovanost  všech jevů, zákon příčinnosti v přírodě společnosti, dějinách. Věda tedy vylučuje vše, co se vymyká tomuto přísnému kauzálnímu nexu, autoritu. Zjevení, zázrak.“</a:t>
            </a:r>
          </a:p>
          <a:p>
            <a:r>
              <a:rPr lang="cs-CZ" dirty="0"/>
              <a:t>Problém specializace věd. Jak si učinit celkový obrázek, tj. světonázor?</a:t>
            </a:r>
          </a:p>
          <a:p>
            <a:r>
              <a:rPr lang="cs-CZ" dirty="0"/>
              <a:t>„Utříděním (tj. klasifikací) věd získáme přehled  po všech vědách, po jejich hlavních výsledcích, a tak  nabudeme vědecky ověřeného  názoru na svět a život.“</a:t>
            </a:r>
          </a:p>
          <a:p>
            <a:r>
              <a:rPr lang="cs-CZ" b="1" dirty="0"/>
              <a:t>Drobná trpělivá </a:t>
            </a:r>
            <a:r>
              <a:rPr lang="cs-CZ" dirty="0"/>
              <a:t>vědecká </a:t>
            </a:r>
            <a:r>
              <a:rPr lang="cs-CZ" b="1" dirty="0"/>
              <a:t>práce</a:t>
            </a:r>
            <a:r>
              <a:rPr lang="cs-CZ" dirty="0"/>
              <a:t> podle vědecké metody – pozorování do detailu a následná indukce - to je dle M. cesta</a:t>
            </a:r>
          </a:p>
          <a:p>
            <a:r>
              <a:rPr lang="cs-CZ" dirty="0"/>
              <a:t>Věda stojí v zápase s mýtem, filosofie s teologií, demokracie s teokracií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87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F47C8-B6E5-4CF5-8632-C58C52C08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Vědecký názor a filosofie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BDB6D-A6A9-4E5B-8635-D44DE156C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Filosofie závisí na vědách, ne opačně: Filosofie jen zpracovává  v jednotný celek poznatky vědní.</a:t>
            </a:r>
          </a:p>
          <a:p>
            <a:r>
              <a:rPr lang="cs-CZ" dirty="0"/>
              <a:t>I  příčinu a podstatu jevů má zkoumat věda, ne pouze filosofie, a to včetně původu světa a posledních příčin:</a:t>
            </a:r>
          </a:p>
          <a:p>
            <a:r>
              <a:rPr lang="cs-CZ" dirty="0"/>
              <a:t>Např. psychologie tak nemá pouze zkoumat zákony psychických jevů, ale i podstatu duše jako substanciálního podkladu psychických jevů.</a:t>
            </a:r>
          </a:p>
          <a:p>
            <a:r>
              <a:rPr lang="cs-CZ" dirty="0"/>
              <a:t>Podobně fyzika a biologie by měly zkoumat podstatu života.</a:t>
            </a:r>
          </a:p>
          <a:p>
            <a:r>
              <a:rPr lang="cs-CZ" dirty="0"/>
              <a:t>I otázka svobody vůle je otázka vědecká, ne spekulativní – zabývá se jí empirická psychologie</a:t>
            </a:r>
          </a:p>
          <a:p>
            <a:r>
              <a:rPr lang="cs-CZ" dirty="0"/>
              <a:t>Filosofie jako obecná věda zatím není zcela možná kvůli specializaci ve vědách. Snad bude možná vznikne-li jakási akademie věd, v níž vědci společně vytvoří jedině oprávněný názor světový</a:t>
            </a:r>
          </a:p>
        </p:txBody>
      </p:sp>
    </p:spTree>
    <p:extLst>
      <p:ext uri="{BB962C8B-B14F-4D97-AF65-F5344CB8AC3E}">
        <p14:creationId xmlns:p14="http://schemas.microsoft.com/office/powerpoint/2010/main" val="3398096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témata Masarykovy filosofie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cs-CZ" dirty="0"/>
              <a:t>Krize moderního člověka jako krize duševní: sebevražda jako její symptom</a:t>
            </a:r>
          </a:p>
          <a:p>
            <a:pPr marL="514350" indent="-514350">
              <a:buAutoNum type="arabicPeriod"/>
            </a:pPr>
            <a:r>
              <a:rPr lang="cs-CZ" dirty="0"/>
              <a:t>Duchovní obnova, úvahy o náboženství, resp. odstranění moderní nenáboženskosti, která stojí v počátcích krize, ale zároveň i teologického  (mytologického) pohledu na svět a náboženství institucionálního</a:t>
            </a:r>
          </a:p>
          <a:p>
            <a:pPr marL="514350" indent="-514350">
              <a:buAutoNum type="arabicPeriod"/>
            </a:pPr>
            <a:r>
              <a:rPr lang="cs-CZ" dirty="0"/>
              <a:t>Demokracie a drobná práce</a:t>
            </a:r>
          </a:p>
          <a:p>
            <a:pPr marL="514350" indent="-514350">
              <a:buAutoNum type="arabicPeriod"/>
            </a:pPr>
            <a:r>
              <a:rPr lang="cs-CZ" dirty="0"/>
              <a:t>Dějiny: hlavní silou dějinného vývoje jsou ideje, přesvědčení</a:t>
            </a:r>
          </a:p>
          <a:p>
            <a:pPr marL="514350" indent="-514350">
              <a:buAutoNum type="arabicPeriod"/>
            </a:pPr>
            <a:r>
              <a:rPr lang="cs-CZ" dirty="0"/>
              <a:t>Idea českého národa</a:t>
            </a:r>
          </a:p>
          <a:p>
            <a:pPr marL="514350" indent="-514350">
              <a:buAutoNum type="arabicPeriod"/>
            </a:pPr>
            <a:r>
              <a:rPr lang="cs-CZ" dirty="0"/>
              <a:t>Rusko a jeho vztah k Evropě</a:t>
            </a:r>
          </a:p>
          <a:p>
            <a:pPr marL="514350" indent="-514350">
              <a:buAutoNum type="arabicPeriod"/>
            </a:pPr>
            <a:r>
              <a:rPr lang="cs-CZ" dirty="0"/>
              <a:t>Nová Evropa</a:t>
            </a:r>
          </a:p>
          <a:p>
            <a:pPr marL="514350" indent="-514350">
              <a:buAutoNum type="arabicPeriod"/>
            </a:pPr>
            <a:r>
              <a:rPr lang="cs-CZ" dirty="0"/>
              <a:t>Co je pravda: vztah poznání a morálky</a:t>
            </a:r>
          </a:p>
          <a:p>
            <a:pPr marL="514350" indent="-514350">
              <a:buAutoNum type="arabicPeriod"/>
            </a:pPr>
            <a:r>
              <a:rPr lang="cs-CZ" dirty="0"/>
              <a:t>Otázka sociální a vztah k socialismu či bolševismu</a:t>
            </a:r>
          </a:p>
          <a:p>
            <a:pPr marL="514350" indent="-514350">
              <a:buAutoNum type="arabicPeriod"/>
            </a:pPr>
            <a:r>
              <a:rPr lang="cs-CZ" dirty="0"/>
              <a:t>Koncept humanity</a:t>
            </a:r>
          </a:p>
          <a:p>
            <a:pPr marL="514350" indent="-514350">
              <a:buAutoNum type="arabicPeriod"/>
            </a:pPr>
            <a:r>
              <a:rPr lang="cs-CZ" dirty="0"/>
              <a:t>Realismus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34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F98BF-5891-4B9C-8D70-E7BAB3729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Masaryk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F92EAD-8F0E-4072-AE01-6A0A068AF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„Ve filozofii jsem usiloval o vědeckou filozofii, o vědeckou přesnost, konkrétnost a realismus. Bál jsem se filozofie příliš školské, tohoto přežitku a pokračování středověké scholastiky. Zvláště metafyzika mě nevábila a neuspokojovala. Filozofie byla mě povýtce etikou, sociologií a politikou.“</a:t>
            </a:r>
          </a:p>
          <a:p>
            <a:r>
              <a:rPr lang="cs-CZ" dirty="0"/>
              <a:t>Co je pravda?</a:t>
            </a:r>
          </a:p>
          <a:p>
            <a:r>
              <a:rPr lang="cs-CZ" dirty="0"/>
              <a:t>Úplně neodpovídá, pouze mluví o tom, že věda je normou pravdy:</a:t>
            </a:r>
          </a:p>
          <a:p>
            <a:r>
              <a:rPr lang="cs-CZ" dirty="0"/>
              <a:t>„Jen potud poznáváme pravdu, pokud vědecky svět a sebe poznáváme. A protože věda je vybudována na empirii, není pro nás pravdy bez zkušenosti, ovšem logicky, rozumem uspořádané.“</a:t>
            </a:r>
          </a:p>
        </p:txBody>
      </p:sp>
    </p:spTree>
    <p:extLst>
      <p:ext uri="{BB962C8B-B14F-4D97-AF65-F5344CB8AC3E}">
        <p14:creationId xmlns:p14="http://schemas.microsoft.com/office/powerpoint/2010/main" val="21498081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2795</TotalTime>
  <Words>3113</Words>
  <Application>Microsoft Office PowerPoint</Application>
  <PresentationFormat>Širokoúhlá obrazovka</PresentationFormat>
  <Paragraphs>142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Dějiny evropského myšlení</vt:lpstr>
      <vt:lpstr>Bernard Bolzano (1781-1848)</vt:lpstr>
      <vt:lpstr>Filosofové 19. století, kteří hlavně ovlivnili Masaryka: Comte, Brentano, Marx</vt:lpstr>
      <vt:lpstr>Kritika Comtea v české filosofii</vt:lpstr>
      <vt:lpstr>Kritika Comtea v české filosofii</vt:lpstr>
      <vt:lpstr>Masaryk a vliv pozitivismu</vt:lpstr>
      <vt:lpstr>Vědecký názor a filosofie</vt:lpstr>
      <vt:lpstr>Hlavní témata Masarykovy filosofie</vt:lpstr>
      <vt:lpstr>Masaryk</vt:lpstr>
      <vt:lpstr>Masaryk: krize moderního člověka a náboženství</vt:lpstr>
      <vt:lpstr>Masaryk: spojení  etiky, politiky a noetiky</vt:lpstr>
      <vt:lpstr>Demokracie u Masaryka</vt:lpstr>
      <vt:lpstr>Demokracie a  socialismus</vt:lpstr>
      <vt:lpstr>Pravda z hlediska etiky</vt:lpstr>
      <vt:lpstr>Masarykova koncepce českých dějin? Idea českého národa</vt:lpstr>
      <vt:lpstr>Patočkova filosofie</vt:lpstr>
      <vt:lpstr>Patočkovy Kacířské eseje o filozofii dějin aj.</vt:lpstr>
      <vt:lpstr>Václav Havel a jeho filosofický pohled</vt:lpstr>
      <vt:lpstr>Pojetí demokracie v pragmatizmu</vt:lpstr>
      <vt:lpstr>Zamýšlení nad demokracií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Zelená</dc:creator>
  <cp:lastModifiedBy>Alena Zelená</cp:lastModifiedBy>
  <cp:revision>28</cp:revision>
  <dcterms:created xsi:type="dcterms:W3CDTF">2020-11-05T14:17:21Z</dcterms:created>
  <dcterms:modified xsi:type="dcterms:W3CDTF">2020-12-17T18:46:55Z</dcterms:modified>
</cp:coreProperties>
</file>