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464257-4DEB-4933-9E08-2D63B4827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423" y="4568535"/>
            <a:ext cx="8077199" cy="1160214"/>
          </a:xfrm>
        </p:spPr>
        <p:txBody>
          <a:bodyPr/>
          <a:lstStyle/>
          <a:p>
            <a:r>
              <a:rPr lang="cs-CZ" dirty="0"/>
              <a:t>GRANDE NOIRCEUR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FBE7AD-4494-45B4-ADE8-F6931FB78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333" y="1981125"/>
            <a:ext cx="2590933" cy="28957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FB8CA7A-4C0C-4771-B656-6696C079C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279" y="247570"/>
            <a:ext cx="2324172" cy="2578876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1D8EB0-B046-4FB7-A4F8-B253EEE50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530" y="1505220"/>
            <a:ext cx="2012987" cy="2399761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308AE5D-8BFF-4D17-8C23-0C54934E2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637" y="299016"/>
            <a:ext cx="2438525" cy="2527430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57227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46909" y="213510"/>
            <a:ext cx="733367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b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Gabrielle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Roy</a:t>
            </a:r>
            <a:endParaRPr lang="fr-FR" sz="2000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(1909-1983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fr-FR" sz="2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au Manitoba.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La plus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jeune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onze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enfants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Léon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Mélina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Roy.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Seulement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huit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ses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frères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sœurs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franchi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ront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cap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l'adolescence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À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naissance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Gabrielle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son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père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déjà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âgé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59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Pendant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nombreuses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années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établissait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immigrants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l'Ouest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canadien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Ses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rapports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diverses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cultures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influence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ro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écrits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Gabrielle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: intérêt pour les Inuits, les Amérindiens, les immigrés européens…</a:t>
            </a:r>
          </a:p>
          <a:p>
            <a:pPr algn="just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1913,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Léon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victime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coup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terrible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duquel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ne se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remet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tra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jamais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complètement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Six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avant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prendre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retraite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toucher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pension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licencié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Pauvreté de la famille, maladies enfantines, </a:t>
            </a:r>
          </a:p>
          <a:p>
            <a:pPr algn="just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sentiment de culpabilité d’avoir fait carrière…</a:t>
            </a: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Mélina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Roy 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meurt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 1943,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avant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publication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remier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fille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462" y="213510"/>
            <a:ext cx="2349621" cy="312436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681"/>
          <a:stretch/>
        </p:blipFill>
        <p:spPr>
          <a:xfrm>
            <a:off x="7250544" y="4110182"/>
            <a:ext cx="4113467" cy="268316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49350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88290" y="433722"/>
            <a:ext cx="10427855" cy="5796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400"/>
              </a:spcBef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457200" algn="l"/>
              </a:tabLst>
            </a:pPr>
            <a:r>
              <a:rPr lang="cs-CZ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Gabrielle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Roy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avait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peur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son image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de ses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photos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contact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direct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avec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son public.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Enfermée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son appartement, ou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maison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campagne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sortait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peu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se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glissait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foule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fichu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ou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chapeau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tête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façon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à ne pas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être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reconnue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1400"/>
              </a:spcBef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457200" algn="l"/>
              </a:tabLst>
            </a:pPr>
            <a:r>
              <a:rPr lang="cs-CZ" dirty="0" err="1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sentiment de </a:t>
            </a:r>
            <a:r>
              <a:rPr lang="cs-CZ" b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culpabilité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(vis-à-vis de sa famille pauvre)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dont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n'a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se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départir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au long de son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existence.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Gabrielle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Roy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consciente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sacrifices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mère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se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moralement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obligée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la «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venger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» en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quelque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sorte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réussissant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>
              <a:latin typeface="Symbol" panose="05050102010706020507" pitchFamily="18" charset="2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1400"/>
              </a:spcBef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457200" algn="l"/>
              </a:tabLst>
            </a:pPr>
            <a:r>
              <a:rPr lang="cs-CZ" b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Complexe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d'infériorité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linguistique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« [à Winnipeg]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continuions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parler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français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bien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entendu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mais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peut-être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voix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moins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haute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déjà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surtout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après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deux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ou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trois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passants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se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furent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retournés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avec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expression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curiosité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Cette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humiliation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voir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quelqu'un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se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retourner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moi qui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parlais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français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rue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de Winnipeg, je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l'ai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tant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fois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éprouvée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au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cours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mon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enfance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je ne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savais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plus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c'était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l'humiliation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r>
              <a:rPr lang="cs-CZ" b="1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»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1400"/>
              </a:spcBef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457200" algn="l"/>
              </a:tabLs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lvl="0" algn="just">
              <a:spcBef>
                <a:spcPts val="140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Roy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était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bilingue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hésitait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langue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allait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écrire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 Elle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rares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écrivain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s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à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être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parfaitement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acceptée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deux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Canada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francophone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anglophone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.)</a:t>
            </a:r>
            <a:endParaRPr lang="fr-FR" sz="2800" dirty="0">
              <a:effectLst/>
              <a:latin typeface="Symbol" panose="05050102010706020507" pitchFamily="18" charset="2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840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624291" cy="775596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fr-FR" sz="2000" b="1" i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2000" b="1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fr-FR" sz="2000" b="1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onheur</a:t>
            </a:r>
            <a:r>
              <a:rPr lang="fr-FR" sz="2000" b="1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2000" b="1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d’occasion</a:t>
            </a:r>
          </a:p>
          <a:p>
            <a:pPr algn="just">
              <a:spcAft>
                <a:spcPts val="0"/>
              </a:spcAft>
            </a:pPr>
            <a:endParaRPr lang="fr-FR" sz="2000" b="1" i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0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Roman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publié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Montréal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en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1945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r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éédité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à Paris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chez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Flammarion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en 1947. Prix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Femina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grand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succès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au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Québec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aussi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aux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États-Unis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droits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vendus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à Hollywood)</a:t>
            </a:r>
            <a:endParaRPr lang="fr-FR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Bonheur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d’occasion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inaugure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fresque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sociale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en milieu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urbain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Mis à part 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Maria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Chapdelaine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aucun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«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québécois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»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n’a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connu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audience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aussi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vaste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Paradoxe 1 :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Celui-là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l’œuvre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Français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celui-ci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Manitobaine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Paradoxe 2 :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L’œuvre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paraît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d’abord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revue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très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populaire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s’appelle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Bulletin des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agriculteurs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tire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à 145 000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exemplaires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Après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guerre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les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romanciers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québécois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commencent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réaliser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solides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ventes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Pour la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première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fois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la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ville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Montréal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n'est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pas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seulement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décor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mais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véritable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personnage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!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Elle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n’est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opposée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à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campagne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saisie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tumulte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l’histoire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contemporaine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91" y="1662453"/>
            <a:ext cx="2567709" cy="384817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904892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1600873" cy="6858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Montréal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février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1940 :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famille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pauvre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vi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t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quartier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populaire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Saint-Henri.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b="1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Père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Azarius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ancien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menuisier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incapable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trouver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métier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stable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ne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peut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pas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assurer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survie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famille</a:t>
            </a: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b="1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Mère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: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Rose-Anna,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tient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bout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bras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petit monde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misérable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trouve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logis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ravaude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vêtements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lutte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contre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crasse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tente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d’éviter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l’éclatement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fr-FR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l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a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famille</a:t>
            </a:r>
            <a:endParaRPr lang="fr-FR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Florentine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fille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aînée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jeune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serveuse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restaurant qui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veut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s’arracher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à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misère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son milieu. Elle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compte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épouser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jeune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ouvrier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prometteur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ambitieux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x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Elle se fait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repousser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lui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alors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qu’elle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enceinte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b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Petit 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Daniel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qui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meurt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leucémie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b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Yvonne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qui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s’enferme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piété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maladive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b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Philippe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qui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s’abandonne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à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délinquance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b="1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Eugène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qui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s’engage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l’armée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…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Azarius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découragé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finit par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s’engager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l’armée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lui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aussi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alors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femme met au monde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enfant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supplémentaire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Afin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légitimer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grossesse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s’assurer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sécurité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Florentine se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laisse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épouser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par Emmanuel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Létourneau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jeune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militaire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issu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famille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relativement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aisée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qui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l’aime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Lui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aussi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part pour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guerre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mais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c’est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idéalisme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par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choix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Grâce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à son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mariage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raison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Florentine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peut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enfin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réaliser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son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rêve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longue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quitter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Saint-Henri.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693" y="2467836"/>
            <a:ext cx="3447180" cy="22888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8864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705" y="879627"/>
            <a:ext cx="6312224" cy="52834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303491" y="2782699"/>
            <a:ext cx="29354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Est = francophone</a:t>
            </a:r>
          </a:p>
          <a:p>
            <a:r>
              <a:rPr lang="fr-FR" dirty="0" smtClean="0"/>
              <a:t>Ouest = anglophone</a:t>
            </a:r>
          </a:p>
          <a:p>
            <a:endParaRPr lang="fr-FR" dirty="0"/>
          </a:p>
          <a:p>
            <a:r>
              <a:rPr lang="fr-FR" dirty="0" smtClean="0"/>
              <a:t>Souterrain = francophone</a:t>
            </a:r>
          </a:p>
          <a:p>
            <a:r>
              <a:rPr lang="fr-FR" dirty="0" smtClean="0"/>
              <a:t>Gratte ciels = anglophones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9842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0291986" cy="61863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drame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’une</a:t>
            </a:r>
            <a:r>
              <a:rPr lang="cs-CZ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ville</a:t>
            </a:r>
            <a:r>
              <a:rPr lang="fr-FR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transition </a:t>
            </a:r>
          </a:p>
          <a:p>
            <a:r>
              <a:rPr lang="fr-FR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quartier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Saint-Henri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Montréal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survivance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village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sein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cité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x  il se modernise très rapidement)</a:t>
            </a:r>
          </a:p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Une fresque sociale sur la pauvreté urbaine </a:t>
            </a:r>
          </a:p>
          <a:p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 (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stratigraphie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ville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: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montagne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= symbole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succès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peut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monter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à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physiquement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socialement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déménageant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Pas de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psychologie</a:t>
            </a:r>
            <a:endParaRPr lang="fr-FR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(«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qui fait la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misère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de Florentine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n’est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manque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d’argent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ni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d’être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cs-CZ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serveuse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son ignorance,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l’absence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désir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changement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de</a:t>
            </a:r>
            <a:endParaRPr lang="fr-FR" i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toute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volonté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d’amélioration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personnelle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Elle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n’a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aucune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imagination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ne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cs-CZ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possède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aucune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notion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qu’elle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appelle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l’amour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et qui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à 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peine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endParaRPr lang="fr-FR" i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cs-CZ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caricature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d’un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sentiment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humain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Les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événements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traversent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sans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rien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i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cs-CZ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ajouter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son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aventure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Jean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Lévesque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n’entre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aucune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ferveur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»)</a:t>
            </a:r>
          </a:p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interrogation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guerre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et ses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répercussions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milieu </a:t>
            </a:r>
            <a:r>
              <a:rPr lang="cs-CZ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défavorisé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(outil de salut)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guerre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+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ville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nouveaux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sujets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font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sortir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locaux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terroir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Absence de jugement, d’idéalisation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8278"/>
          <a:stretch/>
        </p:blipFill>
        <p:spPr>
          <a:xfrm>
            <a:off x="9559636" y="4841799"/>
            <a:ext cx="2632364" cy="20162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838" y="2075519"/>
            <a:ext cx="2178162" cy="25591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3838" y="406190"/>
            <a:ext cx="2178162" cy="14622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4763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62182" y="85912"/>
            <a:ext cx="10317018" cy="667362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>
              <a:spcBef>
                <a:spcPts val="2400"/>
              </a:spcBef>
              <a:spcAft>
                <a:spcPts val="1400"/>
              </a:spcAft>
            </a:pPr>
            <a:r>
              <a:rPr lang="cs-CZ" b="1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b="1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sédentarité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/</a:t>
            </a:r>
            <a:r>
              <a:rPr lang="cs-CZ" b="1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mobilité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Seulement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deux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formes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d'évasion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sont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permises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ceux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sont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pauvres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grand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voyage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vers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champs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bataille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européens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et, pour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ceux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restent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déménagement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annuel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d'une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maison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sordide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dont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ils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ne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réussissent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pas à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acquitter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loyer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autre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pire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encore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: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dirty="0" smtClean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2400"/>
              </a:spcBef>
            </a:pPr>
            <a:r>
              <a:rPr lang="fr-FR" dirty="0" smtClean="0">
                <a:solidFill>
                  <a:schemeClr val="bg1"/>
                </a:solidFill>
              </a:rPr>
              <a:t>« </a:t>
            </a:r>
            <a:r>
              <a:rPr lang="cs-CZ" dirty="0">
                <a:solidFill>
                  <a:schemeClr val="bg1"/>
                </a:solidFill>
              </a:rPr>
              <a:t> —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On a nos </a:t>
            </a:r>
            <a:r>
              <a:rPr lang="cs-CZ" dirty="0" err="1">
                <a:solidFill>
                  <a:schemeClr val="bg1"/>
                </a:solidFill>
              </a:rPr>
              <a:t>misères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c'est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entendu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disait-elle</a:t>
            </a:r>
            <a:r>
              <a:rPr lang="cs-CZ" dirty="0">
                <a:solidFill>
                  <a:schemeClr val="bg1"/>
                </a:solidFill>
              </a:rPr>
              <a:t>. </a:t>
            </a:r>
            <a:r>
              <a:rPr lang="cs-CZ" dirty="0" err="1">
                <a:solidFill>
                  <a:schemeClr val="bg1"/>
                </a:solidFill>
              </a:rPr>
              <a:t>Ça</a:t>
            </a:r>
            <a:r>
              <a:rPr lang="cs-CZ" dirty="0">
                <a:solidFill>
                  <a:schemeClr val="bg1"/>
                </a:solidFill>
              </a:rPr>
              <a:t> fait </a:t>
            </a:r>
            <a:r>
              <a:rPr lang="cs-CZ" dirty="0" err="1">
                <a:solidFill>
                  <a:schemeClr val="bg1"/>
                </a:solidFill>
              </a:rPr>
              <a:t>triste</a:t>
            </a:r>
            <a:r>
              <a:rPr lang="cs-CZ" dirty="0">
                <a:solidFill>
                  <a:schemeClr val="bg1"/>
                </a:solidFill>
              </a:rPr>
              <a:t> de </a:t>
            </a:r>
            <a:r>
              <a:rPr lang="cs-CZ" dirty="0" err="1">
                <a:solidFill>
                  <a:schemeClr val="bg1"/>
                </a:solidFill>
              </a:rPr>
              <a:t>déménager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comme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ça</a:t>
            </a:r>
            <a:r>
              <a:rPr lang="cs-CZ" dirty="0">
                <a:solidFill>
                  <a:schemeClr val="bg1"/>
                </a:solidFill>
              </a:rPr>
              <a:t> en </a:t>
            </a:r>
            <a:r>
              <a:rPr lang="cs-CZ" dirty="0" err="1">
                <a:solidFill>
                  <a:schemeClr val="bg1"/>
                </a:solidFill>
              </a:rPr>
              <a:t>pleine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nuit</a:t>
            </a:r>
            <a:r>
              <a:rPr lang="cs-CZ" dirty="0">
                <a:solidFill>
                  <a:schemeClr val="bg1"/>
                </a:solidFill>
              </a:rPr>
              <a:t>. Pis, je </a:t>
            </a:r>
            <a:r>
              <a:rPr lang="cs-CZ" dirty="0" err="1" smtClean="0">
                <a:solidFill>
                  <a:schemeClr val="bg1"/>
                </a:solidFill>
              </a:rPr>
              <a:t>encore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!... </a:t>
            </a:r>
            <a:r>
              <a:rPr lang="cs-CZ" dirty="0" err="1">
                <a:solidFill>
                  <a:schemeClr val="bg1"/>
                </a:solidFill>
              </a:rPr>
              <a:t>Regardez</a:t>
            </a:r>
            <a:r>
              <a:rPr lang="cs-CZ" dirty="0">
                <a:solidFill>
                  <a:schemeClr val="bg1"/>
                </a:solidFill>
              </a:rPr>
              <a:t> les </a:t>
            </a:r>
            <a:r>
              <a:rPr lang="cs-CZ" dirty="0" err="1">
                <a:solidFill>
                  <a:schemeClr val="bg1"/>
                </a:solidFill>
              </a:rPr>
              <a:t>autres</a:t>
            </a:r>
            <a:r>
              <a:rPr lang="cs-CZ" dirty="0">
                <a:solidFill>
                  <a:schemeClr val="bg1"/>
                </a:solidFill>
              </a:rPr>
              <a:t>... </a:t>
            </a:r>
            <a:r>
              <a:rPr lang="cs-CZ" b="1" dirty="0">
                <a:solidFill>
                  <a:schemeClr val="bg1"/>
                </a:solidFill>
              </a:rPr>
              <a:t>On </a:t>
            </a:r>
            <a:r>
              <a:rPr lang="cs-CZ" b="1" dirty="0" err="1">
                <a:solidFill>
                  <a:schemeClr val="bg1"/>
                </a:solidFill>
              </a:rPr>
              <a:t>est</a:t>
            </a:r>
            <a:r>
              <a:rPr lang="cs-CZ" b="1" dirty="0">
                <a:solidFill>
                  <a:schemeClr val="bg1"/>
                </a:solidFill>
              </a:rPr>
              <a:t> pas </a:t>
            </a:r>
            <a:r>
              <a:rPr lang="cs-CZ" b="1" dirty="0" err="1">
                <a:solidFill>
                  <a:schemeClr val="bg1"/>
                </a:solidFill>
              </a:rPr>
              <a:t>pire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que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d'autres</a:t>
            </a:r>
            <a:r>
              <a:rPr lang="cs-CZ" b="1" dirty="0">
                <a:solidFill>
                  <a:schemeClr val="bg1"/>
                </a:solidFill>
              </a:rPr>
              <a:t>. </a:t>
            </a:r>
            <a:r>
              <a:rPr lang="cs-CZ" b="1" dirty="0" smtClean="0">
                <a:solidFill>
                  <a:schemeClr val="bg1"/>
                </a:solidFill>
              </a:rPr>
              <a:t>À </a:t>
            </a:r>
            <a:r>
              <a:rPr lang="cs-CZ" b="1" dirty="0" err="1">
                <a:solidFill>
                  <a:schemeClr val="bg1"/>
                </a:solidFill>
              </a:rPr>
              <a:t>l'heure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qu'il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est</a:t>
            </a:r>
            <a:r>
              <a:rPr lang="cs-CZ" b="1" dirty="0">
                <a:solidFill>
                  <a:schemeClr val="bg1"/>
                </a:solidFill>
              </a:rPr>
              <a:t>, </a:t>
            </a:r>
            <a:r>
              <a:rPr lang="cs-CZ" b="1" dirty="0" err="1">
                <a:solidFill>
                  <a:schemeClr val="bg1"/>
                </a:solidFill>
              </a:rPr>
              <a:t>dans</a:t>
            </a:r>
            <a:r>
              <a:rPr lang="cs-CZ" b="1" dirty="0">
                <a:solidFill>
                  <a:schemeClr val="bg1"/>
                </a:solidFill>
              </a:rPr>
              <a:t> les </a:t>
            </a:r>
            <a:r>
              <a:rPr lang="cs-CZ" b="1" dirty="0" err="1">
                <a:solidFill>
                  <a:schemeClr val="bg1"/>
                </a:solidFill>
              </a:rPr>
              <a:t>pays</a:t>
            </a:r>
            <a:r>
              <a:rPr lang="cs-CZ" b="1" dirty="0">
                <a:solidFill>
                  <a:schemeClr val="bg1"/>
                </a:solidFill>
              </a:rPr>
              <a:t> en </a:t>
            </a:r>
            <a:r>
              <a:rPr lang="cs-CZ" b="1" dirty="0" err="1">
                <a:solidFill>
                  <a:schemeClr val="bg1"/>
                </a:solidFill>
              </a:rPr>
              <a:t>guerre</a:t>
            </a:r>
            <a:r>
              <a:rPr lang="cs-CZ" b="1" dirty="0">
                <a:solidFill>
                  <a:schemeClr val="bg1"/>
                </a:solidFill>
              </a:rPr>
              <a:t>, y en a qui </a:t>
            </a:r>
            <a:r>
              <a:rPr lang="cs-CZ" b="1" dirty="0" err="1">
                <a:solidFill>
                  <a:schemeClr val="bg1"/>
                </a:solidFill>
              </a:rPr>
              <a:t>sont</a:t>
            </a:r>
            <a:r>
              <a:rPr lang="cs-CZ" b="1" dirty="0">
                <a:solidFill>
                  <a:schemeClr val="bg1"/>
                </a:solidFill>
              </a:rPr>
              <a:t> plus </a:t>
            </a:r>
            <a:r>
              <a:rPr lang="cs-CZ" b="1" dirty="0" err="1">
                <a:solidFill>
                  <a:schemeClr val="bg1"/>
                </a:solidFill>
              </a:rPr>
              <a:t>malheureux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que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nous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autres</a:t>
            </a:r>
            <a:r>
              <a:rPr lang="cs-CZ" b="1" dirty="0">
                <a:solidFill>
                  <a:schemeClr val="bg1"/>
                </a:solidFill>
              </a:rPr>
              <a:t>, </a:t>
            </a:r>
            <a:r>
              <a:rPr lang="cs-CZ" b="1" dirty="0" err="1">
                <a:solidFill>
                  <a:schemeClr val="bg1"/>
                </a:solidFill>
              </a:rPr>
              <a:t>ça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doit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être</a:t>
            </a:r>
            <a:r>
              <a:rPr lang="cs-CZ" b="1" dirty="0">
                <a:solidFill>
                  <a:schemeClr val="bg1"/>
                </a:solidFill>
              </a:rPr>
              <a:t>. </a:t>
            </a:r>
            <a:r>
              <a:rPr lang="cs-CZ" dirty="0" err="1">
                <a:solidFill>
                  <a:schemeClr val="bg1"/>
                </a:solidFill>
              </a:rPr>
              <a:t>Du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pauvre</a:t>
            </a:r>
            <a:r>
              <a:rPr lang="cs-CZ" dirty="0">
                <a:solidFill>
                  <a:schemeClr val="bg1"/>
                </a:solidFill>
              </a:rPr>
              <a:t> monde en </a:t>
            </a:r>
            <a:r>
              <a:rPr lang="cs-CZ" dirty="0" err="1">
                <a:solidFill>
                  <a:schemeClr val="bg1"/>
                </a:solidFill>
              </a:rPr>
              <a:t>peine</a:t>
            </a:r>
            <a:r>
              <a:rPr lang="cs-CZ" dirty="0">
                <a:solidFill>
                  <a:schemeClr val="bg1"/>
                </a:solidFill>
              </a:rPr>
              <a:t>...</a:t>
            </a:r>
            <a:endParaRPr lang="fr-FR" dirty="0">
              <a:solidFill>
                <a:schemeClr val="bg1"/>
              </a:solidFill>
            </a:endParaRPr>
          </a:p>
          <a:p>
            <a:pPr algn="just"/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 err="1">
                <a:solidFill>
                  <a:schemeClr val="bg1"/>
                </a:solidFill>
              </a:rPr>
              <a:t>Puis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elle</a:t>
            </a:r>
            <a:r>
              <a:rPr lang="cs-CZ" dirty="0">
                <a:solidFill>
                  <a:schemeClr val="bg1"/>
                </a:solidFill>
              </a:rPr>
              <a:t> se </a:t>
            </a:r>
            <a:r>
              <a:rPr lang="cs-CZ" dirty="0" err="1">
                <a:solidFill>
                  <a:schemeClr val="bg1"/>
                </a:solidFill>
              </a:rPr>
              <a:t>tut</a:t>
            </a:r>
            <a:r>
              <a:rPr lang="cs-CZ" dirty="0">
                <a:solidFill>
                  <a:schemeClr val="bg1"/>
                </a:solidFill>
              </a:rPr>
              <a:t>, se </a:t>
            </a:r>
            <a:r>
              <a:rPr lang="cs-CZ" dirty="0" err="1">
                <a:solidFill>
                  <a:schemeClr val="bg1"/>
                </a:solidFill>
              </a:rPr>
              <a:t>demandant</a:t>
            </a:r>
            <a:r>
              <a:rPr lang="cs-CZ" dirty="0">
                <a:solidFill>
                  <a:schemeClr val="bg1"/>
                </a:solidFill>
              </a:rPr>
              <a:t> si </a:t>
            </a:r>
            <a:r>
              <a:rPr lang="cs-CZ" dirty="0" err="1">
                <a:solidFill>
                  <a:schemeClr val="bg1"/>
                </a:solidFill>
              </a:rPr>
              <a:t>elle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parlerait</a:t>
            </a:r>
            <a:r>
              <a:rPr lang="cs-CZ" dirty="0">
                <a:solidFill>
                  <a:schemeClr val="bg1"/>
                </a:solidFill>
              </a:rPr>
              <a:t> à </a:t>
            </a:r>
            <a:r>
              <a:rPr lang="cs-CZ" dirty="0" err="1">
                <a:solidFill>
                  <a:schemeClr val="bg1"/>
                </a:solidFill>
              </a:rPr>
              <a:t>Azarius</a:t>
            </a:r>
            <a:r>
              <a:rPr lang="cs-CZ" dirty="0">
                <a:solidFill>
                  <a:schemeClr val="bg1"/>
                </a:solidFill>
              </a:rPr>
              <a:t> de la </a:t>
            </a:r>
            <a:r>
              <a:rPr lang="cs-CZ" dirty="0" err="1">
                <a:solidFill>
                  <a:schemeClr val="bg1"/>
                </a:solidFill>
              </a:rPr>
              <a:t>fuite</a:t>
            </a:r>
            <a:r>
              <a:rPr lang="cs-CZ" dirty="0">
                <a:solidFill>
                  <a:schemeClr val="bg1"/>
                </a:solidFill>
              </a:rPr>
              <a:t> de Florentine </a:t>
            </a:r>
            <a:r>
              <a:rPr lang="cs-CZ" dirty="0" err="1">
                <a:solidFill>
                  <a:schemeClr val="bg1"/>
                </a:solidFill>
              </a:rPr>
              <a:t>ce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soir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même</a:t>
            </a:r>
            <a:r>
              <a:rPr lang="cs-CZ" dirty="0">
                <a:solidFill>
                  <a:schemeClr val="bg1"/>
                </a:solidFill>
              </a:rPr>
              <a:t> ou si </a:t>
            </a:r>
            <a:r>
              <a:rPr lang="cs-CZ" dirty="0" err="1">
                <a:solidFill>
                  <a:schemeClr val="bg1"/>
                </a:solidFill>
              </a:rPr>
              <a:t>elle</a:t>
            </a:r>
            <a:r>
              <a:rPr lang="cs-CZ" dirty="0">
                <a:solidFill>
                  <a:schemeClr val="bg1"/>
                </a:solidFill>
              </a:rPr>
              <a:t> la </a:t>
            </a:r>
            <a:r>
              <a:rPr lang="cs-CZ" dirty="0" err="1">
                <a:solidFill>
                  <a:schemeClr val="bg1"/>
                </a:solidFill>
              </a:rPr>
              <a:t>tairait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jusqu'au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lendemain</a:t>
            </a:r>
            <a:r>
              <a:rPr lang="cs-CZ" dirty="0">
                <a:solidFill>
                  <a:schemeClr val="bg1"/>
                </a:solidFill>
              </a:rPr>
              <a:t>. Et </a:t>
            </a:r>
            <a:r>
              <a:rPr lang="cs-CZ" dirty="0" err="1">
                <a:solidFill>
                  <a:schemeClr val="bg1"/>
                </a:solidFill>
              </a:rPr>
              <a:t>soudain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il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lui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apparut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qu'elle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avait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bien</a:t>
            </a:r>
            <a:r>
              <a:rPr lang="cs-CZ" dirty="0">
                <a:solidFill>
                  <a:schemeClr val="bg1"/>
                </a:solidFill>
              </a:rPr>
              <a:t> fait de </a:t>
            </a:r>
            <a:r>
              <a:rPr lang="cs-CZ" dirty="0" err="1">
                <a:solidFill>
                  <a:schemeClr val="bg1"/>
                </a:solidFill>
              </a:rPr>
              <a:t>n'en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souffler</a:t>
            </a:r>
            <a:r>
              <a:rPr lang="cs-CZ" dirty="0">
                <a:solidFill>
                  <a:schemeClr val="bg1"/>
                </a:solidFill>
              </a:rPr>
              <a:t> mot </a:t>
            </a:r>
            <a:r>
              <a:rPr lang="cs-CZ" dirty="0" err="1">
                <a:solidFill>
                  <a:schemeClr val="bg1"/>
                </a:solidFill>
              </a:rPr>
              <a:t>encore</a:t>
            </a:r>
            <a:r>
              <a:rPr lang="cs-CZ" dirty="0">
                <a:solidFill>
                  <a:schemeClr val="bg1"/>
                </a:solidFill>
              </a:rPr>
              <a:t> et </a:t>
            </a:r>
            <a:r>
              <a:rPr lang="cs-CZ" dirty="0" err="1">
                <a:solidFill>
                  <a:schemeClr val="bg1"/>
                </a:solidFill>
              </a:rPr>
              <a:t>que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cette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scène</a:t>
            </a:r>
            <a:r>
              <a:rPr lang="cs-CZ" dirty="0">
                <a:solidFill>
                  <a:schemeClr val="bg1"/>
                </a:solidFill>
              </a:rPr>
              <a:t>, qui </a:t>
            </a:r>
            <a:r>
              <a:rPr lang="cs-CZ" dirty="0" err="1">
                <a:solidFill>
                  <a:schemeClr val="bg1"/>
                </a:solidFill>
              </a:rPr>
              <a:t>lui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paraissait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maintenant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un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rêve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dont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elle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doutait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devait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rester</a:t>
            </a:r>
            <a:r>
              <a:rPr lang="cs-CZ" dirty="0">
                <a:solidFill>
                  <a:schemeClr val="bg1"/>
                </a:solidFill>
              </a:rPr>
              <a:t> à </a:t>
            </a:r>
            <a:r>
              <a:rPr lang="cs-CZ" dirty="0" err="1">
                <a:solidFill>
                  <a:schemeClr val="bg1"/>
                </a:solidFill>
              </a:rPr>
              <a:t>jamais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secrète</a:t>
            </a:r>
            <a:r>
              <a:rPr lang="cs-CZ" dirty="0">
                <a:solidFill>
                  <a:schemeClr val="bg1"/>
                </a:solidFill>
              </a:rPr>
              <a:t>.</a:t>
            </a:r>
            <a:endParaRPr lang="fr-FR" dirty="0">
              <a:solidFill>
                <a:schemeClr val="bg1"/>
              </a:solidFill>
            </a:endParaRPr>
          </a:p>
          <a:p>
            <a:pPr algn="just"/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 err="1">
                <a:solidFill>
                  <a:schemeClr val="bg1"/>
                </a:solidFill>
              </a:rPr>
              <a:t>Plusieurs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caisses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étaient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remplies</a:t>
            </a:r>
            <a:r>
              <a:rPr lang="cs-CZ" dirty="0">
                <a:solidFill>
                  <a:schemeClr val="bg1"/>
                </a:solidFill>
              </a:rPr>
              <a:t>. </a:t>
            </a:r>
            <a:r>
              <a:rPr lang="cs-CZ" dirty="0" err="1">
                <a:solidFill>
                  <a:schemeClr val="bg1"/>
                </a:solidFill>
              </a:rPr>
              <a:t>Ils</a:t>
            </a:r>
            <a:r>
              <a:rPr lang="cs-CZ" dirty="0">
                <a:solidFill>
                  <a:schemeClr val="bg1"/>
                </a:solidFill>
              </a:rPr>
              <a:t> se </a:t>
            </a:r>
            <a:r>
              <a:rPr lang="cs-CZ" dirty="0" err="1">
                <a:solidFill>
                  <a:schemeClr val="bg1"/>
                </a:solidFill>
              </a:rPr>
              <a:t>mirent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tous</a:t>
            </a:r>
            <a:r>
              <a:rPr lang="cs-CZ" dirty="0">
                <a:solidFill>
                  <a:schemeClr val="bg1"/>
                </a:solidFill>
              </a:rPr>
              <a:t> ensemble à en </a:t>
            </a:r>
            <a:r>
              <a:rPr lang="cs-CZ" dirty="0" err="1">
                <a:solidFill>
                  <a:schemeClr val="bg1"/>
                </a:solidFill>
              </a:rPr>
              <a:t>faire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une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autre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agenouillés</a:t>
            </a:r>
            <a:r>
              <a:rPr lang="cs-CZ" dirty="0">
                <a:solidFill>
                  <a:schemeClr val="bg1"/>
                </a:solidFill>
              </a:rPr>
              <a:t> en rond au centre de la </a:t>
            </a:r>
            <a:r>
              <a:rPr lang="cs-CZ" dirty="0" err="1">
                <a:solidFill>
                  <a:schemeClr val="bg1"/>
                </a:solidFill>
              </a:rPr>
              <a:t>cuisine</a:t>
            </a:r>
            <a:r>
              <a:rPr lang="cs-CZ" dirty="0">
                <a:solidFill>
                  <a:schemeClr val="bg1"/>
                </a:solidFill>
              </a:rPr>
              <a:t>. Et Rose-Anna se </a:t>
            </a:r>
            <a:r>
              <a:rPr lang="cs-CZ" dirty="0" err="1">
                <a:solidFill>
                  <a:schemeClr val="bg1"/>
                </a:solidFill>
              </a:rPr>
              <a:t>sentit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brusquement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un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sauvage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besoin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d'étendre</a:t>
            </a:r>
            <a:r>
              <a:rPr lang="cs-CZ" dirty="0">
                <a:solidFill>
                  <a:schemeClr val="bg1"/>
                </a:solidFill>
              </a:rPr>
              <a:t> ses </a:t>
            </a:r>
            <a:r>
              <a:rPr lang="cs-CZ" dirty="0" err="1">
                <a:solidFill>
                  <a:schemeClr val="bg1"/>
                </a:solidFill>
              </a:rPr>
              <a:t>bras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autour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d'eux</a:t>
            </a:r>
            <a:r>
              <a:rPr lang="cs-CZ" dirty="0">
                <a:solidFill>
                  <a:schemeClr val="bg1"/>
                </a:solidFill>
              </a:rPr>
              <a:t>, de les </a:t>
            </a:r>
            <a:r>
              <a:rPr lang="cs-CZ" dirty="0" err="1">
                <a:solidFill>
                  <a:schemeClr val="bg1"/>
                </a:solidFill>
              </a:rPr>
              <a:t>réunir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tous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dans</a:t>
            </a:r>
            <a:r>
              <a:rPr lang="cs-CZ" dirty="0">
                <a:solidFill>
                  <a:schemeClr val="bg1"/>
                </a:solidFill>
              </a:rPr>
              <a:t> la </a:t>
            </a:r>
            <a:r>
              <a:rPr lang="cs-CZ" dirty="0" err="1">
                <a:solidFill>
                  <a:schemeClr val="bg1"/>
                </a:solidFill>
              </a:rPr>
              <a:t>même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étreinte</a:t>
            </a:r>
            <a:r>
              <a:rPr lang="cs-CZ" dirty="0">
                <a:solidFill>
                  <a:schemeClr val="bg1"/>
                </a:solidFill>
              </a:rPr>
              <a:t> et de les </a:t>
            </a:r>
            <a:r>
              <a:rPr lang="cs-CZ" dirty="0" err="1">
                <a:solidFill>
                  <a:schemeClr val="bg1"/>
                </a:solidFill>
              </a:rPr>
              <a:t>rassurer</a:t>
            </a:r>
            <a:r>
              <a:rPr lang="cs-CZ" dirty="0">
                <a:solidFill>
                  <a:schemeClr val="bg1"/>
                </a:solidFill>
              </a:rPr>
              <a:t>.</a:t>
            </a:r>
            <a:endParaRPr lang="fr-FR" dirty="0">
              <a:solidFill>
                <a:schemeClr val="bg1"/>
              </a:solidFill>
            </a:endParaRPr>
          </a:p>
          <a:p>
            <a:pPr algn="just"/>
            <a:r>
              <a:rPr lang="cs-CZ" dirty="0">
                <a:solidFill>
                  <a:schemeClr val="bg1"/>
                </a:solidFill>
              </a:rPr>
              <a:t>— </a:t>
            </a:r>
            <a:r>
              <a:rPr lang="cs-CZ" b="1" dirty="0">
                <a:solidFill>
                  <a:schemeClr val="bg1"/>
                </a:solidFill>
              </a:rPr>
              <a:t>En </a:t>
            </a:r>
            <a:r>
              <a:rPr lang="cs-CZ" b="1" dirty="0" err="1">
                <a:solidFill>
                  <a:schemeClr val="bg1"/>
                </a:solidFill>
              </a:rPr>
              <a:t>tout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cas</a:t>
            </a:r>
            <a:r>
              <a:rPr lang="cs-CZ" b="1" dirty="0">
                <a:solidFill>
                  <a:schemeClr val="bg1"/>
                </a:solidFill>
              </a:rPr>
              <a:t>, </a:t>
            </a:r>
            <a:r>
              <a:rPr lang="cs-CZ" b="1" dirty="0" err="1">
                <a:solidFill>
                  <a:schemeClr val="bg1"/>
                </a:solidFill>
              </a:rPr>
              <a:t>ça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peut</a:t>
            </a:r>
            <a:r>
              <a:rPr lang="cs-CZ" b="1" dirty="0">
                <a:solidFill>
                  <a:schemeClr val="bg1"/>
                </a:solidFill>
              </a:rPr>
              <a:t> pas </a:t>
            </a:r>
            <a:r>
              <a:rPr lang="cs-CZ" b="1" dirty="0" err="1">
                <a:solidFill>
                  <a:schemeClr val="bg1"/>
                </a:solidFill>
              </a:rPr>
              <a:t>être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pire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que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notre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autre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maison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dit-elle</a:t>
            </a:r>
            <a:r>
              <a:rPr lang="cs-CZ" dirty="0">
                <a:solidFill>
                  <a:schemeClr val="bg1"/>
                </a:solidFill>
              </a:rPr>
              <a:t>. On </a:t>
            </a:r>
            <a:r>
              <a:rPr lang="cs-CZ" dirty="0" err="1">
                <a:solidFill>
                  <a:schemeClr val="bg1"/>
                </a:solidFill>
              </a:rPr>
              <a:t>était</a:t>
            </a:r>
            <a:r>
              <a:rPr lang="cs-CZ" dirty="0">
                <a:solidFill>
                  <a:schemeClr val="bg1"/>
                </a:solidFill>
              </a:rPr>
              <a:t> ben trop </a:t>
            </a:r>
            <a:r>
              <a:rPr lang="cs-CZ" dirty="0" err="1">
                <a:solidFill>
                  <a:schemeClr val="bg1"/>
                </a:solidFill>
              </a:rPr>
              <a:t>petitement</a:t>
            </a:r>
            <a:r>
              <a:rPr lang="cs-CZ" dirty="0">
                <a:solidFill>
                  <a:schemeClr val="bg1"/>
                </a:solidFill>
              </a:rPr>
              <a:t>. Y aura </a:t>
            </a:r>
            <a:r>
              <a:rPr lang="cs-CZ" dirty="0" err="1">
                <a:solidFill>
                  <a:schemeClr val="bg1"/>
                </a:solidFill>
              </a:rPr>
              <a:t>toujours</a:t>
            </a:r>
            <a:r>
              <a:rPr lang="cs-CZ" dirty="0">
                <a:solidFill>
                  <a:schemeClr val="bg1"/>
                </a:solidFill>
              </a:rPr>
              <a:t> plus de place </a:t>
            </a:r>
            <a:r>
              <a:rPr lang="cs-CZ" dirty="0" err="1">
                <a:solidFill>
                  <a:schemeClr val="bg1"/>
                </a:solidFill>
              </a:rPr>
              <a:t>là</a:t>
            </a:r>
            <a:r>
              <a:rPr lang="cs-CZ" dirty="0">
                <a:solidFill>
                  <a:schemeClr val="bg1"/>
                </a:solidFill>
              </a:rPr>
              <a:t>-bas. </a:t>
            </a:r>
            <a:r>
              <a:rPr lang="cs-CZ" dirty="0" err="1">
                <a:solidFill>
                  <a:schemeClr val="bg1"/>
                </a:solidFill>
              </a:rPr>
              <a:t>Vot</a:t>
            </a:r>
            <a:r>
              <a:rPr lang="cs-CZ" dirty="0">
                <a:solidFill>
                  <a:schemeClr val="bg1"/>
                </a:solidFill>
              </a:rPr>
              <a:t>' </a:t>
            </a:r>
            <a:r>
              <a:rPr lang="cs-CZ" dirty="0" err="1">
                <a:solidFill>
                  <a:schemeClr val="bg1"/>
                </a:solidFill>
              </a:rPr>
              <a:t>père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dirty="0" err="1">
                <a:solidFill>
                  <a:schemeClr val="bg1"/>
                </a:solidFill>
              </a:rPr>
              <a:t>dit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cinq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chambres</a:t>
            </a:r>
            <a:r>
              <a:rPr lang="cs-CZ" dirty="0">
                <a:solidFill>
                  <a:schemeClr val="bg1"/>
                </a:solidFill>
              </a:rPr>
              <a:t>. </a:t>
            </a:r>
            <a:r>
              <a:rPr lang="cs-CZ" dirty="0" err="1">
                <a:solidFill>
                  <a:schemeClr val="bg1"/>
                </a:solidFill>
              </a:rPr>
              <a:t>T'auras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p't-être</a:t>
            </a:r>
            <a:r>
              <a:rPr lang="cs-CZ" dirty="0">
                <a:solidFill>
                  <a:schemeClr val="bg1"/>
                </a:solidFill>
              </a:rPr>
              <a:t> la </a:t>
            </a:r>
            <a:r>
              <a:rPr lang="cs-CZ" dirty="0" err="1">
                <a:solidFill>
                  <a:schemeClr val="bg1"/>
                </a:solidFill>
              </a:rPr>
              <a:t>tienne</a:t>
            </a:r>
            <a:r>
              <a:rPr lang="cs-CZ" dirty="0">
                <a:solidFill>
                  <a:schemeClr val="bg1"/>
                </a:solidFill>
              </a:rPr>
              <a:t>, Yvonne. </a:t>
            </a:r>
            <a:r>
              <a:rPr lang="cs-CZ" dirty="0" err="1">
                <a:solidFill>
                  <a:schemeClr val="bg1"/>
                </a:solidFill>
              </a:rPr>
              <a:t>Il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faut</a:t>
            </a:r>
            <a:r>
              <a:rPr lang="cs-CZ" dirty="0">
                <a:solidFill>
                  <a:schemeClr val="bg1"/>
                </a:solidFill>
              </a:rPr>
              <a:t> pas se </a:t>
            </a:r>
            <a:r>
              <a:rPr lang="cs-CZ" dirty="0" err="1">
                <a:solidFill>
                  <a:schemeClr val="bg1"/>
                </a:solidFill>
              </a:rPr>
              <a:t>bâtir</a:t>
            </a:r>
            <a:r>
              <a:rPr lang="cs-CZ" dirty="0">
                <a:solidFill>
                  <a:schemeClr val="bg1"/>
                </a:solidFill>
              </a:rPr>
              <a:t> des </a:t>
            </a:r>
            <a:r>
              <a:rPr lang="cs-CZ" dirty="0" err="1">
                <a:solidFill>
                  <a:schemeClr val="bg1"/>
                </a:solidFill>
              </a:rPr>
              <a:t>châteaux</a:t>
            </a:r>
            <a:r>
              <a:rPr lang="cs-CZ" dirty="0">
                <a:solidFill>
                  <a:schemeClr val="bg1"/>
                </a:solidFill>
              </a:rPr>
              <a:t> en </a:t>
            </a:r>
            <a:r>
              <a:rPr lang="cs-CZ" dirty="0" err="1">
                <a:solidFill>
                  <a:schemeClr val="bg1"/>
                </a:solidFill>
              </a:rPr>
              <a:t>Espagne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beau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dommage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tant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qu'on</a:t>
            </a:r>
            <a:r>
              <a:rPr lang="cs-CZ" dirty="0">
                <a:solidFill>
                  <a:schemeClr val="bg1"/>
                </a:solidFill>
              </a:rPr>
              <a:t> aura pas </a:t>
            </a:r>
            <a:r>
              <a:rPr lang="cs-CZ" dirty="0" err="1">
                <a:solidFill>
                  <a:schemeClr val="bg1"/>
                </a:solidFill>
              </a:rPr>
              <a:t>vu</a:t>
            </a:r>
            <a:r>
              <a:rPr lang="cs-CZ" dirty="0">
                <a:solidFill>
                  <a:schemeClr val="bg1"/>
                </a:solidFill>
              </a:rPr>
              <a:t> la </a:t>
            </a:r>
            <a:r>
              <a:rPr lang="cs-CZ" dirty="0" err="1">
                <a:solidFill>
                  <a:schemeClr val="bg1"/>
                </a:solidFill>
              </a:rPr>
              <a:t>maison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mais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ça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me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dit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qu'on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va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être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mieux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qu'icitte</a:t>
            </a:r>
            <a:r>
              <a:rPr lang="cs-CZ" dirty="0">
                <a:solidFill>
                  <a:schemeClr val="bg1"/>
                </a:solidFill>
              </a:rPr>
              <a:t>. Y a </a:t>
            </a:r>
            <a:r>
              <a:rPr lang="cs-CZ" dirty="0" err="1">
                <a:solidFill>
                  <a:schemeClr val="bg1"/>
                </a:solidFill>
              </a:rPr>
              <a:t>une</a:t>
            </a:r>
            <a:r>
              <a:rPr lang="cs-CZ" dirty="0">
                <a:solidFill>
                  <a:schemeClr val="bg1"/>
                </a:solidFill>
              </a:rPr>
              <a:t> galerie </a:t>
            </a:r>
            <a:r>
              <a:rPr lang="cs-CZ" dirty="0" err="1">
                <a:solidFill>
                  <a:schemeClr val="bg1"/>
                </a:solidFill>
              </a:rPr>
              <a:t>que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vot</a:t>
            </a:r>
            <a:r>
              <a:rPr lang="cs-CZ" dirty="0">
                <a:solidFill>
                  <a:schemeClr val="bg1"/>
                </a:solidFill>
              </a:rPr>
              <a:t>' </a:t>
            </a:r>
            <a:r>
              <a:rPr lang="cs-CZ" dirty="0" err="1">
                <a:solidFill>
                  <a:schemeClr val="bg1"/>
                </a:solidFill>
              </a:rPr>
              <a:t>père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dirty="0" err="1" smtClean="0">
                <a:solidFill>
                  <a:schemeClr val="bg1"/>
                </a:solidFill>
              </a:rPr>
              <a:t>dit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: </a:t>
            </a:r>
            <a:r>
              <a:rPr lang="cs-CZ" dirty="0">
                <a:solidFill>
                  <a:schemeClr val="bg1"/>
                </a:solidFill>
              </a:rPr>
              <a:t>on </a:t>
            </a:r>
            <a:r>
              <a:rPr lang="cs-CZ" dirty="0" err="1">
                <a:solidFill>
                  <a:schemeClr val="bg1"/>
                </a:solidFill>
              </a:rPr>
              <a:t>pourra</a:t>
            </a:r>
            <a:r>
              <a:rPr lang="cs-CZ" dirty="0">
                <a:solidFill>
                  <a:schemeClr val="bg1"/>
                </a:solidFill>
              </a:rPr>
              <a:t> y </a:t>
            </a:r>
            <a:r>
              <a:rPr lang="cs-CZ" dirty="0" err="1">
                <a:solidFill>
                  <a:schemeClr val="bg1"/>
                </a:solidFill>
              </a:rPr>
              <a:t>mettre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que'ques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pots</a:t>
            </a:r>
            <a:r>
              <a:rPr lang="cs-CZ" dirty="0">
                <a:solidFill>
                  <a:schemeClr val="bg1"/>
                </a:solidFill>
              </a:rPr>
              <a:t> de </a:t>
            </a:r>
            <a:r>
              <a:rPr lang="cs-CZ" dirty="0" err="1">
                <a:solidFill>
                  <a:schemeClr val="bg1"/>
                </a:solidFill>
              </a:rPr>
              <a:t>fleurs</a:t>
            </a:r>
            <a:r>
              <a:rPr lang="cs-CZ" dirty="0">
                <a:solidFill>
                  <a:schemeClr val="bg1"/>
                </a:solidFill>
              </a:rPr>
              <a:t>. La cour, </a:t>
            </a:r>
            <a:r>
              <a:rPr lang="cs-CZ" dirty="0" err="1">
                <a:solidFill>
                  <a:schemeClr val="bg1"/>
                </a:solidFill>
              </a:rPr>
              <a:t>ça</a:t>
            </a:r>
            <a:r>
              <a:rPr lang="cs-CZ" dirty="0">
                <a:solidFill>
                  <a:schemeClr val="bg1"/>
                </a:solidFill>
              </a:rPr>
              <a:t> sera </a:t>
            </a:r>
            <a:r>
              <a:rPr lang="cs-CZ" dirty="0" err="1" smtClean="0">
                <a:solidFill>
                  <a:schemeClr val="bg1"/>
                </a:solidFill>
              </a:rPr>
              <a:t>commode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; </a:t>
            </a:r>
            <a:r>
              <a:rPr lang="cs-CZ" dirty="0">
                <a:solidFill>
                  <a:schemeClr val="bg1"/>
                </a:solidFill>
              </a:rPr>
              <a:t>on </a:t>
            </a:r>
            <a:r>
              <a:rPr lang="cs-CZ" dirty="0" err="1">
                <a:solidFill>
                  <a:schemeClr val="bg1"/>
                </a:solidFill>
              </a:rPr>
              <a:t>sèmera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que'ques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plants</a:t>
            </a:r>
            <a:r>
              <a:rPr lang="cs-CZ" dirty="0">
                <a:solidFill>
                  <a:schemeClr val="bg1"/>
                </a:solidFill>
              </a:rPr>
              <a:t> de </a:t>
            </a:r>
            <a:r>
              <a:rPr lang="cs-CZ" dirty="0" err="1">
                <a:solidFill>
                  <a:schemeClr val="bg1"/>
                </a:solidFill>
              </a:rPr>
              <a:t>légumes</a:t>
            </a:r>
            <a:r>
              <a:rPr lang="cs-CZ" dirty="0">
                <a:solidFill>
                  <a:schemeClr val="bg1"/>
                </a:solidFill>
              </a:rPr>
              <a:t> si </a:t>
            </a:r>
            <a:r>
              <a:rPr lang="cs-CZ" dirty="0" err="1">
                <a:solidFill>
                  <a:schemeClr val="bg1"/>
                </a:solidFill>
              </a:rPr>
              <a:t>est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assez</a:t>
            </a:r>
            <a:r>
              <a:rPr lang="cs-CZ" dirty="0">
                <a:solidFill>
                  <a:schemeClr val="bg1"/>
                </a:solidFill>
              </a:rPr>
              <a:t> grande. Pis </a:t>
            </a:r>
            <a:r>
              <a:rPr lang="cs-CZ" dirty="0" err="1">
                <a:solidFill>
                  <a:schemeClr val="bg1"/>
                </a:solidFill>
              </a:rPr>
              <a:t>comme</a:t>
            </a:r>
            <a:r>
              <a:rPr lang="cs-CZ" dirty="0">
                <a:solidFill>
                  <a:schemeClr val="bg1"/>
                </a:solidFill>
              </a:rPr>
              <a:t> je </a:t>
            </a:r>
            <a:r>
              <a:rPr lang="cs-CZ" dirty="0" err="1">
                <a:solidFill>
                  <a:schemeClr val="bg1"/>
                </a:solidFill>
              </a:rPr>
              <a:t>l'ai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déjà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dit</a:t>
            </a:r>
            <a:r>
              <a:rPr lang="cs-CZ" dirty="0">
                <a:solidFill>
                  <a:schemeClr val="bg1"/>
                </a:solidFill>
              </a:rPr>
              <a:t>, la </a:t>
            </a:r>
            <a:r>
              <a:rPr lang="cs-CZ" dirty="0" err="1">
                <a:solidFill>
                  <a:schemeClr val="bg1"/>
                </a:solidFill>
              </a:rPr>
              <a:t>saleté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ça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c'est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rien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: </a:t>
            </a:r>
            <a:r>
              <a:rPr lang="cs-CZ" dirty="0">
                <a:solidFill>
                  <a:schemeClr val="bg1"/>
                </a:solidFill>
              </a:rPr>
              <a:t>on </a:t>
            </a:r>
            <a:r>
              <a:rPr lang="cs-CZ" dirty="0" err="1">
                <a:solidFill>
                  <a:schemeClr val="bg1"/>
                </a:solidFill>
              </a:rPr>
              <a:t>arrive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toujours</a:t>
            </a:r>
            <a:r>
              <a:rPr lang="cs-CZ" dirty="0">
                <a:solidFill>
                  <a:schemeClr val="bg1"/>
                </a:solidFill>
              </a:rPr>
              <a:t> à </a:t>
            </a:r>
            <a:r>
              <a:rPr lang="cs-CZ" dirty="0" err="1">
                <a:solidFill>
                  <a:schemeClr val="bg1"/>
                </a:solidFill>
              </a:rPr>
              <a:t>boutte</a:t>
            </a:r>
            <a:r>
              <a:rPr lang="cs-CZ" dirty="0">
                <a:solidFill>
                  <a:schemeClr val="bg1"/>
                </a:solidFill>
              </a:rPr>
              <a:t> de </a:t>
            </a:r>
            <a:r>
              <a:rPr lang="cs-CZ" dirty="0" err="1">
                <a:solidFill>
                  <a:schemeClr val="bg1"/>
                </a:solidFill>
              </a:rPr>
              <a:t>nettoyer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766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72655" y="249381"/>
            <a:ext cx="11092872" cy="646330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 err="1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Leurs</a:t>
            </a:r>
            <a:r>
              <a:rPr lang="cs-CZ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mains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besogneuses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tout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temps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vidaient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les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placards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dépouillaient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les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murs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.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L'atmosphère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familiale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se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désagrégeait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. Elle ne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tenait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plus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qu'à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l'horloge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ancienne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sur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sa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corniche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entourée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papier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crêpé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et à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quelques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casquettes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pendues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à la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cloison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.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L'atmosphère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familiale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était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morte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mais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leurs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yeux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n'en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montraient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point de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regret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.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C'était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comme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si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elle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ressuscitait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déjà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dans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leurs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prunelles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éblouies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et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combien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meilleure</a:t>
            </a:r>
            <a:r>
              <a:rPr lang="cs-CZ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!</a:t>
            </a:r>
            <a:endParaRPr lang="fr-FR" dirty="0">
              <a:solidFill>
                <a:schemeClr val="bg1"/>
              </a:solidFill>
              <a:latin typeface="+mj-lt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Ainsi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leur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plus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beau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moment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avait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toujours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été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celui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qui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précédait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le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déménagement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.</a:t>
            </a:r>
            <a:endParaRPr lang="fr-FR" b="1" dirty="0">
              <a:solidFill>
                <a:schemeClr val="bg1"/>
              </a:solidFill>
              <a:latin typeface="+mj-lt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Mais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ils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ne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s'en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souvenaient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point.</a:t>
            </a:r>
            <a:endParaRPr lang="fr-FR" b="1" dirty="0">
              <a:solidFill>
                <a:schemeClr val="bg1"/>
              </a:solidFill>
              <a:latin typeface="+mj-lt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	La petite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cuisine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était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déjà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remplie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grosses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boîtes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ficelées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d'ustensiles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en pile,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lorsqu'Azarius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revint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.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Ils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avaient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tour de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déménager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rapidement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et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pouvaient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lever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camp en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une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heure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comme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des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bohémiens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.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Ingénieux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et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prestes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ils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savaient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emballer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beaucoup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d'objets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en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charges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faciles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à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transporter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.</a:t>
            </a:r>
            <a:endParaRPr lang="fr-FR" dirty="0">
              <a:solidFill>
                <a:schemeClr val="bg1"/>
              </a:solidFill>
              <a:latin typeface="+mj-lt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	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Ils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s'y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mirent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tous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ensemble pour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transporter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les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effets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dans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la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camionnette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et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avec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une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sorte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merveilleuse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entente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tacite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. Philippe et son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père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portaient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les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paquets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les plus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lourds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marchant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l'un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à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reculons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l'autre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de front. Rose-Anna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ramassait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les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choses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fragiles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et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allait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elle-même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les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déposer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au fond,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sous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la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bâche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en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prenant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bien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soin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noter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où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elle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les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plaçait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.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Derrière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elle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les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petits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couraient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l'un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avec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la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précieuse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pendule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de la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cuisine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entre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ses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bras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frêles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et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celle-là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avec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une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poupée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sale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et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fatiguée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qu'elle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venait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repérer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sous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un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tas de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lessive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. Albert, enfant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prévoyant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et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sage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fermait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la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marche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trébuchant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sur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ses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petites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jambes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et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portant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tassée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jusqu'au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menton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une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grosse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brassée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bois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.</a:t>
            </a:r>
            <a:endParaRPr lang="fr-FR" dirty="0">
              <a:solidFill>
                <a:schemeClr val="bg1"/>
              </a:solidFill>
              <a:latin typeface="+mj-lt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	</a:t>
            </a:r>
            <a:r>
              <a:rPr lang="cs-CZ" dirty="0" err="1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Oh</a:t>
            </a:r>
            <a:r>
              <a:rPr lang="cs-CZ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! 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les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choses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bizarres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variées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qui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composent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une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maison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comme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elles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prennent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un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aspect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piteux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et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lamentable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lorsqu'on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les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expose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ainsi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une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à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une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sans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feu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ni </a:t>
            </a:r>
            <a:r>
              <a:rPr lang="cs-CZ" dirty="0" err="1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lieu</a:t>
            </a:r>
            <a:r>
              <a:rPr lang="cs-CZ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!</a:t>
            </a:r>
            <a:endParaRPr lang="fr-FR" dirty="0">
              <a:solidFill>
                <a:schemeClr val="bg1"/>
              </a:solidFill>
              <a:latin typeface="+mj-lt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	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Autour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du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seuil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éclairé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un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attroupement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badauds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et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d'enfants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se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formait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.</a:t>
            </a:r>
            <a:endParaRPr lang="fr-FR" dirty="0">
              <a:solidFill>
                <a:schemeClr val="bg1"/>
              </a:solidFill>
              <a:latin typeface="+mj-lt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—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Tiens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les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Lacasse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déménagent</a:t>
            </a:r>
            <a:r>
              <a:rPr lang="cs-CZ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!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C'a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l'air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qu'ils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sont</a:t>
            </a: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pressés</a:t>
            </a:r>
            <a:r>
              <a:rPr lang="cs-CZ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!</a:t>
            </a:r>
            <a:endParaRPr lang="fr-FR" dirty="0">
              <a:solidFill>
                <a:schemeClr val="bg1"/>
              </a:solidFill>
              <a:latin typeface="+mj-lt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	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Rose-Anna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entendit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la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réflexion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, et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soudain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elle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bénit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la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nuit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qui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couvrait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leur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départ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. Elle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aima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la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nuit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qui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enveloppait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leur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pauvre</a:t>
            </a:r>
            <a:r>
              <a:rPr lang="cs-CZ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mobilier</a:t>
            </a:r>
            <a:r>
              <a:rPr lang="cs-CZ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.</a:t>
            </a:r>
            <a:r>
              <a:rPr lang="fr-FR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 </a:t>
            </a:r>
            <a:r>
              <a:rPr lang="fr-FR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»</a:t>
            </a:r>
            <a:endParaRPr lang="fr-FR" dirty="0">
              <a:solidFill>
                <a:schemeClr val="bg1"/>
              </a:solidFill>
              <a:effectLst/>
              <a:latin typeface="+mj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6247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89892" y="441762"/>
            <a:ext cx="9772072" cy="5796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400"/>
              </a:spcBef>
              <a:spcAft>
                <a:spcPts val="1400"/>
              </a:spcAft>
              <a:buFont typeface="Wingdings" panose="05000000000000000000" pitchFamily="2" charset="2"/>
              <a:buChar char="Ø"/>
            </a:pP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avant-goût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féminisme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?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écrit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femme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majorité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héroïnes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femmes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85750" indent="-285750" algn="just">
              <a:spcBef>
                <a:spcPts val="1400"/>
              </a:spcBef>
              <a:spcAft>
                <a:spcPts val="1400"/>
              </a:spcAft>
              <a:buFont typeface="Wingdings" panose="05000000000000000000" pitchFamily="2" charset="2"/>
              <a:buChar char="Ø"/>
            </a:pP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onheur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d’occasion =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l’une des rares manifestations du « réalisme » dans la littérature québécoise</a:t>
            </a: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Un bref « âge d’or » du réalisme au Québec (Roy plus Ringuet).</a:t>
            </a: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Gabrielle Roy se tournera rapidement vers une écriture plus intimiste où l’aventure intérieure du personnage l’emporte sur son conflit avec le monde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La Petite Poule d'Eau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(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1950)</a:t>
            </a:r>
          </a:p>
          <a:p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Alexandre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Chenevert, caissier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(1954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</a:p>
          <a:p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Rue </a:t>
            </a:r>
            <a:r>
              <a:rPr lang="fr-FR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Deschambault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(1955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La Montagne secrète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(1961)</a:t>
            </a:r>
          </a:p>
          <a:p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La Route d'</a:t>
            </a:r>
            <a:r>
              <a:rPr lang="fr-FR" i="1" dirty="0" err="1">
                <a:latin typeface="Verdana" panose="020B0604030504040204" pitchFamily="34" charset="0"/>
                <a:ea typeface="Verdana" panose="020B0604030504040204" pitchFamily="34" charset="0"/>
              </a:rPr>
              <a:t>Altamont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(1966)</a:t>
            </a:r>
          </a:p>
          <a:p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Ces enfants de ma vie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(1977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)…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Bef>
                <a:spcPts val="1400"/>
              </a:spcBef>
              <a:spcAft>
                <a:spcPts val="140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630" y="3582821"/>
            <a:ext cx="2163952" cy="29591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55517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45309" y="362588"/>
            <a:ext cx="1105108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i="1" dirty="0">
                <a:latin typeface="Verdana" panose="020B0604030504040204" pitchFamily="34" charset="0"/>
                <a:ea typeface="Times New Roman" panose="02020603050405020304" pitchFamily="18" charset="0"/>
              </a:rPr>
              <a:t>Alexandre </a:t>
            </a:r>
            <a:r>
              <a:rPr lang="cs-CZ" sz="2000" b="1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Chenevert</a:t>
            </a:r>
            <a:r>
              <a:rPr lang="cs-CZ" sz="2000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(1954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Roman sur la douleur, la « bête » et la vraie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Chronique des années 1950 : « village global »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Naissance de la société de consommation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Tragédie de l’Occidental du XX</a:t>
            </a:r>
            <a:r>
              <a:rPr lang="fr-FR" baseline="300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</a:t>
            </a:r>
            <a:r>
              <a:rPr lang="fr-FR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siècle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fr-FR" dirty="0" smtClean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Ensuite, Roy continue avec des romans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campagnards.</a:t>
            </a:r>
          </a:p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Elle ne s’engage pas politiquement, restant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fédéraliste,</a:t>
            </a:r>
          </a:p>
          <a:p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gênée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par le nationalisme ambiant après la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Révolution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ranquille. L’écrivaine se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tourne vers le mysticisme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au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moment où l’Église est attaquée de toutes parts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 smtClean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fr-F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667" y="482661"/>
            <a:ext cx="3096842" cy="4665690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75781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423F3FB-843A-4470-9FCC-95E1B8C793D4}"/>
              </a:ext>
            </a:extLst>
          </p:cNvPr>
          <p:cNvSpPr txBox="1"/>
          <p:nvPr/>
        </p:nvSpPr>
        <p:spPr>
          <a:xfrm>
            <a:off x="1190626" y="335845"/>
            <a:ext cx="672465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Période de 15 ans qui s’étend de l’après-guerre jusqu’au décès de </a:t>
            </a:r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Maurice Duplessis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(1890-1959, au pouvoir 1936-1939 et  </a:t>
            </a:r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1945-1959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 : avocat et homme politique.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Chef du parti politique conservateur 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Union nationale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Changements sociaux (exode rural, émergence de la classe moyenne, urbanisation, apparition des média, renaissance du roman et de la poésie, expansion des bureaucraties et universités, naissance d’une intelligentsia moderne)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Prospérité économique : 15 budgets équilibrés de suite (Duplessis était un célibataire sans enfants, un ultramontain fanatiquement dévoué à son travail.)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x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Extrême conservatisme et nationalisme, censure omniprésente, répressions (enfants retirés aux familles incomplètes ou « défectueuses ») – </a:t>
            </a:r>
            <a:r>
              <a:rPr lang="fr-FR" sz="1800" b="1" dirty="0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 orphelins de Duplessis</a:t>
            </a:r>
            <a:endParaRPr lang="fr-FR" sz="2800" b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C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onflits entre les</a:t>
            </a:r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« Anciens »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 les </a:t>
            </a:r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Modernes » 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48D233-388A-47D2-917A-429C3B340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537" y="295275"/>
            <a:ext cx="1755674" cy="196222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7A6F234-7A03-4F7B-8AE3-9EC188B3B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25" y="2681086"/>
            <a:ext cx="4003242" cy="21385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50A6F45-3F00-463F-A7D4-58CBA2D0D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317" y="5095800"/>
            <a:ext cx="2228965" cy="146692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87003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37673" y="270272"/>
            <a:ext cx="9208654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Rivière sans repos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(1970), court roman précédé de trois nouvelles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esquimaudes</a:t>
            </a:r>
          </a:p>
          <a:p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Les Satellites</a:t>
            </a:r>
          </a:p>
          <a:p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Le Téléphone</a:t>
            </a:r>
          </a:p>
          <a:p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auteuil roulant</a:t>
            </a:r>
          </a:p>
          <a:p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b="0" i="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Confrontation du monde inuit avec la société moderne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Maladies graves (soigner les cancéreux, ou les abandonner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 sur une banquise ?)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0" i="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Rapports à la technique (chaise roulante au milieu du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 permafrost, téléphone dans un igloo)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0" i="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Vieillesse et mort à l’ancienne versus le souci occidental de 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fr-FR" b="0" i="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sauver les vies coûte que coûte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b="0" i="0" dirty="0" smtClean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Elsa, une jeune 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Inuite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violée par un soldat, met au monde un 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g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arçon blond aux cheveux bleus. Une vie dans l’entre-deux </a:t>
            </a:r>
          </a:p>
          <a:p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fr-FR" b="0" i="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ommence ainsi pour elle.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Elsa cumule des extrêmes et ne 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rouve de refuge ni chez les Blancs, ni auprès des Inuits.</a:t>
            </a:r>
            <a:endParaRPr lang="fr-FR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245" y="781125"/>
            <a:ext cx="2453445" cy="3758231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035" y="4701791"/>
            <a:ext cx="1856510" cy="201815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03007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F7DBB39-928D-462B-8C7C-2CC7B97491F5}"/>
              </a:ext>
            </a:extLst>
          </p:cNvPr>
          <p:cNvSpPr txBox="1"/>
          <p:nvPr/>
        </p:nvSpPr>
        <p:spPr>
          <a:xfrm>
            <a:off x="1162050" y="361950"/>
            <a:ext cx="1019175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 </a:t>
            </a:r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Automatistes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(groupe d'artistes « dissidents » de Montréal), actifs </a:t>
            </a:r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entre 1945 et 1954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(influences : Freud et Nietzsche, le surréalisme et la psychanalyse) 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mouvement regroupait des peintres, des écrivains, des danseuses et des chorégraphes, des designers, des actrices, des photographes et un psychanalyste.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C'est un journaliste (Tancrède </a:t>
            </a:r>
            <a:r>
              <a:rPr lang="fr-FR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Marsil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Junior) qui a surnommé le groupe « Les Automatistes » dans sa critique de leur seconde exposition à Montréal (du 15 février au 1</a:t>
            </a:r>
            <a:r>
              <a:rPr lang="fr-FR" sz="1800" baseline="300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er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mars 1947). 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 nom lui avait été inspiré par le discours esthétique des exposants qui prônaient le recours à une écriture automatique inspirée des pratiques surréalistes.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 Québec, contrairement à l’Europe, </a:t>
            </a: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l’automatisme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était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mieux compris par </a:t>
            </a: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 gens du peuple et il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était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snobé </a:t>
            </a: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 l’élite. Il s’agit donc d’un </a:t>
            </a:r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mouvement</a:t>
            </a:r>
          </a:p>
          <a:p>
            <a:pPr algn="just">
              <a:spcAft>
                <a:spcPts val="0"/>
              </a:spcAft>
            </a:pPr>
            <a:r>
              <a:rPr lang="fr-FR" sz="1800" b="1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 </a:t>
            </a:r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démocratisation de l’art.</a:t>
            </a:r>
            <a:endParaRPr lang="fr-FR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438CFF-DE76-4658-AADF-AB3568737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25" y="3972723"/>
            <a:ext cx="5518360" cy="2885277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88824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3289D9B-434D-4AE9-9BE3-11B7FDD9C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24172" cy="2578876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0E25C7F-FA14-4FB5-BB7D-AA91929D97A4}"/>
              </a:ext>
            </a:extLst>
          </p:cNvPr>
          <p:cNvSpPr txBox="1"/>
          <p:nvPr/>
        </p:nvSpPr>
        <p:spPr>
          <a:xfrm>
            <a:off x="2512219" y="458471"/>
            <a:ext cx="8851106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fr-FR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Refus global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manifeste artistique publié le 9 août 1948 à Montréal par les Automatistes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(secrètement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aux Éditions </a:t>
            </a:r>
            <a:r>
              <a:rPr lang="fr-FR" sz="1800" dirty="0" err="1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Mythra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-Mythe)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U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 manifeste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surréalisme + un tract plus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politique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Éloge de l’intuition, de la spontanéité,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fascination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pour le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rêve, refus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 la raison.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Revendications artistiques + rejet de la société jugée bourgeoise au profit d’une « anarchie resplendissante ».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Son auteur principal, </a:t>
            </a:r>
            <a:r>
              <a:rPr lang="fr-FR" sz="1800" b="1" dirty="0">
                <a:solidFill>
                  <a:srgbClr val="FF00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Paul-Émile Borduas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(1905-1960), professeur de dessin, remet en question les valeurs traditionnelles et rejette l'immobilisme de la société québécoise de l'époque. </a:t>
            </a: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Il désire plus que tout se soustraire à des contraintes morales, afin d’épanouir sa liberté individuelle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cs-CZ" sz="1800" dirty="0" smtClean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Volont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sortir le Québec de l’emprise de l’Église catholique et de le faire     	 entrer dans la modernité :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 Nous sommes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Descartes-Voltaire-Sade- 	 Delacroix-Beethoven-Cézanne-Debussy-Lautréamont-Jarry-Artaud-	 Tzara-Picasso-Klee-Mondrian-Stravinski-Breton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, tout ça à la fois. »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8082F4E-A0F1-4E43-B020-652075BF0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6259"/>
            <a:ext cx="2965602" cy="177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76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49927" y="271421"/>
            <a:ext cx="989214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Le mot « surréalisme » circule au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Québec : on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en parle à propos des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Français et de certains poètes locaux qui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se réclament directement du surréalisme (Jacques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Ferron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) sans passer par le groupe des Automatistes.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Une histoire similaire à la France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: un chef autoritaire, exclusions réciproques, procès, coopération avec le Parti communiste local, politisation progressive (manifestes, déclarations de soutien à des grévistes)...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Méfiance croissante du régime : le modernisme apporte non seulement un relâchement de mœurs, mais aussi le danger communiste.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1949 : Duplessis fait voter la fameuse « loi du cadenas » qui permet de fermer toute maison d’édition « utilisée pour propager le communisme ou le bolchévisme ». (Il suffit d’être soupçonné pour être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persécuté.)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Le groupe automatiste se dissout en 1954. Pas à cause de Duplessis, mais par dispersion politique. (Les communistes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et d’autres partis l’ont absorbé.)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813" y="4903677"/>
            <a:ext cx="3500187" cy="1954323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256" y="4949625"/>
            <a:ext cx="2639443" cy="1908375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317" y="4949625"/>
            <a:ext cx="2889825" cy="19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544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163" y="212648"/>
            <a:ext cx="2147510" cy="299756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630513" y="3362036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Gaston MIRON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(1928-1996)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112" y="4160189"/>
            <a:ext cx="1504989" cy="257232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080653" y="115319"/>
            <a:ext cx="7730837" cy="661719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Miron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souvent considéré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comme le meilleur poète québécois du XX</a:t>
            </a:r>
            <a:r>
              <a:rPr lang="fr-FR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siècle (un personnage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militant, très médiatique)</a:t>
            </a:r>
            <a:r>
              <a:rPr lang="fr-FR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fr-FR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L'Homme </a:t>
            </a:r>
            <a:r>
              <a:rPr lang="fr-FR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rapaillé</a:t>
            </a:r>
            <a:r>
              <a:rPr lang="fr-FR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(1970) :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l’une des œuvres poétiques québécoises les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plus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lues dans le monde francophone (constamment retravaillée, fragmentaire)</a:t>
            </a:r>
          </a:p>
          <a:p>
            <a:pPr algn="just"/>
            <a:endParaRPr lang="fr-FR" sz="28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Je suis né dans une situation de domination d’une langue par une autre, résultat et caractéristique d’une domination plus globale ; dans un état de fait de bilinguisme institutionnel et social à sens unique entraînant des aberrations langagières et des ravages psychologiques [...] Nous avons certes fait beaucoup de chemin, d’immenses progrès. Je ne vois cependant pas, n’en déplaise à nos </a:t>
            </a:r>
            <a:r>
              <a:rPr lang="fr-FR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internationaleux</a:t>
            </a:r>
            <a:r>
              <a:rPr lang="fr-FR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que la situation ait fondamentalement changé, parce que nous n’avons pas été jusqu’au but. La solution est politique. Point. </a:t>
            </a:r>
            <a:r>
              <a:rPr lang="fr-FR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 algn="just"/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1953 : l’un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 six cofondateurs de la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première maison d’édition de la poésie québécoise, les 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Éditions de l’Hexagone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fr-FR" dirty="0" smtClean="0"/>
              <a:t>Mot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recherche identitaire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», sans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replis sur soi traditionnel.</a:t>
            </a:r>
          </a:p>
          <a:p>
            <a:endParaRPr lang="fr-FR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Excellente diffusion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auprès du public : rencontres, spectacles, lectures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publiques, nuits de la poésie…</a:t>
            </a:r>
            <a:endParaRPr lang="fr-FR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186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09963" y="317235"/>
            <a:ext cx="992909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dirty="0" smtClean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ea typeface="Verdana" panose="020B0604030504040204" pitchFamily="34" charset="0"/>
              </a:rPr>
              <a:t>ROMANCIERS DE LA VILLE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1921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retournement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démographique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total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pour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première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l'histoire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population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urbaine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Canada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plus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importante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campagnes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littérature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l'ignore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traditionnellement.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Jusqu'à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fin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Seconde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Guerre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mondiale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(1945),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célèbre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terre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soutenue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l'Église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catholique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pouvoirs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terroirisme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agriculturisme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ville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considérée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lieu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corruption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d'infamie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véritable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repoussoir qui met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campagne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valeur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c’est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lieu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apparaît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plutôt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rarement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théoriquement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seulement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effrayer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lecteur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Au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mesure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devient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impossible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ne pas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parler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vill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e…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963" y="4736991"/>
            <a:ext cx="3619686" cy="21210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587" y="4723136"/>
            <a:ext cx="2942900" cy="21210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705" y="4736991"/>
            <a:ext cx="3359425" cy="21071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2394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1418" y="1038453"/>
            <a:ext cx="10344727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Jean-Charles Harvey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(1891-1967)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Journaliste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écrivain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collaborateur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Radio-Canada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Certains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critiques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considèrent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père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Révolution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tranquille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1934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b="1" i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fr-FR" b="1" i="1" dirty="0" err="1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cs-CZ" b="1" i="1" dirty="0" err="1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emi-civilisés</a:t>
            </a:r>
            <a:r>
              <a:rPr lang="cs-CZ" b="1" i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provoque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grand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scandale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l’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histoire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d'un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jeune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intellectue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qui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l'aide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l'argent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avancé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père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femme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Dorothée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fonde la revue 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Vingtième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siècle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censée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libérer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gens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préjugés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anciens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La revue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subit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répressions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Dorothée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court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s’enfermer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couvent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traits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autobiographiques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globalement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plutôt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roman-pamphlet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demi-civilisés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=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l’intelligentsia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québécoise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repliée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elle-même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valeurs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nationales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livre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anticlérical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défendant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liberté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sexuelle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luttant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censure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’œuvre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n’est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op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réussi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plan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littéraire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thèse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distribue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leçons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idéologiques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idées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nouvelles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», mais 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style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l’ancienne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plein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lourdeurs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sentimentales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Plus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tard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romancier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avoue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qu’il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aurait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été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préférable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rédiger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essai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plutôt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qu’un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168" y="477110"/>
            <a:ext cx="1809843" cy="1854295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996" y="83127"/>
            <a:ext cx="1582344" cy="2642263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66732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80653" y="263100"/>
            <a:ext cx="7730837" cy="63709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Roger </a:t>
            </a:r>
            <a:r>
              <a:rPr lang="cs-CZ" sz="2000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Lemelin</a:t>
            </a:r>
            <a:endParaRPr lang="fr-FR" sz="20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1919-1992)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Journaliste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Time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Life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Fortune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scénariste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homme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d'affaires et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écrivain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Son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premier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 </a:t>
            </a:r>
            <a:r>
              <a:rPr lang="cs-CZ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pied</a:t>
            </a:r>
            <a:r>
              <a:rPr lang="cs-CZ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Pente</a:t>
            </a:r>
            <a:r>
              <a:rPr lang="cs-CZ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Douce</a:t>
            </a:r>
            <a:r>
              <a:rPr lang="cs-CZ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(1944)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salué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par la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critique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livre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consacré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quartier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Québec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(Saint-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Sauveur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: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communauté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paroissiale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défavorisée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Denis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Boucher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jeune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chef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bande de la Basse-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Ville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Québec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rêve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conquérir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la Haute-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Ville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veut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lancer une </a:t>
            </a:r>
            <a:r>
              <a:rPr lang="cs-CZ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révolution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et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pour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faire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désire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devenir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écrivain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</a:t>
            </a:r>
            <a:endParaRPr lang="fr-FR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révolte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n’est pas de longue durée 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juste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crise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d'adolescence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puis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rentre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système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deux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livres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fr-FR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histoires d’une révolte individuelle </a:t>
            </a:r>
            <a:r>
              <a:rPr lang="fr-FR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fr-FR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milieu urbain.</a:t>
            </a:r>
          </a:p>
          <a:p>
            <a:pPr algn="just"/>
            <a:endParaRPr lang="fr-FR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839" y="387546"/>
            <a:ext cx="2101958" cy="3626036"/>
          </a:xfrm>
          <a:prstGeom prst="rect">
            <a:avLst/>
          </a:prstGeom>
          <a:ln w="57150">
            <a:solidFill>
              <a:schemeClr val="tx2">
                <a:lumMod val="50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340" y="4479637"/>
            <a:ext cx="2995911" cy="1914293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20202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250</TotalTime>
  <Words>1103</Words>
  <Application>Microsoft Office PowerPoint</Application>
  <PresentationFormat>Širokoúhlá obrazovka</PresentationFormat>
  <Paragraphs>235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9" baseType="lpstr">
      <vt:lpstr>Arial</vt:lpstr>
      <vt:lpstr>Arial Nova</vt:lpstr>
      <vt:lpstr>MS Shell Dlg 2</vt:lpstr>
      <vt:lpstr>Symbol</vt:lpstr>
      <vt:lpstr>Times New Roman</vt:lpstr>
      <vt:lpstr>Verdana</vt:lpstr>
      <vt:lpstr>Wingdings</vt:lpstr>
      <vt:lpstr>Wingdings 3</vt:lpstr>
      <vt:lpstr>Madison</vt:lpstr>
      <vt:lpstr>GRANDE NOIRCEUR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GRANDE NOIRCEUR</dc:title>
  <dc:creator>Eva Voldřichová Beránková</dc:creator>
  <cp:lastModifiedBy>Eva Voldřichová Beránková</cp:lastModifiedBy>
  <cp:revision>85</cp:revision>
  <dcterms:created xsi:type="dcterms:W3CDTF">2020-11-03T11:27:54Z</dcterms:created>
  <dcterms:modified xsi:type="dcterms:W3CDTF">2020-11-03T18:46:43Z</dcterms:modified>
</cp:coreProperties>
</file>