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5" r:id="rId9"/>
    <p:sldId id="264" r:id="rId10"/>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43" d="100"/>
          <a:sy n="43" d="100"/>
        </p:scale>
        <p:origin x="756"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můžete upravit styl předlohy.</a:t>
            </a:r>
            <a:endParaRPr lang="cs-CZ"/>
          </a:p>
        </p:txBody>
      </p:sp>
      <p:sp>
        <p:nvSpPr>
          <p:cNvPr id="4" name="Zástupný symbol pro datum 3"/>
          <p:cNvSpPr>
            <a:spLocks noGrp="1"/>
          </p:cNvSpPr>
          <p:nvPr>
            <p:ph type="dt" sz="half" idx="10"/>
          </p:nvPr>
        </p:nvSpPr>
        <p:spPr/>
        <p:txBody>
          <a:bodyPr/>
          <a:lstStyle/>
          <a:p>
            <a:fld id="{9847251D-D849-4395-BE61-59980FDAF2C5}" type="datetimeFigureOut">
              <a:rPr lang="cs-CZ" smtClean="0"/>
              <a:t>18.04.2025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057C90B-B16F-45A7-B275-FBF8AE3B3812}" type="slidenum">
              <a:rPr lang="cs-CZ" smtClean="0"/>
              <a:t>‹#›</a:t>
            </a:fld>
            <a:endParaRPr lang="cs-CZ"/>
          </a:p>
        </p:txBody>
      </p:sp>
    </p:spTree>
    <p:extLst>
      <p:ext uri="{BB962C8B-B14F-4D97-AF65-F5344CB8AC3E}">
        <p14:creationId xmlns:p14="http://schemas.microsoft.com/office/powerpoint/2010/main" val="2218989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9847251D-D849-4395-BE61-59980FDAF2C5}" type="datetimeFigureOut">
              <a:rPr lang="cs-CZ" smtClean="0"/>
              <a:t>18.04.2025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057C90B-B16F-45A7-B275-FBF8AE3B3812}" type="slidenum">
              <a:rPr lang="cs-CZ" smtClean="0"/>
              <a:t>‹#›</a:t>
            </a:fld>
            <a:endParaRPr lang="cs-CZ"/>
          </a:p>
        </p:txBody>
      </p:sp>
    </p:spTree>
    <p:extLst>
      <p:ext uri="{BB962C8B-B14F-4D97-AF65-F5344CB8AC3E}">
        <p14:creationId xmlns:p14="http://schemas.microsoft.com/office/powerpoint/2010/main" val="3274538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9847251D-D849-4395-BE61-59980FDAF2C5}" type="datetimeFigureOut">
              <a:rPr lang="cs-CZ" smtClean="0"/>
              <a:t>18.04.2025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057C90B-B16F-45A7-B275-FBF8AE3B3812}" type="slidenum">
              <a:rPr lang="cs-CZ" smtClean="0"/>
              <a:t>‹#›</a:t>
            </a:fld>
            <a:endParaRPr lang="cs-CZ"/>
          </a:p>
        </p:txBody>
      </p:sp>
    </p:spTree>
    <p:extLst>
      <p:ext uri="{BB962C8B-B14F-4D97-AF65-F5344CB8AC3E}">
        <p14:creationId xmlns:p14="http://schemas.microsoft.com/office/powerpoint/2010/main" val="3173996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9847251D-D849-4395-BE61-59980FDAF2C5}" type="datetimeFigureOut">
              <a:rPr lang="cs-CZ" smtClean="0"/>
              <a:t>18.04.2025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057C90B-B16F-45A7-B275-FBF8AE3B3812}" type="slidenum">
              <a:rPr lang="cs-CZ" smtClean="0"/>
              <a:t>‹#›</a:t>
            </a:fld>
            <a:endParaRPr lang="cs-CZ"/>
          </a:p>
        </p:txBody>
      </p:sp>
    </p:spTree>
    <p:extLst>
      <p:ext uri="{BB962C8B-B14F-4D97-AF65-F5344CB8AC3E}">
        <p14:creationId xmlns:p14="http://schemas.microsoft.com/office/powerpoint/2010/main" val="219356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Upravte styly předlohy textu.</a:t>
            </a:r>
          </a:p>
        </p:txBody>
      </p:sp>
      <p:sp>
        <p:nvSpPr>
          <p:cNvPr id="4" name="Zástupný symbol pro datum 3"/>
          <p:cNvSpPr>
            <a:spLocks noGrp="1"/>
          </p:cNvSpPr>
          <p:nvPr>
            <p:ph type="dt" sz="half" idx="10"/>
          </p:nvPr>
        </p:nvSpPr>
        <p:spPr/>
        <p:txBody>
          <a:bodyPr/>
          <a:lstStyle/>
          <a:p>
            <a:fld id="{9847251D-D849-4395-BE61-59980FDAF2C5}" type="datetimeFigureOut">
              <a:rPr lang="cs-CZ" smtClean="0"/>
              <a:t>18.04.2025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057C90B-B16F-45A7-B275-FBF8AE3B3812}" type="slidenum">
              <a:rPr lang="cs-CZ" smtClean="0"/>
              <a:t>‹#›</a:t>
            </a:fld>
            <a:endParaRPr lang="cs-CZ"/>
          </a:p>
        </p:txBody>
      </p:sp>
    </p:spTree>
    <p:extLst>
      <p:ext uri="{BB962C8B-B14F-4D97-AF65-F5344CB8AC3E}">
        <p14:creationId xmlns:p14="http://schemas.microsoft.com/office/powerpoint/2010/main" val="2187916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838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6172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9847251D-D849-4395-BE61-59980FDAF2C5}" type="datetimeFigureOut">
              <a:rPr lang="cs-CZ" smtClean="0"/>
              <a:t>18.04.2025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057C90B-B16F-45A7-B275-FBF8AE3B3812}" type="slidenum">
              <a:rPr lang="cs-CZ" smtClean="0"/>
              <a:t>‹#›</a:t>
            </a:fld>
            <a:endParaRPr lang="cs-CZ"/>
          </a:p>
        </p:txBody>
      </p:sp>
    </p:spTree>
    <p:extLst>
      <p:ext uri="{BB962C8B-B14F-4D97-AF65-F5344CB8AC3E}">
        <p14:creationId xmlns:p14="http://schemas.microsoft.com/office/powerpoint/2010/main" val="422684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9847251D-D849-4395-BE61-59980FDAF2C5}" type="datetimeFigureOut">
              <a:rPr lang="cs-CZ" smtClean="0"/>
              <a:t>18.04.2025</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D057C90B-B16F-45A7-B275-FBF8AE3B3812}" type="slidenum">
              <a:rPr lang="cs-CZ" smtClean="0"/>
              <a:t>‹#›</a:t>
            </a:fld>
            <a:endParaRPr lang="cs-CZ"/>
          </a:p>
        </p:txBody>
      </p:sp>
    </p:spTree>
    <p:extLst>
      <p:ext uri="{BB962C8B-B14F-4D97-AF65-F5344CB8AC3E}">
        <p14:creationId xmlns:p14="http://schemas.microsoft.com/office/powerpoint/2010/main" val="3632496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9847251D-D849-4395-BE61-59980FDAF2C5}" type="datetimeFigureOut">
              <a:rPr lang="cs-CZ" smtClean="0"/>
              <a:t>18.04.2025</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D057C90B-B16F-45A7-B275-FBF8AE3B3812}" type="slidenum">
              <a:rPr lang="cs-CZ" smtClean="0"/>
              <a:t>‹#›</a:t>
            </a:fld>
            <a:endParaRPr lang="cs-CZ"/>
          </a:p>
        </p:txBody>
      </p:sp>
    </p:spTree>
    <p:extLst>
      <p:ext uri="{BB962C8B-B14F-4D97-AF65-F5344CB8AC3E}">
        <p14:creationId xmlns:p14="http://schemas.microsoft.com/office/powerpoint/2010/main" val="40444699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9847251D-D849-4395-BE61-59980FDAF2C5}" type="datetimeFigureOut">
              <a:rPr lang="cs-CZ" smtClean="0"/>
              <a:t>18.04.2025</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D057C90B-B16F-45A7-B275-FBF8AE3B3812}" type="slidenum">
              <a:rPr lang="cs-CZ" smtClean="0"/>
              <a:t>‹#›</a:t>
            </a:fld>
            <a:endParaRPr lang="cs-CZ"/>
          </a:p>
        </p:txBody>
      </p:sp>
    </p:spTree>
    <p:extLst>
      <p:ext uri="{BB962C8B-B14F-4D97-AF65-F5344CB8AC3E}">
        <p14:creationId xmlns:p14="http://schemas.microsoft.com/office/powerpoint/2010/main" val="4228120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9847251D-D849-4395-BE61-59980FDAF2C5}" type="datetimeFigureOut">
              <a:rPr lang="cs-CZ" smtClean="0"/>
              <a:t>18.04.2025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057C90B-B16F-45A7-B275-FBF8AE3B3812}" type="slidenum">
              <a:rPr lang="cs-CZ" smtClean="0"/>
              <a:t>‹#›</a:t>
            </a:fld>
            <a:endParaRPr lang="cs-CZ"/>
          </a:p>
        </p:txBody>
      </p:sp>
    </p:spTree>
    <p:extLst>
      <p:ext uri="{BB962C8B-B14F-4D97-AF65-F5344CB8AC3E}">
        <p14:creationId xmlns:p14="http://schemas.microsoft.com/office/powerpoint/2010/main" val="37856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9847251D-D849-4395-BE61-59980FDAF2C5}" type="datetimeFigureOut">
              <a:rPr lang="cs-CZ" smtClean="0"/>
              <a:t>18.04.2025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057C90B-B16F-45A7-B275-FBF8AE3B3812}" type="slidenum">
              <a:rPr lang="cs-CZ" smtClean="0"/>
              <a:t>‹#›</a:t>
            </a:fld>
            <a:endParaRPr lang="cs-CZ"/>
          </a:p>
        </p:txBody>
      </p:sp>
    </p:spTree>
    <p:extLst>
      <p:ext uri="{BB962C8B-B14F-4D97-AF65-F5344CB8AC3E}">
        <p14:creationId xmlns:p14="http://schemas.microsoft.com/office/powerpoint/2010/main" val="901041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47251D-D849-4395-BE61-59980FDAF2C5}" type="datetimeFigureOut">
              <a:rPr lang="cs-CZ" smtClean="0"/>
              <a:t>18.04.2025</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57C90B-B16F-45A7-B275-FBF8AE3B3812}" type="slidenum">
              <a:rPr lang="cs-CZ" smtClean="0"/>
              <a:t>‹#›</a:t>
            </a:fld>
            <a:endParaRPr lang="cs-CZ"/>
          </a:p>
        </p:txBody>
      </p:sp>
    </p:spTree>
    <p:extLst>
      <p:ext uri="{BB962C8B-B14F-4D97-AF65-F5344CB8AC3E}">
        <p14:creationId xmlns:p14="http://schemas.microsoft.com/office/powerpoint/2010/main" val="37473843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orld.physio/policy/ps-regulation"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orld.physio/sites/default/files/2022-03/PS-2022-Ethical_responsibilities_principles_Eng.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orld.physio/sites/default/files/2020-07/G-2011-Standards-practice.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en-US" b="1" dirty="0" smtClean="0"/>
              <a:t>Civil and Criminal Law in Physiotherapy</a:t>
            </a:r>
            <a:endParaRPr lang="cs-CZ" dirty="0"/>
          </a:p>
        </p:txBody>
      </p:sp>
      <p:sp>
        <p:nvSpPr>
          <p:cNvPr id="3" name="Podnadpis 2"/>
          <p:cNvSpPr>
            <a:spLocks noGrp="1"/>
          </p:cNvSpPr>
          <p:nvPr>
            <p:ph type="subTitle" idx="1"/>
          </p:nvPr>
        </p:nvSpPr>
        <p:spPr>
          <a:xfrm>
            <a:off x="1524000" y="4527030"/>
            <a:ext cx="9144000" cy="730770"/>
          </a:xfrm>
        </p:spPr>
        <p:txBody>
          <a:bodyPr/>
          <a:lstStyle/>
          <a:p>
            <a:r>
              <a:rPr lang="cs-CZ" dirty="0" smtClean="0"/>
              <a:t>PhDr. Ivana Vláčilová, Ph.D.</a:t>
            </a:r>
            <a:endParaRPr lang="cs-CZ" dirty="0"/>
          </a:p>
        </p:txBody>
      </p:sp>
    </p:spTree>
    <p:extLst>
      <p:ext uri="{BB962C8B-B14F-4D97-AF65-F5344CB8AC3E}">
        <p14:creationId xmlns:p14="http://schemas.microsoft.com/office/powerpoint/2010/main" val="2646907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smtClean="0"/>
              <a:t>Civil and Criminal Law in Physiotherapy</a:t>
            </a:r>
            <a:endParaRPr lang="cs-CZ" dirty="0"/>
          </a:p>
        </p:txBody>
      </p:sp>
      <p:sp>
        <p:nvSpPr>
          <p:cNvPr id="3" name="Zástupný symbol pro obsah 2"/>
          <p:cNvSpPr>
            <a:spLocks noGrp="1"/>
          </p:cNvSpPr>
          <p:nvPr>
            <p:ph idx="1"/>
          </p:nvPr>
        </p:nvSpPr>
        <p:spPr/>
        <p:txBody>
          <a:bodyPr/>
          <a:lstStyle/>
          <a:p>
            <a:r>
              <a:rPr lang="en-US" dirty="0" smtClean="0"/>
              <a:t>In the practice of physiotherapy, legal principles play a crucial role in protecting both patients and practitioners. Two main branches of law that affect physiotherapists are </a:t>
            </a:r>
            <a:r>
              <a:rPr lang="en-US" b="1" dirty="0" smtClean="0"/>
              <a:t>civil law</a:t>
            </a:r>
            <a:r>
              <a:rPr lang="en-US" dirty="0" smtClean="0"/>
              <a:t> and </a:t>
            </a:r>
            <a:r>
              <a:rPr lang="en-US" b="1" dirty="0" smtClean="0"/>
              <a:t>criminal law</a:t>
            </a:r>
            <a:r>
              <a:rPr lang="en-US" dirty="0" smtClean="0"/>
              <a:t>.</a:t>
            </a:r>
          </a:p>
          <a:p>
            <a:endParaRPr lang="cs-CZ" dirty="0"/>
          </a:p>
        </p:txBody>
      </p:sp>
    </p:spTree>
    <p:extLst>
      <p:ext uri="{BB962C8B-B14F-4D97-AF65-F5344CB8AC3E}">
        <p14:creationId xmlns:p14="http://schemas.microsoft.com/office/powerpoint/2010/main" val="965456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smtClean="0"/>
              <a:t>Civil Law in Physiotherapy</a:t>
            </a:r>
            <a:endParaRPr lang="cs-CZ" dirty="0"/>
          </a:p>
        </p:txBody>
      </p:sp>
      <p:sp>
        <p:nvSpPr>
          <p:cNvPr id="3" name="Zástupný symbol pro obsah 2"/>
          <p:cNvSpPr>
            <a:spLocks noGrp="1"/>
          </p:cNvSpPr>
          <p:nvPr>
            <p:ph idx="1"/>
          </p:nvPr>
        </p:nvSpPr>
        <p:spPr/>
        <p:txBody>
          <a:bodyPr>
            <a:normAutofit fontScale="92500" lnSpcReduction="20000"/>
          </a:bodyPr>
          <a:lstStyle/>
          <a:p>
            <a:r>
              <a:rPr lang="en-US" dirty="0" smtClean="0"/>
              <a:t>Civil law deals with disputes between individuals or organizations. In physiotherapy, civil law is most often relevant in cases involving </a:t>
            </a:r>
            <a:r>
              <a:rPr lang="en-US" b="1" dirty="0" smtClean="0"/>
              <a:t>negligence</a:t>
            </a:r>
            <a:r>
              <a:rPr lang="en-US" dirty="0" smtClean="0"/>
              <a:t> or </a:t>
            </a:r>
            <a:r>
              <a:rPr lang="en-US" b="1" dirty="0" smtClean="0"/>
              <a:t>breach of duty of care</a:t>
            </a:r>
            <a:r>
              <a:rPr lang="en-US" dirty="0" smtClean="0"/>
              <a:t>. If a physiotherapist fails to meet the expected standard of care, and the patient suffers harm as a result, the patient may file a </a:t>
            </a:r>
            <a:r>
              <a:rPr lang="en-US" b="1" dirty="0" smtClean="0"/>
              <a:t>civil lawsuit</a:t>
            </a:r>
            <a:r>
              <a:rPr lang="en-US" dirty="0" smtClean="0"/>
              <a:t> seeking compensation.</a:t>
            </a:r>
          </a:p>
          <a:p>
            <a:r>
              <a:rPr lang="en-US" dirty="0" smtClean="0"/>
              <a:t>Examples include:</a:t>
            </a:r>
          </a:p>
          <a:p>
            <a:r>
              <a:rPr lang="en-US" dirty="0" smtClean="0"/>
              <a:t>Incorrect application of a treatment that causes injury</a:t>
            </a:r>
          </a:p>
          <a:p>
            <a:r>
              <a:rPr lang="en-US" dirty="0" smtClean="0"/>
              <a:t>Failure to inform the patient of potential risks (lack of informed consent)</a:t>
            </a:r>
          </a:p>
          <a:p>
            <a:r>
              <a:rPr lang="en-US" dirty="0" smtClean="0"/>
              <a:t>Breach of confidentiality</a:t>
            </a:r>
          </a:p>
          <a:p>
            <a:r>
              <a:rPr lang="en-US" dirty="0" smtClean="0"/>
              <a:t>Physiotherapists must always adhere to </a:t>
            </a:r>
            <a:r>
              <a:rPr lang="en-US" b="1" dirty="0" smtClean="0"/>
              <a:t>professional standards</a:t>
            </a:r>
            <a:r>
              <a:rPr lang="en-US" dirty="0" smtClean="0"/>
              <a:t>, keep clear documentation, and ensure </a:t>
            </a:r>
            <a:r>
              <a:rPr lang="en-US" b="1" dirty="0" smtClean="0"/>
              <a:t>informed consent</a:t>
            </a:r>
            <a:r>
              <a:rPr lang="en-US" dirty="0" smtClean="0"/>
              <a:t> is obtained before beginning any treatment.</a:t>
            </a:r>
          </a:p>
          <a:p>
            <a:endParaRPr lang="cs-CZ" dirty="0"/>
          </a:p>
        </p:txBody>
      </p:sp>
    </p:spTree>
    <p:extLst>
      <p:ext uri="{BB962C8B-B14F-4D97-AF65-F5344CB8AC3E}">
        <p14:creationId xmlns:p14="http://schemas.microsoft.com/office/powerpoint/2010/main" val="505256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smtClean="0"/>
              <a:t>Criminal Law in Physiotherapy</a:t>
            </a:r>
            <a:endParaRPr lang="cs-CZ" dirty="0"/>
          </a:p>
        </p:txBody>
      </p:sp>
      <p:sp>
        <p:nvSpPr>
          <p:cNvPr id="3" name="Zástupný symbol pro obsah 2"/>
          <p:cNvSpPr>
            <a:spLocks noGrp="1"/>
          </p:cNvSpPr>
          <p:nvPr>
            <p:ph idx="1"/>
          </p:nvPr>
        </p:nvSpPr>
        <p:spPr/>
        <p:txBody>
          <a:bodyPr>
            <a:normAutofit/>
          </a:bodyPr>
          <a:lstStyle/>
          <a:p>
            <a:r>
              <a:rPr lang="en-US" dirty="0" smtClean="0"/>
              <a:t>Criminal law involves actions considered offenses against the state or society, and these are prosecuted by public authorities. In physiotherapy, criminal charges may arise in cases of:</a:t>
            </a:r>
          </a:p>
          <a:p>
            <a:r>
              <a:rPr lang="en-US" b="1" dirty="0" smtClean="0"/>
              <a:t>Assault</a:t>
            </a:r>
            <a:r>
              <a:rPr lang="en-US" dirty="0" smtClean="0"/>
              <a:t> (e.g., touching a patient without consent)</a:t>
            </a:r>
          </a:p>
          <a:p>
            <a:r>
              <a:rPr lang="en-US" b="1" dirty="0" smtClean="0"/>
              <a:t>Fraud</a:t>
            </a:r>
            <a:r>
              <a:rPr lang="en-US" dirty="0" smtClean="0"/>
              <a:t> (e.g., falsifying patient records or insurance claims)</a:t>
            </a:r>
          </a:p>
          <a:p>
            <a:r>
              <a:rPr lang="en-US" b="1" dirty="0" smtClean="0"/>
              <a:t>Sexual misconduct</a:t>
            </a:r>
            <a:endParaRPr lang="en-US" dirty="0" smtClean="0"/>
          </a:p>
          <a:p>
            <a:r>
              <a:rPr lang="en-US" b="1" dirty="0" smtClean="0"/>
              <a:t>Theft</a:t>
            </a:r>
            <a:r>
              <a:rPr lang="en-US" dirty="0" smtClean="0"/>
              <a:t> or misuse of property or drugs</a:t>
            </a:r>
          </a:p>
          <a:p>
            <a:r>
              <a:rPr lang="en-US" dirty="0" smtClean="0"/>
              <a:t>Convictions under criminal law can result in serious consequences, including fines, imprisonment, and loss of professional license.</a:t>
            </a:r>
          </a:p>
          <a:p>
            <a:endParaRPr lang="cs-CZ" dirty="0"/>
          </a:p>
        </p:txBody>
      </p:sp>
    </p:spTree>
    <p:extLst>
      <p:ext uri="{BB962C8B-B14F-4D97-AF65-F5344CB8AC3E}">
        <p14:creationId xmlns:p14="http://schemas.microsoft.com/office/powerpoint/2010/main" val="2565232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smtClean="0"/>
              <a:t>Key Legal Concepts for Physiotherapists</a:t>
            </a:r>
            <a:endParaRPr lang="cs-CZ" dirty="0"/>
          </a:p>
        </p:txBody>
      </p:sp>
      <p:sp>
        <p:nvSpPr>
          <p:cNvPr id="3" name="Zástupný symbol pro obsah 2"/>
          <p:cNvSpPr>
            <a:spLocks noGrp="1"/>
          </p:cNvSpPr>
          <p:nvPr>
            <p:ph idx="1"/>
          </p:nvPr>
        </p:nvSpPr>
        <p:spPr/>
        <p:txBody>
          <a:bodyPr>
            <a:normAutofit/>
          </a:bodyPr>
          <a:lstStyle/>
          <a:p>
            <a:r>
              <a:rPr lang="en-US" b="1" dirty="0" smtClean="0"/>
              <a:t>Duty of care</a:t>
            </a:r>
            <a:r>
              <a:rPr lang="en-US" dirty="0" smtClean="0"/>
              <a:t>: The legal obligation to provide safe and appropriate treatment.</a:t>
            </a:r>
          </a:p>
          <a:p>
            <a:r>
              <a:rPr lang="en-US" b="1" dirty="0" smtClean="0"/>
              <a:t>Consent</a:t>
            </a:r>
            <a:r>
              <a:rPr lang="en-US" dirty="0" smtClean="0"/>
              <a:t>: Patients must give informed consent before any procedure.</a:t>
            </a:r>
          </a:p>
          <a:p>
            <a:r>
              <a:rPr lang="en-US" b="1" dirty="0" smtClean="0"/>
              <a:t>Confidentiality</a:t>
            </a:r>
            <a:r>
              <a:rPr lang="en-US" dirty="0" smtClean="0"/>
              <a:t>: Patient information must be kept private and secure.</a:t>
            </a:r>
          </a:p>
          <a:p>
            <a:r>
              <a:rPr lang="en-US" b="1" dirty="0" smtClean="0"/>
              <a:t>Record-keeping</a:t>
            </a:r>
            <a:r>
              <a:rPr lang="en-US" dirty="0" smtClean="0"/>
              <a:t>: Accurate and detailed records help protect both the patient and the practitioner.</a:t>
            </a:r>
          </a:p>
        </p:txBody>
      </p:sp>
    </p:spTree>
    <p:extLst>
      <p:ext uri="{BB962C8B-B14F-4D97-AF65-F5344CB8AC3E}">
        <p14:creationId xmlns:p14="http://schemas.microsoft.com/office/powerpoint/2010/main" val="1466308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smtClean="0"/>
              <a:t>Conclusion</a:t>
            </a:r>
            <a:endParaRPr lang="cs-CZ" dirty="0"/>
          </a:p>
        </p:txBody>
      </p:sp>
      <p:sp>
        <p:nvSpPr>
          <p:cNvPr id="3" name="Zástupný symbol pro obsah 2"/>
          <p:cNvSpPr>
            <a:spLocks noGrp="1"/>
          </p:cNvSpPr>
          <p:nvPr>
            <p:ph idx="1"/>
          </p:nvPr>
        </p:nvSpPr>
        <p:spPr/>
        <p:txBody>
          <a:bodyPr/>
          <a:lstStyle/>
          <a:p>
            <a:r>
              <a:rPr lang="en-US" dirty="0" smtClean="0"/>
              <a:t>Understanding civil and criminal law is essential for physiotherapists to practice ethically, safely, and legally. Legal awareness not only protects the practitioner from potential legal action but also ensures high-quality patient care and professional integrity.</a:t>
            </a:r>
          </a:p>
          <a:p>
            <a:endParaRPr lang="cs-CZ" dirty="0"/>
          </a:p>
        </p:txBody>
      </p:sp>
    </p:spTree>
    <p:extLst>
      <p:ext uri="{BB962C8B-B14F-4D97-AF65-F5344CB8AC3E}">
        <p14:creationId xmlns:p14="http://schemas.microsoft.com/office/powerpoint/2010/main" val="1418153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Sources</a:t>
            </a:r>
            <a:r>
              <a:rPr lang="cs-CZ" dirty="0" smtClean="0"/>
              <a:t> </a:t>
            </a:r>
            <a:r>
              <a:rPr lang="cs-CZ" dirty="0" err="1" smtClean="0"/>
              <a:t>based</a:t>
            </a:r>
            <a:r>
              <a:rPr lang="cs-CZ" dirty="0" smtClean="0"/>
              <a:t> on </a:t>
            </a:r>
            <a:r>
              <a:rPr lang="cs-CZ" dirty="0" err="1" smtClean="0"/>
              <a:t>World</a:t>
            </a:r>
            <a:r>
              <a:rPr lang="cs-CZ" dirty="0" smtClean="0"/>
              <a:t> </a:t>
            </a:r>
            <a:r>
              <a:rPr lang="cs-CZ" dirty="0" err="1" smtClean="0"/>
              <a:t>Physiotherapy</a:t>
            </a:r>
            <a:endParaRPr lang="cs-CZ" dirty="0"/>
          </a:p>
        </p:txBody>
      </p:sp>
      <p:sp>
        <p:nvSpPr>
          <p:cNvPr id="3" name="Zástupný symbol pro obsah 2"/>
          <p:cNvSpPr>
            <a:spLocks noGrp="1"/>
          </p:cNvSpPr>
          <p:nvPr>
            <p:ph idx="1"/>
          </p:nvPr>
        </p:nvSpPr>
        <p:spPr/>
        <p:txBody>
          <a:bodyPr>
            <a:normAutofit lnSpcReduction="10000"/>
          </a:bodyPr>
          <a:lstStyle/>
          <a:p>
            <a:r>
              <a:rPr lang="en-US" dirty="0" smtClean="0"/>
              <a:t>For comprehensive information on the legal aspects of physiotherapy, including civil and criminal law considerations, World Physiotherapy has published several key documents:​</a:t>
            </a:r>
          </a:p>
          <a:p>
            <a:r>
              <a:rPr lang="en-US" b="1" dirty="0" smtClean="0"/>
              <a:t>Regulation of the Physiotherapy Profession</a:t>
            </a:r>
            <a:r>
              <a:rPr lang="en-US" dirty="0" smtClean="0"/>
              <a:t/>
            </a:r>
            <a:br>
              <a:rPr lang="en-US" dirty="0" smtClean="0"/>
            </a:br>
            <a:r>
              <a:rPr lang="en-US" dirty="0" smtClean="0"/>
              <a:t>This policy statement discusses how physiotherapists are regulated through legislation, including licensing or registration by professional or external regulatory authorities. It emphasizes the importance of regulation in ensuring public safety and professional accountability.</a:t>
            </a:r>
            <a:endParaRPr lang="cs-CZ" dirty="0" smtClean="0"/>
          </a:p>
          <a:p>
            <a:r>
              <a:rPr lang="cs-CZ" dirty="0"/>
              <a:t>C</a:t>
            </a:r>
            <a:r>
              <a:rPr lang="en-US" dirty="0" err="1" smtClean="0"/>
              <a:t>itation</a:t>
            </a:r>
            <a:r>
              <a:rPr lang="en-US" dirty="0" smtClean="0"/>
              <a:t>: World Physiotherapy. Policy statement: Regulation of the physiotherapy profession. London, UK: World Physiotherapy; 2023. Available from: </a:t>
            </a:r>
            <a:r>
              <a:rPr lang="en-US" dirty="0" smtClean="0">
                <a:hlinkClick r:id="rId2"/>
              </a:rPr>
              <a:t>https://world.physio/policy/ps-regulation</a:t>
            </a:r>
            <a:endParaRPr lang="cs-CZ" dirty="0" smtClean="0"/>
          </a:p>
          <a:p>
            <a:endParaRPr lang="en-US" dirty="0" smtClean="0"/>
          </a:p>
        </p:txBody>
      </p:sp>
    </p:spTree>
    <p:extLst>
      <p:ext uri="{BB962C8B-B14F-4D97-AF65-F5344CB8AC3E}">
        <p14:creationId xmlns:p14="http://schemas.microsoft.com/office/powerpoint/2010/main" val="5790233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Sources</a:t>
            </a:r>
            <a:r>
              <a:rPr lang="cs-CZ" dirty="0" smtClean="0"/>
              <a:t> </a:t>
            </a:r>
            <a:r>
              <a:rPr lang="cs-CZ" dirty="0" err="1" smtClean="0"/>
              <a:t>based</a:t>
            </a:r>
            <a:r>
              <a:rPr lang="cs-CZ" dirty="0" smtClean="0"/>
              <a:t> on </a:t>
            </a:r>
            <a:r>
              <a:rPr lang="cs-CZ" dirty="0" err="1" smtClean="0"/>
              <a:t>World</a:t>
            </a:r>
            <a:r>
              <a:rPr lang="cs-CZ" dirty="0" smtClean="0"/>
              <a:t> </a:t>
            </a:r>
            <a:r>
              <a:rPr lang="cs-CZ" dirty="0" err="1" smtClean="0"/>
              <a:t>Physiotherapy</a:t>
            </a:r>
            <a:endParaRPr lang="cs-CZ" dirty="0"/>
          </a:p>
        </p:txBody>
      </p:sp>
      <p:sp>
        <p:nvSpPr>
          <p:cNvPr id="3" name="Zástupný symbol pro obsah 2"/>
          <p:cNvSpPr>
            <a:spLocks noGrp="1"/>
          </p:cNvSpPr>
          <p:nvPr>
            <p:ph idx="1"/>
          </p:nvPr>
        </p:nvSpPr>
        <p:spPr/>
        <p:txBody>
          <a:bodyPr/>
          <a:lstStyle/>
          <a:p>
            <a:r>
              <a:rPr lang="en-US" b="1" dirty="0" smtClean="0"/>
              <a:t>Ethical Principles and Responsibilities of Physiotherapists</a:t>
            </a:r>
            <a:r>
              <a:rPr lang="en-US" dirty="0" smtClean="0"/>
              <a:t/>
            </a:r>
            <a:br>
              <a:rPr lang="en-US" dirty="0" smtClean="0"/>
            </a:br>
            <a:r>
              <a:rPr lang="en-US" dirty="0" smtClean="0"/>
              <a:t>This document outlines the ethical obligations of physiotherapists, including compliance with laws and regulations governing practice. It highlights the responsibility of physiotherapists to understand and adhere to legal requirements in their jurisdiction.</a:t>
            </a:r>
            <a:endParaRPr lang="cs-CZ" dirty="0" smtClean="0"/>
          </a:p>
          <a:p>
            <a:endParaRPr lang="cs-CZ" dirty="0"/>
          </a:p>
          <a:p>
            <a:r>
              <a:rPr lang="cs-CZ" dirty="0" smtClean="0"/>
              <a:t>Web link: </a:t>
            </a:r>
            <a:r>
              <a:rPr lang="cs-CZ" dirty="0" smtClean="0">
                <a:hlinkClick r:id="rId2"/>
              </a:rPr>
              <a:t>https://world.physio/sites/default/files/2022-03/PS-2022-Ethical_responsibilities_principles_Eng.pdf</a:t>
            </a:r>
            <a:endParaRPr lang="cs-CZ" dirty="0" smtClean="0"/>
          </a:p>
          <a:p>
            <a:pPr marL="0" indent="0">
              <a:buNone/>
            </a:pPr>
            <a:endParaRPr lang="cs-CZ" dirty="0" smtClean="0"/>
          </a:p>
          <a:p>
            <a:endParaRPr lang="cs-CZ" dirty="0"/>
          </a:p>
        </p:txBody>
      </p:sp>
    </p:spTree>
    <p:extLst>
      <p:ext uri="{BB962C8B-B14F-4D97-AF65-F5344CB8AC3E}">
        <p14:creationId xmlns:p14="http://schemas.microsoft.com/office/powerpoint/2010/main" val="2059953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03092" y="634948"/>
            <a:ext cx="10515600" cy="1325563"/>
          </a:xfrm>
        </p:spPr>
        <p:txBody>
          <a:bodyPr>
            <a:normAutofit fontScale="90000"/>
          </a:bodyPr>
          <a:lstStyle/>
          <a:p>
            <a:r>
              <a:rPr lang="en-US" dirty="0" smtClean="0"/>
              <a:t>These resources offer valuable insights into the legal and ethical frameworks that govern physiotherapy practice globally.</a:t>
            </a:r>
            <a:endParaRPr lang="cs-CZ" dirty="0"/>
          </a:p>
        </p:txBody>
      </p:sp>
      <p:sp>
        <p:nvSpPr>
          <p:cNvPr id="3" name="Zástupný symbol pro obsah 2"/>
          <p:cNvSpPr>
            <a:spLocks noGrp="1"/>
          </p:cNvSpPr>
          <p:nvPr>
            <p:ph idx="1"/>
          </p:nvPr>
        </p:nvSpPr>
        <p:spPr>
          <a:xfrm>
            <a:off x="838200" y="2593297"/>
            <a:ext cx="10515600" cy="3583665"/>
          </a:xfrm>
        </p:spPr>
        <p:txBody>
          <a:bodyPr>
            <a:normAutofit/>
          </a:bodyPr>
          <a:lstStyle/>
          <a:p>
            <a:r>
              <a:rPr lang="en-US" b="1" dirty="0" smtClean="0"/>
              <a:t>Standards of Physical Therapy Practice</a:t>
            </a:r>
            <a:r>
              <a:rPr lang="en-US" dirty="0" smtClean="0"/>
              <a:t/>
            </a:r>
            <a:br>
              <a:rPr lang="en-US" dirty="0" smtClean="0"/>
            </a:br>
            <a:r>
              <a:rPr lang="en-US" dirty="0" smtClean="0"/>
              <a:t>This guideline provides standards for physical therapy practice, including legal responsibilities such as obtaining informed consent, maintaining confidentiality, and reporting violations of laws and regulations.</a:t>
            </a:r>
            <a:endParaRPr lang="cs-CZ" dirty="0"/>
          </a:p>
          <a:p>
            <a:r>
              <a:rPr lang="cs-CZ" dirty="0" smtClean="0"/>
              <a:t>Web link: </a:t>
            </a:r>
            <a:r>
              <a:rPr lang="cs-CZ" dirty="0" smtClean="0">
                <a:hlinkClick r:id="rId2"/>
              </a:rPr>
              <a:t>https://world.physio/sites/default/files/2020-07/G-2011-Standards-practice.pdf</a:t>
            </a:r>
            <a:endParaRPr lang="cs-CZ" dirty="0" smtClean="0"/>
          </a:p>
          <a:p>
            <a:endParaRPr lang="cs-CZ" dirty="0"/>
          </a:p>
        </p:txBody>
      </p:sp>
    </p:spTree>
    <p:extLst>
      <p:ext uri="{BB962C8B-B14F-4D97-AF65-F5344CB8AC3E}">
        <p14:creationId xmlns:p14="http://schemas.microsoft.com/office/powerpoint/2010/main" val="1548469272"/>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420</Words>
  <Application>Microsoft Office PowerPoint</Application>
  <PresentationFormat>Širokoúhlá obrazovka</PresentationFormat>
  <Paragraphs>36</Paragraphs>
  <Slides>9</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9</vt:i4>
      </vt:variant>
    </vt:vector>
  </HeadingPairs>
  <TitlesOfParts>
    <vt:vector size="13" baseType="lpstr">
      <vt:lpstr>Arial</vt:lpstr>
      <vt:lpstr>Calibri</vt:lpstr>
      <vt:lpstr>Calibri Light</vt:lpstr>
      <vt:lpstr>Motiv Office</vt:lpstr>
      <vt:lpstr>Civil and Criminal Law in Physiotherapy</vt:lpstr>
      <vt:lpstr>Civil and Criminal Law in Physiotherapy</vt:lpstr>
      <vt:lpstr>Civil Law in Physiotherapy</vt:lpstr>
      <vt:lpstr>Criminal Law in Physiotherapy</vt:lpstr>
      <vt:lpstr>Key Legal Concepts for Physiotherapists</vt:lpstr>
      <vt:lpstr>Conclusion</vt:lpstr>
      <vt:lpstr>Sources based on World Physiotherapy</vt:lpstr>
      <vt:lpstr>Sources based on World Physiotherapy</vt:lpstr>
      <vt:lpstr>These resources offer valuable insights into the legal and ethical frameworks that govern physiotherapy practice globally.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Civil and Criminal Law in Physiotherapy</dc:title>
  <dc:creator>Vláčil internet</dc:creator>
  <cp:lastModifiedBy>Vláčil internet</cp:lastModifiedBy>
  <cp:revision>2</cp:revision>
  <dcterms:created xsi:type="dcterms:W3CDTF">2025-04-18T14:31:03Z</dcterms:created>
  <dcterms:modified xsi:type="dcterms:W3CDTF">2025-04-18T14:38:55Z</dcterms:modified>
</cp:coreProperties>
</file>