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5" r:id="rId4"/>
    <p:sldId id="261" r:id="rId5"/>
    <p:sldId id="259" r:id="rId6"/>
    <p:sldId id="265" r:id="rId7"/>
    <p:sldId id="269" r:id="rId8"/>
    <p:sldId id="282" r:id="rId9"/>
    <p:sldId id="260" r:id="rId10"/>
    <p:sldId id="264" r:id="rId11"/>
    <p:sldId id="275" r:id="rId12"/>
    <p:sldId id="287" r:id="rId13"/>
    <p:sldId id="284" r:id="rId14"/>
    <p:sldId id="281" r:id="rId15"/>
    <p:sldId id="276" r:id="rId16"/>
    <p:sldId id="279" r:id="rId17"/>
    <p:sldId id="278" r:id="rId18"/>
    <p:sldId id="280" r:id="rId19"/>
    <p:sldId id="274" r:id="rId20"/>
    <p:sldId id="283" r:id="rId21"/>
    <p:sldId id="277" r:id="rId22"/>
    <p:sldId id="286" r:id="rId23"/>
    <p:sldId id="267" r:id="rId24"/>
    <p:sldId id="268" r:id="rId25"/>
    <p:sldId id="270" r:id="rId26"/>
    <p:sldId id="266" r:id="rId27"/>
    <p:sldId id="257" r:id="rId28"/>
    <p:sldId id="263" r:id="rId29"/>
    <p:sldId id="258" r:id="rId30"/>
    <p:sldId id="262" r:id="rId31"/>
    <p:sldId id="273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60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19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30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5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7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83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82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29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7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541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68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EF0FC-FD54-4263-9C40-8DB94A56377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08515-7287-42BF-BB4C-2F28C73C13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27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Památníky aneb štambuchy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5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29822"/>
            <a:ext cx="3886200" cy="65983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47" y="129822"/>
            <a:ext cx="4001253" cy="65983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488" y="129822"/>
            <a:ext cx="3733800" cy="4495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94198" y="5136543"/>
            <a:ext cx="31238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 památníku Tychona Brahe ml.</a:t>
            </a:r>
          </a:p>
          <a:p>
            <a:endParaRPr lang="cs-CZ" dirty="0"/>
          </a:p>
          <a:p>
            <a:r>
              <a:rPr lang="cs-CZ" dirty="0" smtClean="0"/>
              <a:t>Slavné osobnosti</a:t>
            </a:r>
          </a:p>
          <a:p>
            <a:r>
              <a:rPr lang="cs-CZ" dirty="0" smtClean="0"/>
              <a:t>Symboly a iniciály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89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462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88" y="0"/>
            <a:ext cx="4609312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61614" y="572494"/>
            <a:ext cx="1652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Dedikace</a:t>
            </a:r>
          </a:p>
          <a:p>
            <a:endParaRPr lang="cs-CZ" dirty="0"/>
          </a:p>
          <a:p>
            <a:r>
              <a:rPr lang="cs-CZ" dirty="0" smtClean="0"/>
              <a:t>Alegorie ctností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435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661944" cy="63053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428383" y="723569"/>
            <a:ext cx="29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Zápis o úmrtí Georga </a:t>
            </a:r>
            <a:r>
              <a:rPr lang="cs-CZ" dirty="0" err="1" smtClean="0"/>
              <a:t>Khölera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045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38" y="0"/>
            <a:ext cx="7778696" cy="566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253454" y="588397"/>
            <a:ext cx="317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Štambuchy v knihách </a:t>
            </a:r>
            <a:r>
              <a:rPr lang="cs-CZ" dirty="0" err="1" smtClean="0"/>
              <a:t>emblemat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3672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6289" y="-862431"/>
            <a:ext cx="5174593" cy="689945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9745" y="1565744"/>
            <a:ext cx="4536219" cy="60482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282543" y="457200"/>
            <a:ext cx="3590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Zápisy na přídeští</a:t>
            </a:r>
          </a:p>
          <a:p>
            <a:endParaRPr lang="cs-CZ" dirty="0"/>
          </a:p>
          <a:p>
            <a:r>
              <a:rPr lang="cs-CZ" i="1" dirty="0" err="1" smtClean="0"/>
              <a:t>Francisci</a:t>
            </a:r>
            <a:r>
              <a:rPr lang="cs-CZ" i="1" dirty="0" smtClean="0"/>
              <a:t> </a:t>
            </a:r>
            <a:r>
              <a:rPr lang="cs-CZ" i="1" dirty="0" err="1" smtClean="0"/>
              <a:t>Petrarche</a:t>
            </a:r>
            <a:r>
              <a:rPr lang="cs-CZ" i="1" dirty="0" smtClean="0"/>
              <a:t> </a:t>
            </a:r>
            <a:r>
              <a:rPr lang="cs-CZ" i="1" dirty="0" err="1" smtClean="0"/>
              <a:t>zwei</a:t>
            </a:r>
            <a:r>
              <a:rPr lang="cs-CZ" i="1" dirty="0" smtClean="0"/>
              <a:t> </a:t>
            </a:r>
            <a:r>
              <a:rPr lang="cs-CZ" i="1" dirty="0" err="1" smtClean="0"/>
              <a:t>Trostbücher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649941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927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38" y="0"/>
            <a:ext cx="4716162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93419" y="715617"/>
            <a:ext cx="1792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Přísloví</a:t>
            </a:r>
          </a:p>
          <a:p>
            <a:r>
              <a:rPr lang="cs-CZ" dirty="0"/>
              <a:t>a</a:t>
            </a:r>
            <a:r>
              <a:rPr lang="cs-CZ" dirty="0" smtClean="0"/>
              <a:t> morální poučky</a:t>
            </a:r>
          </a:p>
          <a:p>
            <a:r>
              <a:rPr lang="cs-CZ" dirty="0"/>
              <a:t>n</a:t>
            </a:r>
            <a:r>
              <a:rPr lang="cs-CZ" dirty="0" smtClean="0"/>
              <a:t>a cestě životem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904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24" y="0"/>
            <a:ext cx="4297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20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3779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88" y="0"/>
            <a:ext cx="4672512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818490" y="644056"/>
            <a:ext cx="149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Antické mýty </a:t>
            </a:r>
          </a:p>
          <a:p>
            <a:r>
              <a:rPr lang="cs-CZ" dirty="0" smtClean="0"/>
              <a:t>ve štambuchu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19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680858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4442" y="548640"/>
            <a:ext cx="1219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Převrácený</a:t>
            </a:r>
          </a:p>
          <a:p>
            <a:r>
              <a:rPr lang="cs-CZ" dirty="0" smtClean="0"/>
              <a:t>svět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185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390"/>
            <a:ext cx="6535972" cy="41336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75" y="1"/>
            <a:ext cx="6554525" cy="41743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89614" y="532737"/>
            <a:ext cx="17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Studentský život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2560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236" y="757382"/>
            <a:ext cx="805073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Předchůdci a vznik památníků</a:t>
            </a:r>
          </a:p>
          <a:p>
            <a:endParaRPr lang="cs-CZ" dirty="0"/>
          </a:p>
          <a:p>
            <a:r>
              <a:rPr lang="cs-CZ" dirty="0" smtClean="0"/>
              <a:t>Terminologie</a:t>
            </a:r>
          </a:p>
          <a:p>
            <a:endParaRPr lang="cs-CZ" dirty="0"/>
          </a:p>
          <a:p>
            <a:r>
              <a:rPr lang="cs-CZ" dirty="0" smtClean="0"/>
              <a:t>Rozšíření: „zlatá doba“ památníků, vazba na protestantské prostředí</a:t>
            </a:r>
          </a:p>
          <a:p>
            <a:endParaRPr lang="cs-CZ" dirty="0"/>
          </a:p>
          <a:p>
            <a:r>
              <a:rPr lang="cs-CZ" dirty="0" smtClean="0"/>
              <a:t>Typologie (podle majitelů a podle okolností, za kterých vedeny), památníky a gender</a:t>
            </a:r>
          </a:p>
          <a:p>
            <a:endParaRPr lang="cs-CZ" dirty="0"/>
          </a:p>
          <a:p>
            <a:r>
              <a:rPr lang="cs-CZ" dirty="0" smtClean="0"/>
              <a:t>Forma: předtištěné památníky a další tisky, do nichž se zapisovalo, vazba</a:t>
            </a:r>
          </a:p>
          <a:p>
            <a:endParaRPr lang="cs-CZ" dirty="0"/>
          </a:p>
          <a:p>
            <a:r>
              <a:rPr lang="cs-CZ" dirty="0" smtClean="0"/>
              <a:t>Struktura památníku a jednotlivého zápisu</a:t>
            </a:r>
          </a:p>
          <a:p>
            <a:endParaRPr lang="cs-CZ" dirty="0"/>
          </a:p>
          <a:p>
            <a:r>
              <a:rPr lang="cs-CZ" dirty="0" smtClean="0"/>
              <a:t>Obsah a jazyky</a:t>
            </a:r>
          </a:p>
          <a:p>
            <a:endParaRPr lang="cs-CZ" dirty="0"/>
          </a:p>
          <a:p>
            <a:r>
              <a:rPr lang="cs-CZ" dirty="0" smtClean="0"/>
              <a:t>Výzdoba památníků: heraldika a kresby, kdo je autorem výzdoby?</a:t>
            </a:r>
          </a:p>
          <a:p>
            <a:endParaRPr lang="cs-CZ" dirty="0"/>
          </a:p>
          <a:p>
            <a:r>
              <a:rPr lang="cs-CZ" dirty="0" smtClean="0"/>
              <a:t>Uložení</a:t>
            </a:r>
          </a:p>
          <a:p>
            <a:endParaRPr lang="cs-CZ" dirty="0"/>
          </a:p>
          <a:p>
            <a:r>
              <a:rPr lang="cs-CZ" dirty="0" err="1" smtClean="0"/>
              <a:t>Literatrura</a:t>
            </a:r>
            <a:r>
              <a:rPr lang="cs-CZ" dirty="0" smtClean="0"/>
              <a:t>: soupisy, edice atd.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58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790961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327"/>
            <a:ext cx="6662330" cy="49906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258050" y="5584371"/>
            <a:ext cx="14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Zápisy vojáků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4801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6242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379" y="0"/>
            <a:ext cx="4672621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69565" y="659958"/>
            <a:ext cx="2510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Cestou po Itálii</a:t>
            </a:r>
          </a:p>
          <a:p>
            <a:endParaRPr lang="cs-CZ" dirty="0"/>
          </a:p>
          <a:p>
            <a:r>
              <a:rPr lang="cs-CZ" dirty="0" smtClean="0"/>
              <a:t>Štambuch a </a:t>
            </a:r>
            <a:r>
              <a:rPr lang="cs-CZ" i="1" dirty="0" err="1" smtClean="0"/>
              <a:t>Kostümbuch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914826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3" y="898497"/>
            <a:ext cx="7169662" cy="45910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5788" y="0"/>
            <a:ext cx="4646212" cy="68105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450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6689" cy="663786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97" y="0"/>
            <a:ext cx="3880503" cy="675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45" y="110065"/>
            <a:ext cx="3934178" cy="661528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23" y="110065"/>
            <a:ext cx="3945467" cy="66378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77"/>
            <a:ext cx="4351867" cy="65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9548" cy="414263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95" y="2379992"/>
            <a:ext cx="6991805" cy="44780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116417" y="421419"/>
            <a:ext cx="2603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Vedutové motivy (vzácně)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14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5450" y="-921584"/>
            <a:ext cx="4540956" cy="663222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82" y="124049"/>
            <a:ext cx="3613715" cy="67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491" y="378691"/>
            <a:ext cx="109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8" y="868662"/>
            <a:ext cx="3985448" cy="58138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74" y="868662"/>
            <a:ext cx="7165109" cy="46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7382" cy="66548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86" y="83128"/>
            <a:ext cx="3001541" cy="43099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36" y="1481328"/>
            <a:ext cx="6989064" cy="5376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82" y="0"/>
            <a:ext cx="3149118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57451" y="-1145116"/>
            <a:ext cx="6169889" cy="90191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27341" y="-350983"/>
            <a:ext cx="5865091" cy="897843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0"/>
            <a:ext cx="2770910" cy="3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76051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112195" y="461175"/>
            <a:ext cx="23500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Předchůdci památníků:</a:t>
            </a:r>
          </a:p>
          <a:p>
            <a:endParaRPr lang="cs-CZ" dirty="0"/>
          </a:p>
          <a:p>
            <a:r>
              <a:rPr lang="cs-CZ" dirty="0" smtClean="0"/>
              <a:t>Erbovníky</a:t>
            </a:r>
          </a:p>
          <a:p>
            <a:r>
              <a:rPr lang="cs-CZ" dirty="0" smtClean="0"/>
              <a:t>Knihy poutníků</a:t>
            </a:r>
          </a:p>
          <a:p>
            <a:r>
              <a:rPr lang="cs-CZ" dirty="0" err="1" smtClean="0"/>
              <a:t>Trinkbücher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8572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7166" cy="51446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95" y="805318"/>
            <a:ext cx="3407664" cy="59862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3581400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68302" cy="475043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27636" y="424873"/>
            <a:ext cx="222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Pierre</a:t>
            </a:r>
            <a:r>
              <a:rPr lang="cs-CZ" dirty="0" smtClean="0"/>
              <a:t> </a:t>
            </a:r>
            <a:r>
              <a:rPr lang="cs-CZ" dirty="0" err="1" smtClean="0"/>
              <a:t>levée</a:t>
            </a:r>
            <a:r>
              <a:rPr lang="cs-CZ" dirty="0" smtClean="0"/>
              <a:t> u </a:t>
            </a:r>
            <a:r>
              <a:rPr lang="cs-CZ" dirty="0" err="1" smtClean="0"/>
              <a:t>Poitiers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63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89" y="0"/>
            <a:ext cx="4171244" cy="65419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" y="0"/>
            <a:ext cx="3931253" cy="62470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64" y="0"/>
            <a:ext cx="3768436" cy="64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55"/>
            <a:ext cx="4692073" cy="61880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93399" y="0"/>
            <a:ext cx="4570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" y="0"/>
            <a:ext cx="4075033" cy="67897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98" y="-1"/>
            <a:ext cx="3977206" cy="67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339054" cy="47159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01" y="3334302"/>
            <a:ext cx="4704172" cy="352369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744570" y="556591"/>
            <a:ext cx="1963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Titulní list a rejstřík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58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5" y="114300"/>
            <a:ext cx="88328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2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7215" y="422624"/>
            <a:ext cx="126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Sebald</a:t>
            </a:r>
            <a:r>
              <a:rPr lang="cs-CZ" dirty="0" smtClean="0"/>
              <a:t> </a:t>
            </a:r>
            <a:r>
              <a:rPr lang="cs-CZ" dirty="0" err="1" smtClean="0"/>
              <a:t>Plan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19" y="0"/>
            <a:ext cx="4820740" cy="68583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41" y="15541"/>
            <a:ext cx="4509141" cy="68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153</Words>
  <Application>Microsoft Office PowerPoint</Application>
  <PresentationFormat>Širokoúhlá obrazovka</PresentationFormat>
  <Paragraphs>54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Památníky aneb štambuchy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Památníky aneb štambuchy</dc:title>
  <dc:creator>FF UK</dc:creator>
  <cp:lastModifiedBy>FF UK</cp:lastModifiedBy>
  <cp:revision>15</cp:revision>
  <dcterms:created xsi:type="dcterms:W3CDTF">2021-03-10T12:18:18Z</dcterms:created>
  <dcterms:modified xsi:type="dcterms:W3CDTF">2022-03-16T09:12:54Z</dcterms:modified>
</cp:coreProperties>
</file>