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31/3/19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84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31/3/19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01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31/3/19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5857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31/3/19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43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31/3/19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506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31/3/19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4726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31/3/19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528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31/3/19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937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31/3/19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60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31/3/19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52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31/3/19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9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31/3/19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49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31/3/19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79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31/3/19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58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31/3/19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85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31/3/19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14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1165-E3D7-4343-B6F8-C36C82F83290}" type="datetimeFigureOut">
              <a:rPr lang="es-ES" smtClean="0"/>
              <a:t>31/3/19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29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441165-E3D7-4343-B6F8-C36C82F83290}" type="datetimeFigureOut">
              <a:rPr lang="es-ES" smtClean="0"/>
              <a:t>31/3/19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B13F53-B370-4D0E-9623-22AAA41620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2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95054" y="1213814"/>
            <a:ext cx="9507968" cy="2616199"/>
          </a:xfrm>
        </p:spPr>
        <p:txBody>
          <a:bodyPr>
            <a:normAutofit/>
          </a:bodyPr>
          <a:lstStyle/>
          <a:p>
            <a:r>
              <a:rPr lang="es-ES" b="1" dirty="0" err="1"/>
              <a:t>Germany</a:t>
            </a:r>
            <a:r>
              <a:rPr lang="es-ES" b="1" dirty="0"/>
              <a:t> and France:</a:t>
            </a:r>
            <a:br>
              <a:rPr lang="es-ES" b="1" dirty="0"/>
            </a:br>
            <a:r>
              <a:rPr lang="es-ES" b="1" dirty="0"/>
              <a:t> Position </a:t>
            </a:r>
            <a:r>
              <a:rPr lang="es-ES" b="1" dirty="0" err="1"/>
              <a:t>paper</a:t>
            </a:r>
            <a:r>
              <a:rPr lang="es-ES" b="1" dirty="0"/>
              <a:t> </a:t>
            </a:r>
            <a:r>
              <a:rPr lang="es-ES" b="1" dirty="0" err="1"/>
              <a:t>Presentation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623234"/>
          </a:xfrm>
        </p:spPr>
        <p:txBody>
          <a:bodyPr>
            <a:normAutofit fontScale="92500"/>
          </a:bodyPr>
          <a:lstStyle/>
          <a:p>
            <a:r>
              <a:rPr lang="en-GB" sz="2400" b="1" dirty="0" err="1"/>
              <a:t>Kopanicky</a:t>
            </a:r>
            <a:r>
              <a:rPr lang="en-GB" sz="2400" b="1" dirty="0"/>
              <a:t> M., </a:t>
            </a:r>
            <a:r>
              <a:rPr lang="en-GB" sz="2400" b="1" dirty="0" err="1"/>
              <a:t>Giarrizzo</a:t>
            </a:r>
            <a:r>
              <a:rPr lang="en-GB" sz="2400" b="1" dirty="0"/>
              <a:t> E., Lanseros R.E., </a:t>
            </a:r>
            <a:r>
              <a:rPr lang="en-GB" sz="2400" b="1" dirty="0" err="1"/>
              <a:t>Ambekar</a:t>
            </a:r>
            <a:r>
              <a:rPr lang="en-GB" sz="2400" b="1" dirty="0"/>
              <a:t> S.</a:t>
            </a:r>
            <a:endParaRPr lang="es-ES" sz="2400" b="1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43318E6-3FD6-1F4F-815F-0131CDE68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818" y="136478"/>
            <a:ext cx="2444255" cy="163215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566BF91-4BE7-5A40-86C0-7B292A7AA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287" y="136478"/>
            <a:ext cx="2455100" cy="163215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1C79A11A-2A27-8449-B09D-82E4F8A71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597" y="4907349"/>
            <a:ext cx="2457203" cy="163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388917"/>
            <a:ext cx="10018713" cy="1752599"/>
          </a:xfrm>
        </p:spPr>
        <p:txBody>
          <a:bodyPr/>
          <a:lstStyle/>
          <a:p>
            <a:r>
              <a:rPr lang="es-ES" b="1" dirty="0" err="1"/>
              <a:t>Our</a:t>
            </a:r>
            <a:r>
              <a:rPr lang="es-ES" b="1" dirty="0"/>
              <a:t> </a:t>
            </a:r>
            <a:r>
              <a:rPr lang="es-ES" b="1" dirty="0" err="1"/>
              <a:t>main</a:t>
            </a:r>
            <a:r>
              <a:rPr lang="es-ES" b="1" dirty="0"/>
              <a:t> positions and </a:t>
            </a:r>
            <a:r>
              <a:rPr lang="es-ES" b="1" dirty="0" err="1"/>
              <a:t>opinions</a:t>
            </a:r>
            <a:r>
              <a:rPr lang="es-ES" b="1" dirty="0"/>
              <a:t>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1" y="2022762"/>
            <a:ext cx="10018714" cy="3713019"/>
          </a:xfrm>
        </p:spPr>
        <p:txBody>
          <a:bodyPr>
            <a:normAutofit/>
          </a:bodyPr>
          <a:lstStyle/>
          <a:p>
            <a:pPr lvl="0" algn="just"/>
            <a:r>
              <a:rPr lang="en-GB" dirty="0"/>
              <a:t>EU member states need to find a </a:t>
            </a:r>
            <a:r>
              <a:rPr lang="en-GB" b="1" dirty="0"/>
              <a:t>shared and lasting solution</a:t>
            </a:r>
            <a:endParaRPr lang="es-ES" dirty="0"/>
          </a:p>
          <a:p>
            <a:pPr lvl="0" algn="just"/>
            <a:r>
              <a:rPr lang="en-GB" dirty="0"/>
              <a:t>we are </a:t>
            </a:r>
            <a:r>
              <a:rPr lang="en-GB" b="1" dirty="0"/>
              <a:t>moderate</a:t>
            </a:r>
            <a:r>
              <a:rPr lang="en-GB" dirty="0"/>
              <a:t> towards the presented stances of other EU countries</a:t>
            </a:r>
            <a:r>
              <a:rPr lang="sk-SK" dirty="0"/>
              <a:t> </a:t>
            </a:r>
            <a:endParaRPr lang="en-GB" b="1" dirty="0"/>
          </a:p>
          <a:p>
            <a:pPr lvl="0" algn="just"/>
            <a:r>
              <a:rPr lang="en-GB" b="1" dirty="0"/>
              <a:t>keep the EU united, prosperous, secure and democratic</a:t>
            </a:r>
          </a:p>
          <a:p>
            <a:pPr lvl="0" algn="just"/>
            <a:r>
              <a:rPr lang="en-GB" b="1" dirty="0"/>
              <a:t>any additional conditionality within the EU may cause another useless escalation of the intra-EU political tension, polarisation among member states</a:t>
            </a:r>
            <a:endParaRPr lang="es-ES" dirty="0"/>
          </a:p>
          <a:p>
            <a:pPr algn="just"/>
            <a:r>
              <a:rPr lang="en-GB" dirty="0"/>
              <a:t>we are </a:t>
            </a:r>
            <a:r>
              <a:rPr lang="en-GB" b="1" dirty="0"/>
              <a:t>open to hear the further initiatives and proposals </a:t>
            </a:r>
            <a:r>
              <a:rPr lang="en-GB" dirty="0"/>
              <a:t>made both by the group of </a:t>
            </a:r>
            <a:r>
              <a:rPr lang="en-GB" b="1" dirty="0"/>
              <a:t>Sweden and Finland </a:t>
            </a:r>
            <a:r>
              <a:rPr lang="en-GB" dirty="0"/>
              <a:t>as well as </a:t>
            </a:r>
            <a:r>
              <a:rPr lang="en-GB" b="1" dirty="0"/>
              <a:t>Poland and Hungary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016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50566" y="1757549"/>
            <a:ext cx="9369736" cy="4734296"/>
          </a:xfrm>
        </p:spPr>
        <p:txBody>
          <a:bodyPr>
            <a:normAutofit/>
          </a:bodyPr>
          <a:lstStyle/>
          <a:p>
            <a:pPr algn="just"/>
            <a:r>
              <a:rPr lang="en-GB" sz="2800" b="1" dirty="0"/>
              <a:t>Reach an agreement on the new EU’s Multiannual Financial Framework in order to:</a:t>
            </a:r>
          </a:p>
          <a:p>
            <a:pPr lvl="1" algn="just"/>
            <a:r>
              <a:rPr lang="en-GB" sz="2400" dirty="0"/>
              <a:t>support the </a:t>
            </a:r>
            <a:r>
              <a:rPr lang="en-GB" sz="2400" b="1" dirty="0"/>
              <a:t>EU's external borders</a:t>
            </a:r>
            <a:endParaRPr lang="es-ES" sz="2400" b="1" dirty="0"/>
          </a:p>
          <a:p>
            <a:pPr lvl="1" algn="just"/>
            <a:r>
              <a:rPr lang="en-GB" sz="2400" dirty="0"/>
              <a:t>strengthening of the European Border and Coast Guard Agency </a:t>
            </a:r>
            <a:r>
              <a:rPr lang="en-GB" sz="2400" b="1" dirty="0"/>
              <a:t>(FRONTEX)</a:t>
            </a:r>
            <a:endParaRPr lang="es-ES" sz="2400" b="1" dirty="0"/>
          </a:p>
          <a:p>
            <a:pPr lvl="1" algn="just"/>
            <a:r>
              <a:rPr lang="en-GB" sz="2400" b="1" dirty="0"/>
              <a:t>fight against human trafficking </a:t>
            </a:r>
            <a:r>
              <a:rPr lang="en-GB" sz="2400" dirty="0"/>
              <a:t>by dismantling channels of illegal economic immigration</a:t>
            </a:r>
            <a:endParaRPr lang="es-ES" sz="2400" dirty="0"/>
          </a:p>
          <a:p>
            <a:pPr lvl="1" algn="just"/>
            <a:r>
              <a:rPr lang="en-GB" sz="2400" b="1" dirty="0"/>
              <a:t>bilateral approach</a:t>
            </a:r>
            <a:r>
              <a:rPr lang="en-GB" sz="2400" dirty="0"/>
              <a:t> and agreements with origin and transit countries</a:t>
            </a:r>
            <a:endParaRPr lang="es-ES" sz="24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2221E55-5BB5-E245-A8D1-5F9913B0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88917"/>
            <a:ext cx="10018713" cy="1752599"/>
          </a:xfrm>
        </p:spPr>
        <p:txBody>
          <a:bodyPr/>
          <a:lstStyle/>
          <a:p>
            <a:r>
              <a:rPr lang="es-ES" b="1" dirty="0" err="1"/>
              <a:t>Ultimate</a:t>
            </a:r>
            <a:r>
              <a:rPr lang="es-ES" b="1" dirty="0"/>
              <a:t> </a:t>
            </a:r>
            <a:r>
              <a:rPr lang="es-ES" b="1" dirty="0" err="1"/>
              <a:t>goal</a:t>
            </a:r>
            <a:r>
              <a:rPr lang="es-ES" b="1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90029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09" y="2054431"/>
            <a:ext cx="10018712" cy="3733800"/>
          </a:xfrm>
        </p:spPr>
        <p:txBody>
          <a:bodyPr/>
          <a:lstStyle/>
          <a:p>
            <a:pPr algn="just"/>
            <a:r>
              <a:rPr lang="en-GB" sz="2800" b="1" dirty="0"/>
              <a:t>coordinated approach </a:t>
            </a:r>
            <a:r>
              <a:rPr lang="en-GB" sz="2800" dirty="0"/>
              <a:t>to irregular migration to the EU</a:t>
            </a:r>
          </a:p>
          <a:p>
            <a:pPr algn="just"/>
            <a:r>
              <a:rPr lang="en-GB" sz="2800" b="1" dirty="0"/>
              <a:t>respect human rights </a:t>
            </a:r>
            <a:r>
              <a:rPr lang="en-GB" sz="2800" dirty="0"/>
              <a:t>and the </a:t>
            </a:r>
            <a:r>
              <a:rPr lang="en-GB" sz="2800" b="1" dirty="0"/>
              <a:t>right to asylum, </a:t>
            </a:r>
            <a:r>
              <a:rPr lang="en-GB" sz="2800" dirty="0"/>
              <a:t>but have immigration under control and to </a:t>
            </a:r>
            <a:r>
              <a:rPr lang="en-GB" sz="2800" b="1" dirty="0"/>
              <a:t>crack down illegal immigration</a:t>
            </a:r>
            <a:endParaRPr lang="en-GB" sz="2800" dirty="0"/>
          </a:p>
          <a:p>
            <a:pPr algn="just"/>
            <a:r>
              <a:rPr lang="en-GB" sz="2800" b="1" dirty="0"/>
              <a:t>reworking</a:t>
            </a:r>
            <a:r>
              <a:rPr lang="en-GB" sz="2800" dirty="0"/>
              <a:t> of the </a:t>
            </a:r>
            <a:r>
              <a:rPr lang="en-GB" sz="2800" b="1" dirty="0"/>
              <a:t>Dublin regulation </a:t>
            </a:r>
            <a:r>
              <a:rPr lang="en-GB" sz="2800" dirty="0"/>
              <a:t>and of the </a:t>
            </a:r>
            <a:r>
              <a:rPr lang="en-GB" sz="2800" b="1" dirty="0"/>
              <a:t>quota issue</a:t>
            </a:r>
            <a:endParaRPr lang="en-GB" sz="2800" dirty="0"/>
          </a:p>
          <a:p>
            <a:pPr algn="just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FEE97C6-1717-FF49-95D1-08464AC05449}"/>
              </a:ext>
            </a:extLst>
          </p:cNvPr>
          <p:cNvSpPr txBox="1">
            <a:spLocks/>
          </p:cNvSpPr>
          <p:nvPr/>
        </p:nvSpPr>
        <p:spPr>
          <a:xfrm>
            <a:off x="1484310" y="377042"/>
            <a:ext cx="10018713" cy="16773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/>
              <a:t>Further objectives: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5470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310" y="1915884"/>
            <a:ext cx="10018713" cy="3976750"/>
          </a:xfrm>
        </p:spPr>
        <p:txBody>
          <a:bodyPr>
            <a:normAutofit/>
          </a:bodyPr>
          <a:lstStyle/>
          <a:p>
            <a:pPr algn="just"/>
            <a:r>
              <a:rPr lang="en-GB" b="1" dirty="0"/>
              <a:t>enhance cooperation on European migration policy to go after the European unity</a:t>
            </a:r>
            <a:r>
              <a:rPr lang="en-GB" dirty="0"/>
              <a:t>, efficiency and cohesion while keeping this cooperation open to all Member States of the European Union.</a:t>
            </a:r>
          </a:p>
          <a:p>
            <a:pPr algn="just"/>
            <a:r>
              <a:rPr lang="en-GB" b="1" dirty="0"/>
              <a:t>deepen our cooperation on European migration policy</a:t>
            </a:r>
            <a:endParaRPr lang="es-ES" b="1" dirty="0"/>
          </a:p>
          <a:p>
            <a:pPr algn="just"/>
            <a:r>
              <a:rPr lang="en-GB" b="1" dirty="0"/>
              <a:t>hold regular consultations </a:t>
            </a:r>
            <a:r>
              <a:rPr lang="en-GB" dirty="0"/>
              <a:t>at all levels prior to the </a:t>
            </a:r>
            <a:r>
              <a:rPr lang="en-GB" b="1" dirty="0"/>
              <a:t>European Union meetings </a:t>
            </a:r>
            <a:r>
              <a:rPr lang="en-GB" dirty="0"/>
              <a:t>with an to </a:t>
            </a:r>
            <a:r>
              <a:rPr lang="en-GB" b="1" dirty="0"/>
              <a:t>establish common positions </a:t>
            </a:r>
            <a:r>
              <a:rPr lang="en-GB" dirty="0"/>
              <a:t>an agreeing joint ministerial statement</a:t>
            </a:r>
            <a:endParaRPr lang="es-ES" dirty="0"/>
          </a:p>
          <a:p>
            <a:pPr algn="just"/>
            <a:r>
              <a:rPr lang="en-GB" dirty="0"/>
              <a:t>coordinate on the </a:t>
            </a:r>
            <a:r>
              <a:rPr lang="en-GB" b="1" dirty="0"/>
              <a:t>trans positioning of European law into national law</a:t>
            </a:r>
            <a:endParaRPr lang="es-ES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479AD07-64DA-4745-8497-4100C090A881}"/>
              </a:ext>
            </a:extLst>
          </p:cNvPr>
          <p:cNvSpPr txBox="1">
            <a:spLocks/>
          </p:cNvSpPr>
          <p:nvPr/>
        </p:nvSpPr>
        <p:spPr>
          <a:xfrm>
            <a:off x="1484310" y="377042"/>
            <a:ext cx="10018713" cy="16773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/>
              <a:t>Further objectives: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2893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8FBB9F-A812-A54F-8406-110916CB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306" y="614547"/>
            <a:ext cx="10018713" cy="1752599"/>
          </a:xfrm>
        </p:spPr>
        <p:txBody>
          <a:bodyPr/>
          <a:lstStyle/>
          <a:p>
            <a:r>
              <a:rPr lang="en-GB" b="1" dirty="0"/>
              <a:t>Thank you for attention!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DF9D497-EB70-764C-A0BC-3A312C859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463" y="2236518"/>
            <a:ext cx="650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61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53</TotalTime>
  <Words>278</Words>
  <Application>Microsoft Macintosh PowerPoint</Application>
  <PresentationFormat>Širokouhlá</PresentationFormat>
  <Paragraphs>26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9" baseType="lpstr">
      <vt:lpstr>Arial</vt:lpstr>
      <vt:lpstr>Corbel</vt:lpstr>
      <vt:lpstr>Parallax</vt:lpstr>
      <vt:lpstr>Germany and France:  Position paper Presentation</vt:lpstr>
      <vt:lpstr>Our main positions and opinions:</vt:lpstr>
      <vt:lpstr>Ultimate goal: </vt:lpstr>
      <vt:lpstr> </vt:lpstr>
      <vt:lpstr> </vt:lpstr>
      <vt:lpstr>Thank you for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Germany and France: Our position</dc:title>
  <dc:creator>Eduardo Lanseros Regidor</dc:creator>
  <cp:lastModifiedBy>Používateľ balíka Microsoft Office</cp:lastModifiedBy>
  <cp:revision>7</cp:revision>
  <dcterms:created xsi:type="dcterms:W3CDTF">2019-03-31T18:20:37Z</dcterms:created>
  <dcterms:modified xsi:type="dcterms:W3CDTF">2019-03-31T19:45:49Z</dcterms:modified>
</cp:coreProperties>
</file>