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7"/>
    <p:restoredTop sz="70465"/>
  </p:normalViewPr>
  <p:slideViewPr>
    <p:cSldViewPr snapToGrid="0" snapToObjects="1">
      <p:cViewPr varScale="1">
        <p:scale>
          <a:sx n="51" d="100"/>
          <a:sy n="51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A279E-3B40-9B47-B4AB-BE823C4B2AD3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C0E7-1B3A-5F4B-9722-C67D7793C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01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2C0E7-1B3A-5F4B-9722-C67D7793C6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5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2C0E7-1B3A-5F4B-9722-C67D7793C6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2C0E7-1B3A-5F4B-9722-C67D7793C6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13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2C0E7-1B3A-5F4B-9722-C67D7793C6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58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2C0E7-1B3A-5F4B-9722-C67D7793C6C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23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3212F-D278-8B41-BC26-683153447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E29A2A-BC2B-8449-81BC-DE7310A34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5EB6FA-206C-3846-BCD9-04536844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1E573C-E646-3449-8CA0-2FDA8F3E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4996F1-EBEF-D245-A910-96815067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70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E2B2F-5807-B24A-9937-1555313A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149F16-8CA4-294D-91A3-5C64F9B5B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4CAAA0-2FA7-EB4D-B5CA-4193954F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836872-66BC-B844-9E1D-CF05C3DB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8563F-1C46-5441-94DA-A2C8F03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05A1F2-4D16-5F42-9689-03A6EC834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89E811-216B-4840-879C-B88462544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CBE145-63B1-E141-A07E-6F26EA1D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E52EF5-6C89-B644-84CC-0695B448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F2A76A-CF73-7D47-A67C-22EA8C60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07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84795-E7C8-AE4C-975B-BA614561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0CFA8-B8A1-D740-A73D-FE13272A7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BC2553-1C88-2040-8E77-8579984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32E04-4D8A-9342-AA1E-910D2F7B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8214B6-46B9-844F-BDDE-4819DF82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6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9250B-B2E8-6F44-A3E3-A878D3AB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06472F-7AD6-AA4A-99E8-AC25994BD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325A86-F7C0-CA49-93ED-5E16245F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B8CC9B-BD10-A94F-A8D0-FD69D802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69496A-9074-1247-96AE-769DAF46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7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0BA39-EDB5-0B47-8187-0686DBAA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8BA9C-83D6-984C-93FC-B2851D069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0202FD-7EC9-6044-8E4C-EA2FB9DDE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BB13B2-982F-3042-A4D0-99C51C8C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D74BF5-E324-C949-84C5-CBE0CEAF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1E7AE7-E15A-1740-A662-596E9A39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5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44BD8-C170-F245-B460-5178ECA5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5946FA-B45D-D941-9E1C-C488955A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70E0FA-9A5B-644E-B255-4E0964547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8417E5-89A6-F547-B5A3-D8316550B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D421EB-F2CC-0C4C-81A0-97D82BBAB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E54E50-F63F-C445-8414-2CB21D91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3CE007-6F3E-CD40-8859-BAE8081B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B64C69-E451-5E4A-BF0A-9FD2043B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BF9DE-7EC5-4C4F-9AED-EEB73124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F0B6B1-D136-9449-A773-6659834F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BF1CCA-E4D7-814E-95EE-1159A4B4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8ECD5E-5BB1-AB4A-BCD7-61C6C457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1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0332C2-C9C7-5747-B3FD-1E8AB247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C77D79-8416-E748-BC8A-79BA7A89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F4D25-16D4-E34C-B74D-BC128BA1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1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5A6B4-158A-9B4E-9DCE-8E20A5D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1985F-F0FE-4F45-AC71-0C8153A6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5ED105-C291-864F-91F5-FC08C7ED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A1C928-945C-074D-8807-B4921F7F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AAB772-73FE-8E43-A91A-DF5B2E4F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C3BE52-9BE4-8941-83AE-AC5CE53B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BA7A7-A4E5-6348-8CFB-84898CB3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6C042F-499A-394D-BD8D-1F2B01231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21384B-F617-3C4B-A645-01938B8E5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D9E14E-4232-8E46-9585-C3F03C4E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048F92-C7C5-EB4F-8F51-445E35E2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634BDA-3048-BB4F-A838-DFC9118B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6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89DA02-DFC1-424D-AA7B-573E59FB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51263-14F7-4F4E-9EDB-9E6D97BE4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DE6BA4-7206-9044-A264-25ECE8146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ADE3-404D-204C-AF5F-64D7058C8AC6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F497B-4D8E-D14B-8122-4A5694FD2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1C4263-575A-9441-8638-56B42B13A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0BC4-AECF-954A-B677-28B7D86570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5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F413C-262C-AE49-885E-95C517CFC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5592521" flipV="1">
            <a:off x="1524000" y="-3326523"/>
            <a:ext cx="8904270" cy="662152"/>
          </a:xfrm>
        </p:spPr>
        <p:txBody>
          <a:bodyPr>
            <a:normAutofit fontScale="90000"/>
          </a:bodyPr>
          <a:lstStyle/>
          <a:p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550802-12E3-7043-AFC5-2C8DF93DC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571" y="-1261240"/>
            <a:ext cx="8359697" cy="8371488"/>
          </a:xfrm>
        </p:spPr>
        <p:txBody>
          <a:bodyPr>
            <a:normAutofit lnSpcReduction="10000"/>
          </a:bodyPr>
          <a:lstStyle/>
          <a:p>
            <a:endParaRPr lang="cs-CZ" sz="3600" b="1" dirty="0">
              <a:solidFill>
                <a:srgbClr val="FF0000"/>
              </a:solidFill>
            </a:endParaRPr>
          </a:p>
          <a:p>
            <a:endParaRPr lang="cs-CZ" sz="3600" b="1" dirty="0">
              <a:solidFill>
                <a:srgbClr val="FF0000"/>
              </a:solidFill>
            </a:endParaRPr>
          </a:p>
          <a:p>
            <a:endParaRPr lang="cs-CZ" sz="3600" b="1" dirty="0">
              <a:solidFill>
                <a:srgbClr val="FF0000"/>
              </a:solidFill>
            </a:endParaRPr>
          </a:p>
          <a:p>
            <a:endParaRPr lang="cs-CZ" sz="3600" b="1" dirty="0">
              <a:solidFill>
                <a:srgbClr val="FF0000"/>
              </a:solidFill>
            </a:endParaRPr>
          </a:p>
          <a:p>
            <a:r>
              <a:rPr lang="cs-CZ" sz="3600" b="1" dirty="0" err="1">
                <a:solidFill>
                  <a:srgbClr val="FF0000"/>
                </a:solidFill>
              </a:rPr>
              <a:t>Pierre</a:t>
            </a:r>
            <a:r>
              <a:rPr lang="cs-CZ" sz="3600" b="1" dirty="0">
                <a:solidFill>
                  <a:srgbClr val="FF0000"/>
                </a:solidFill>
              </a:rPr>
              <a:t> TEILHARD</a:t>
            </a:r>
          </a:p>
          <a:p>
            <a:r>
              <a:rPr lang="cs-CZ" sz="3600" b="1" dirty="0">
                <a:solidFill>
                  <a:srgbClr val="FF0000"/>
                </a:solidFill>
              </a:rPr>
              <a:t>DE CHARDIN</a:t>
            </a:r>
            <a:endParaRPr lang="cs-CZ" sz="3600" dirty="0"/>
          </a:p>
          <a:p>
            <a:r>
              <a:rPr lang="cs-CZ" sz="3600" b="1" dirty="0"/>
              <a:t>1881-1955</a:t>
            </a:r>
            <a:endParaRPr lang="cs-CZ" sz="3600" dirty="0"/>
          </a:p>
          <a:p>
            <a:endParaRPr lang="cs-CZ" sz="3600" dirty="0"/>
          </a:p>
          <a:p>
            <a:r>
              <a:rPr lang="cs-CZ" sz="3600" dirty="0"/>
              <a:t>Jezuita, přírodovědec,</a:t>
            </a:r>
          </a:p>
          <a:p>
            <a:r>
              <a:rPr lang="cs-CZ" sz="3600" dirty="0"/>
              <a:t>filozof a teolog </a:t>
            </a:r>
          </a:p>
          <a:p>
            <a:r>
              <a:rPr lang="cs-CZ" sz="3600" dirty="0"/>
              <a:t>„prorok globalizace“</a:t>
            </a:r>
          </a:p>
          <a:p>
            <a:endParaRPr lang="cs-CZ" sz="3600" dirty="0"/>
          </a:p>
          <a:p>
            <a:endParaRPr lang="cs-CZ" sz="5400" dirty="0"/>
          </a:p>
          <a:p>
            <a:r>
              <a:rPr lang="cs-CZ" sz="54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EB5A15-2897-A545-88DE-B1066B3EC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8" y="-106981"/>
            <a:ext cx="6729573" cy="97852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3E88A7-EE8A-594C-9E39-78545C10E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8" y="-466210"/>
            <a:ext cx="6729573" cy="97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0E79D-4822-1C46-8BDC-521AF692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2" y="-1699203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D4E9E-24B7-1E44-B7AD-551C6950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cs-CZ" dirty="0"/>
              <a:t>Dnešní civilizace: </a:t>
            </a:r>
          </a:p>
          <a:p>
            <a:r>
              <a:rPr lang="cs-CZ" dirty="0"/>
              <a:t>Po divergenci konvergence – ve  </a:t>
            </a:r>
            <a:r>
              <a:rPr lang="cs-CZ" dirty="0" err="1"/>
              <a:t>XX.stol</a:t>
            </a:r>
            <a:r>
              <a:rPr lang="cs-CZ" dirty="0"/>
              <a:t>. nastává  </a:t>
            </a:r>
            <a:r>
              <a:rPr lang="cs-CZ" dirty="0" err="1">
                <a:solidFill>
                  <a:srgbClr val="FF0000"/>
                </a:solidFill>
              </a:rPr>
              <a:t>planetarizace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Zvyšuje se hustota propojení: společenská, ekonomická , kulturní (Metabolismus)</a:t>
            </a:r>
          </a:p>
          <a:p>
            <a:r>
              <a:rPr lang="cs-CZ" dirty="0"/>
              <a:t>Přínos vědecké racionality: automatizace uvolňuje sílu pro tvořivé myšlení; Prohloubení komunikace: možnost mnohé vidět vyvolává soucit, možnost lépe pochopit druhé</a:t>
            </a:r>
          </a:p>
          <a:p>
            <a:r>
              <a:rPr lang="cs-CZ" dirty="0"/>
              <a:t>Vytvoří se nezničitelné sítě vzájemných závislostí, to přinese </a:t>
            </a:r>
            <a:r>
              <a:rPr lang="cs-CZ" dirty="0">
                <a:solidFill>
                  <a:srgbClr val="0070C0"/>
                </a:solidFill>
              </a:rPr>
              <a:t>velká sjednocovací hnutí</a:t>
            </a:r>
            <a:r>
              <a:rPr lang="cs-CZ" dirty="0"/>
              <a:t> (totalitní režimy jsou jen karikaturou a deviantní formou skutečné jednoty);</a:t>
            </a:r>
          </a:p>
          <a:p>
            <a:r>
              <a:rPr lang="cs-CZ" dirty="0"/>
              <a:t>lidstvo se </a:t>
            </a:r>
            <a:r>
              <a:rPr lang="cs-CZ" dirty="0" err="1"/>
              <a:t>planetizuje</a:t>
            </a:r>
            <a:r>
              <a:rPr lang="cs-CZ" dirty="0"/>
              <a:t> pod nevyhnutelnými zákony nutnosti koexistence a spolupráce.</a:t>
            </a:r>
          </a:p>
          <a:p>
            <a:r>
              <a:rPr lang="cs-CZ" dirty="0"/>
              <a:t>konflikty vyvolávají touhu lépe se sjednotit (vždy po válkách a revolucích), brzy jako lidstvo vytvoříme už jeden blok, toto je začátek</a:t>
            </a:r>
          </a:p>
          <a:p>
            <a:r>
              <a:rPr lang="cs-CZ" dirty="0"/>
              <a:t>Po </a:t>
            </a:r>
            <a:r>
              <a:rPr lang="cs-CZ" dirty="0" err="1"/>
              <a:t>hominizaci</a:t>
            </a:r>
            <a:r>
              <a:rPr lang="cs-CZ" dirty="0"/>
              <a:t> následuje  socializace, tj. </a:t>
            </a:r>
            <a:r>
              <a:rPr lang="cs-CZ" dirty="0" err="1"/>
              <a:t>superhominizace</a:t>
            </a:r>
            <a:endParaRPr lang="cs-CZ" dirty="0"/>
          </a:p>
          <a:p>
            <a:r>
              <a:rPr lang="cs-CZ" dirty="0"/>
              <a:t>Ani individualistický egoismus, ani hrubý (vnější) kolektivismus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29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D2630-345A-BD45-861C-2F206B4C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4785"/>
            <a:ext cx="10515600" cy="63456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E7D9F-E704-D543-9500-C109166F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cs-CZ" dirty="0"/>
              <a:t>Nyní kritický moment, zvětšování lidské vlády, </a:t>
            </a:r>
            <a:r>
              <a:rPr lang="cs-CZ" dirty="0">
                <a:solidFill>
                  <a:srgbClr val="00B050"/>
                </a:solidFill>
              </a:rPr>
              <a:t>nutnost velké volby</a:t>
            </a:r>
          </a:p>
          <a:p>
            <a:r>
              <a:rPr lang="cs-CZ" dirty="0"/>
              <a:t>volba mezi optimismem a pesimismem (neunikat k mimosvětskému asketismu, spíše věrnost zemi..)</a:t>
            </a:r>
          </a:p>
          <a:p>
            <a:r>
              <a:rPr lang="cs-CZ" dirty="0">
                <a:solidFill>
                  <a:srgbClr val="00B050"/>
                </a:solidFill>
              </a:rPr>
              <a:t>Volba mezi možnostmi</a:t>
            </a:r>
            <a:r>
              <a:rPr lang="cs-CZ" dirty="0"/>
              <a:t>:</a:t>
            </a:r>
          </a:p>
          <a:p>
            <a:pPr lvl="0" hangingPunct="0"/>
            <a:r>
              <a:rPr lang="cs-CZ" dirty="0">
                <a:solidFill>
                  <a:srgbClr val="0070C0"/>
                </a:solidFill>
              </a:rPr>
              <a:t>pesimismus</a:t>
            </a:r>
            <a:r>
              <a:rPr lang="cs-CZ" dirty="0"/>
              <a:t>, dezerce, duchovní sebevražda, </a:t>
            </a:r>
          </a:p>
          <a:p>
            <a:pPr lvl="0" hangingPunct="0"/>
            <a:r>
              <a:rPr lang="cs-CZ" dirty="0">
                <a:solidFill>
                  <a:srgbClr val="0070C0"/>
                </a:solidFill>
              </a:rPr>
              <a:t>zanechat činnost</a:t>
            </a:r>
            <a:r>
              <a:rPr lang="cs-CZ" dirty="0"/>
              <a:t>, únik k asketismu, mimosvětskému</a:t>
            </a:r>
          </a:p>
          <a:p>
            <a:r>
              <a:rPr lang="cs-CZ" dirty="0">
                <a:solidFill>
                  <a:srgbClr val="0070C0"/>
                </a:solidFill>
              </a:rPr>
              <a:t>egoistické oddělení</a:t>
            </a:r>
            <a:r>
              <a:rPr lang="cs-CZ" dirty="0"/>
              <a:t>, individualismus</a:t>
            </a:r>
          </a:p>
          <a:p>
            <a:r>
              <a:rPr lang="cs-CZ" dirty="0">
                <a:solidFill>
                  <a:srgbClr val="0070C0"/>
                </a:solidFill>
              </a:rPr>
              <a:t>zapojení do proudu celku, společenství osob</a:t>
            </a:r>
          </a:p>
          <a:p>
            <a:r>
              <a:rPr lang="cs-CZ" dirty="0"/>
              <a:t>Lidé budou sdruženi jako osoby – láskou (</a:t>
            </a:r>
            <a:r>
              <a:rPr lang="cs-CZ" dirty="0">
                <a:solidFill>
                  <a:srgbClr val="0070C0"/>
                </a:solidFill>
              </a:rPr>
              <a:t>personalismus</a:t>
            </a:r>
            <a:r>
              <a:rPr lang="cs-CZ" dirty="0"/>
              <a:t> proti kolektivismu i individualismu) </a:t>
            </a:r>
          </a:p>
          <a:p>
            <a:r>
              <a:rPr lang="cs-CZ" dirty="0"/>
              <a:t>Láska – jediná síla, která věci sjednocuje, aniž by je ničila</a:t>
            </a:r>
          </a:p>
          <a:p>
            <a:r>
              <a:rPr lang="cs-CZ" dirty="0"/>
              <a:t>Dříve spojení deterministické, nyní s porozuměním, ve svobodě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98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B01DA-0DFD-A746-8256-72CD5A6F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16" y="-256856"/>
            <a:ext cx="10314709" cy="909999"/>
          </a:xfrm>
        </p:spPr>
        <p:txBody>
          <a:bodyPr>
            <a:normAutofit fontScale="90000"/>
          </a:bodyPr>
          <a:lstStyle/>
          <a:p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Bod konvergence vývoje – </a:t>
            </a:r>
            <a:r>
              <a:rPr lang="cs-CZ" sz="3200" dirty="0">
                <a:solidFill>
                  <a:srgbClr val="C00000"/>
                </a:solidFill>
              </a:rPr>
              <a:t>OMEGA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03F85-45DD-D74D-8B97-119DE381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346" y="928255"/>
            <a:ext cx="12316691" cy="6344155"/>
          </a:xfrm>
        </p:spPr>
        <p:txBody>
          <a:bodyPr/>
          <a:lstStyle/>
          <a:p>
            <a:r>
              <a:rPr lang="cs-CZ" dirty="0"/>
              <a:t>Není časoprostorový, je osobní – Logos, Kristus</a:t>
            </a:r>
          </a:p>
          <a:p>
            <a:r>
              <a:rPr lang="cs-CZ" dirty="0"/>
              <a:t>Kristus – </a:t>
            </a:r>
            <a:r>
              <a:rPr lang="cs-CZ" dirty="0">
                <a:solidFill>
                  <a:srgbClr val="C00000"/>
                </a:solidFill>
              </a:rPr>
              <a:t>Alfa i Omega</a:t>
            </a:r>
            <a:r>
              <a:rPr lang="cs-CZ" dirty="0"/>
              <a:t>, počátek i konec </a:t>
            </a:r>
          </a:p>
          <a:p>
            <a:r>
              <a:rPr lang="cs-CZ" dirty="0"/>
              <a:t>Bod Alfa – stvoření transcenduje, Bůh obsažen ve všem, ale transcenduje</a:t>
            </a:r>
          </a:p>
          <a:p>
            <a:r>
              <a:rPr lang="cs-CZ" i="1" dirty="0" err="1">
                <a:solidFill>
                  <a:srgbClr val="C00000"/>
                </a:solidFill>
              </a:rPr>
              <a:t>Kristogeneze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/>
              <a:t>– zaměřenost na bod Omega - </a:t>
            </a:r>
            <a:r>
              <a:rPr lang="cs-CZ" dirty="0"/>
              <a:t>je vyvrcholení socializace</a:t>
            </a:r>
          </a:p>
          <a:p>
            <a:pPr hangingPunct="0"/>
            <a:r>
              <a:rPr lang="cs-CZ" dirty="0"/>
              <a:t>Ježíš Kristus uvedl do dějin, do lidského společenství trvalou ústřední sílu, kterou lidstvo musí zažít, aby dosáhlo konečného naplnění - lásku</a:t>
            </a:r>
          </a:p>
          <a:p>
            <a:r>
              <a:rPr lang="cs-CZ" dirty="0"/>
              <a:t>Křesťanské společenství má vydávat svědectví rozvinutím principu lásky – žádná jiná síla nemůže dokonat proces konvergence vesmíru.</a:t>
            </a:r>
          </a:p>
          <a:p>
            <a:r>
              <a:rPr lang="cs-CZ" dirty="0" err="1"/>
              <a:t>Kristogeneze</a:t>
            </a:r>
            <a:r>
              <a:rPr lang="cs-CZ" dirty="0"/>
              <a:t> je působení Boha v Ježíši Kristu skrze společenství věřících, vetkaného do lidstva – skončí, až bude Bůh všechno ve všem</a:t>
            </a:r>
          </a:p>
          <a:p>
            <a:r>
              <a:rPr lang="cs-CZ" dirty="0"/>
              <a:t>Zařazení dějin spásy do celkového vývoje vesmíru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32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CD268-AC6C-054B-BDC0-CFF63248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Procesuální teologie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BB7B6-0E74-4B4B-BF2A-349858F8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22516"/>
            <a:ext cx="12899571" cy="6335484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Alfred </a:t>
            </a:r>
            <a:r>
              <a:rPr lang="cs-CZ" dirty="0" err="1">
                <a:solidFill>
                  <a:srgbClr val="C00000"/>
                </a:solidFill>
              </a:rPr>
              <a:t>Whithead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(1861- 1947)</a:t>
            </a:r>
          </a:p>
          <a:p>
            <a:pPr marL="0" indent="0">
              <a:buNone/>
            </a:pPr>
            <a:r>
              <a:rPr lang="cs-CZ" dirty="0"/>
              <a:t>Prof. matematiky na University of London, pak filozofie na Harvardu </a:t>
            </a:r>
          </a:p>
          <a:p>
            <a:pPr marL="0" indent="0">
              <a:buNone/>
            </a:pPr>
            <a:r>
              <a:rPr lang="cs-CZ" dirty="0"/>
              <a:t>Vesmír jako předivo událostí </a:t>
            </a:r>
          </a:p>
          <a:p>
            <a:pPr marL="0" indent="0">
              <a:buNone/>
            </a:pPr>
            <a:r>
              <a:rPr lang="cs-CZ" dirty="0"/>
              <a:t>Událost – dynamické kvantum časoprostoru</a:t>
            </a:r>
          </a:p>
          <a:p>
            <a:r>
              <a:rPr lang="cs-CZ" dirty="0"/>
              <a:t>A. N. </a:t>
            </a:r>
            <a:r>
              <a:rPr lang="cs-CZ" dirty="0" err="1"/>
              <a:t>Whitehead</a:t>
            </a:r>
            <a:r>
              <a:rPr lang="cs-CZ" dirty="0"/>
              <a:t>, </a:t>
            </a:r>
            <a:r>
              <a:rPr lang="cs-CZ" i="1" dirty="0"/>
              <a:t>Dobrodružství idejí</a:t>
            </a:r>
            <a:r>
              <a:rPr lang="cs-CZ" dirty="0"/>
              <a:t>. Praha: </a:t>
            </a:r>
            <a:r>
              <a:rPr lang="cs-CZ" dirty="0" err="1"/>
              <a:t>Oikúmené</a:t>
            </a:r>
            <a:r>
              <a:rPr lang="cs-CZ" dirty="0"/>
              <a:t> 2000</a:t>
            </a:r>
          </a:p>
          <a:p>
            <a:r>
              <a:rPr lang="cs-CZ" dirty="0"/>
              <a:t>A. N. </a:t>
            </a:r>
            <a:r>
              <a:rPr lang="cs-CZ" dirty="0" err="1"/>
              <a:t>Whitehead</a:t>
            </a:r>
            <a:r>
              <a:rPr lang="cs-CZ" dirty="0"/>
              <a:t>, </a:t>
            </a:r>
            <a:r>
              <a:rPr lang="cs-CZ" i="1" dirty="0"/>
              <a:t>Matematika a dobro a jiné eseje</a:t>
            </a:r>
            <a:r>
              <a:rPr lang="cs-CZ" dirty="0"/>
              <a:t>. Praha: Mladá fronta 1970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Charles </a:t>
            </a:r>
            <a:r>
              <a:rPr lang="cs-CZ" dirty="0" err="1">
                <a:solidFill>
                  <a:srgbClr val="C00000"/>
                </a:solidFill>
              </a:rPr>
              <a:t>Hartshorne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(1897-2000)</a:t>
            </a:r>
          </a:p>
          <a:p>
            <a:pPr marL="0" indent="0">
              <a:buNone/>
            </a:pPr>
            <a:r>
              <a:rPr lang="cs-CZ" dirty="0"/>
              <a:t>(studium na Harvardu, také u </a:t>
            </a:r>
            <a:r>
              <a:rPr lang="cs-CZ" dirty="0" err="1"/>
              <a:t>Husserla</a:t>
            </a:r>
            <a:r>
              <a:rPr lang="cs-CZ" dirty="0"/>
              <a:t> a Heideggera ve </a:t>
            </a:r>
            <a:r>
              <a:rPr lang="cs-CZ" dirty="0" err="1"/>
              <a:t>Freiburgu</a:t>
            </a:r>
            <a:r>
              <a:rPr lang="cs-CZ" dirty="0"/>
              <a:t>; Harvard, Chicago, Texas aj.) vliv také Bergsona, W. Jamese</a:t>
            </a:r>
          </a:p>
          <a:p>
            <a:pPr marL="0" indent="0">
              <a:buNone/>
            </a:pPr>
            <a:r>
              <a:rPr lang="cs-CZ" dirty="0" err="1"/>
              <a:t>Panenteismus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Vlivy východního myšlení</a:t>
            </a:r>
          </a:p>
          <a:p>
            <a:pPr marL="0" indent="0">
              <a:buNone/>
            </a:pPr>
            <a:r>
              <a:rPr lang="cs-CZ" dirty="0"/>
              <a:t>Ontologický argument Bůh a svět existují v dynamickém, měnícím se vztahu</a:t>
            </a:r>
          </a:p>
          <a:p>
            <a:pPr marL="0" indent="0">
              <a:buNone/>
            </a:pPr>
            <a:r>
              <a:rPr lang="cs-CZ" dirty="0"/>
              <a:t>Česky: Přirozená teologie pro naši dobu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4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A57F6-783E-2747-B129-425AF8AD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-483961"/>
            <a:ext cx="10515600" cy="1325563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John B. </a:t>
            </a:r>
            <a:r>
              <a:rPr lang="cs-CZ" dirty="0" err="1"/>
              <a:t>Cobb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344F33-6C5C-9849-8DA7-E87A5329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719363"/>
            <a:ext cx="10515600" cy="4351338"/>
          </a:xfrm>
        </p:spPr>
        <p:txBody>
          <a:bodyPr/>
          <a:lstStyle/>
          <a:p>
            <a:r>
              <a:rPr lang="cs-CZ" dirty="0"/>
              <a:t>Postmoderní procesuální teologie </a:t>
            </a:r>
          </a:p>
        </p:txBody>
      </p:sp>
    </p:spTree>
    <p:extLst>
      <p:ext uri="{BB962C8B-B14F-4D97-AF65-F5344CB8AC3E}">
        <p14:creationId xmlns:p14="http://schemas.microsoft.com/office/powerpoint/2010/main" val="408263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B8547-628A-154D-8FC4-C8C4665A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AC67A-3E82-8945-85E3-036EFCB9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62" y="489419"/>
            <a:ext cx="11566238" cy="600035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9FB8E7-EE1C-9E4D-A11A-CDC403C7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34" y="368228"/>
            <a:ext cx="4025323" cy="52879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F3D26AF-DF6D-DA4F-9811-EB10C71D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2" y="586401"/>
            <a:ext cx="4223329" cy="46229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AC1839-81E4-D24B-A791-F434B7D9B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057" y="1371601"/>
            <a:ext cx="3117560" cy="38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40B15-C3D9-1C45-8C12-1C7BCEC3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95055"/>
            <a:ext cx="10515600" cy="152400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>Život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46CEF-2BE5-D649-BCA9-1480E12E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302836" cy="6858000"/>
          </a:xfrm>
        </p:spPr>
        <p:txBody>
          <a:bodyPr>
            <a:normAutofit fontScale="32500" lnSpcReduction="20000"/>
          </a:bodyPr>
          <a:lstStyle/>
          <a:p>
            <a:pPr hangingPunct="0"/>
            <a:r>
              <a:rPr lang="cs-CZ" sz="8600" dirty="0"/>
              <a:t>Nar. </a:t>
            </a:r>
            <a:r>
              <a:rPr lang="cs-CZ" sz="8600" b="1" dirty="0"/>
              <a:t>1881 </a:t>
            </a:r>
            <a:r>
              <a:rPr lang="cs-CZ" sz="8600" dirty="0"/>
              <a:t>na zámku </a:t>
            </a:r>
            <a:r>
              <a:rPr lang="cs-CZ" sz="8600" dirty="0" err="1"/>
              <a:t>Sacernat</a:t>
            </a:r>
            <a:r>
              <a:rPr lang="cs-CZ" sz="8600" dirty="0"/>
              <a:t> (matka praneteř </a:t>
            </a:r>
            <a:r>
              <a:rPr lang="cs-CZ" sz="8600" dirty="0" err="1"/>
              <a:t>Voltaira</a:t>
            </a:r>
            <a:r>
              <a:rPr lang="cs-CZ" sz="8600" dirty="0"/>
              <a:t>)/vztah k přírodě </a:t>
            </a:r>
          </a:p>
          <a:p>
            <a:pPr hangingPunct="0"/>
            <a:r>
              <a:rPr lang="cs-CZ" sz="8600" dirty="0"/>
              <a:t>Vstup k jezuitům, studium: Francie, Jersey (1902); Káhira (výzkumy); </a:t>
            </a:r>
            <a:r>
              <a:rPr lang="cs-CZ" sz="8600" dirty="0" err="1"/>
              <a:t>Hastings</a:t>
            </a:r>
            <a:endParaRPr lang="cs-CZ" sz="8600" i="1" dirty="0"/>
          </a:p>
          <a:p>
            <a:pPr hangingPunct="0"/>
            <a:r>
              <a:rPr lang="cs-CZ" sz="8600" dirty="0"/>
              <a:t>studium paleontologie; Paříž, styk s vědci i intelektuály, (četba Bergsona)</a:t>
            </a:r>
          </a:p>
          <a:p>
            <a:pPr hangingPunct="0"/>
            <a:r>
              <a:rPr lang="cs-CZ" sz="8600" dirty="0"/>
              <a:t>I. svět. válka, nosič raněných, medaile za statečnost, mystické prožívání fronty </a:t>
            </a:r>
          </a:p>
          <a:p>
            <a:pPr hangingPunct="0"/>
            <a:r>
              <a:rPr lang="cs-CZ" sz="8600" dirty="0"/>
              <a:t>Doktorandská studia paleontologie, reflexe teologické (</a:t>
            </a:r>
            <a:r>
              <a:rPr lang="cs-CZ" sz="8600" i="1" dirty="0"/>
              <a:t>Duchovní moc hmoty),</a:t>
            </a:r>
            <a:endParaRPr lang="cs-CZ" sz="8600" dirty="0"/>
          </a:p>
          <a:p>
            <a:pPr hangingPunct="0"/>
            <a:r>
              <a:rPr lang="cs-CZ" sz="8600" dirty="0"/>
              <a:t>přednášky belgickým studentům, katedra teologie na Institut </a:t>
            </a:r>
            <a:r>
              <a:rPr lang="cs-CZ" sz="8600" dirty="0" err="1"/>
              <a:t>Catolique</a:t>
            </a:r>
            <a:r>
              <a:rPr lang="cs-CZ" sz="8600" dirty="0"/>
              <a:t> / potíže</a:t>
            </a:r>
          </a:p>
          <a:p>
            <a:pPr hangingPunct="0"/>
            <a:r>
              <a:rPr lang="cs-CZ" sz="8600" dirty="0"/>
              <a:t>Výprava do Číny (1923)</a:t>
            </a:r>
          </a:p>
          <a:p>
            <a:pPr hangingPunct="0"/>
            <a:r>
              <a:rPr lang="cs-CZ" sz="8600" dirty="0"/>
              <a:t>předvolání do Říma (</a:t>
            </a:r>
            <a:r>
              <a:rPr lang="cs-CZ" sz="8600" dirty="0" err="1"/>
              <a:t>Ledochowski</a:t>
            </a:r>
            <a:r>
              <a:rPr lang="cs-CZ" sz="8600" dirty="0"/>
              <a:t>); umlčení (v USA „opičí proces“ 1925)</a:t>
            </a:r>
          </a:p>
          <a:p>
            <a:pPr hangingPunct="0"/>
            <a:r>
              <a:rPr lang="cs-CZ" sz="8600" dirty="0"/>
              <a:t> v Číně 1926-1945 objev </a:t>
            </a:r>
            <a:r>
              <a:rPr lang="cs-CZ" sz="8600" dirty="0" err="1"/>
              <a:t>sinantropa</a:t>
            </a:r>
            <a:endParaRPr lang="cs-CZ" sz="8600" dirty="0"/>
          </a:p>
          <a:p>
            <a:pPr hangingPunct="0"/>
            <a:r>
              <a:rPr lang="cs-CZ" sz="8600" dirty="0"/>
              <a:t>Žlutá expedice, Mongolsko, Jáva, Jižní Amerika, Afrika, Indie, Kašmír</a:t>
            </a:r>
          </a:p>
          <a:p>
            <a:pPr hangingPunct="0"/>
            <a:r>
              <a:rPr lang="cs-CZ" sz="8600" dirty="0"/>
              <a:t>vědecká ocenění, rytířem Čestné legie, člen Francouzské akademie</a:t>
            </a:r>
          </a:p>
          <a:p>
            <a:pPr hangingPunct="0"/>
            <a:r>
              <a:rPr lang="cs-CZ" sz="8600" dirty="0"/>
              <a:t>znovu potíže ve Francii a Římě 1948</a:t>
            </a:r>
          </a:p>
          <a:p>
            <a:pPr hangingPunct="0"/>
            <a:r>
              <a:rPr lang="cs-CZ" sz="8600" dirty="0"/>
              <a:t> od r. 1951 badatelské místo v USA</a:t>
            </a:r>
          </a:p>
          <a:p>
            <a:pPr hangingPunct="0"/>
            <a:r>
              <a:rPr lang="cs-CZ" sz="8600" dirty="0"/>
              <a:t>+ 10.4. 1955 v NY (St. Andrew on Hudson)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91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E2DFF-5B61-C84F-974F-92814071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0" y="1"/>
            <a:ext cx="10515600" cy="457200"/>
          </a:xfrm>
        </p:spPr>
        <p:txBody>
          <a:bodyPr>
            <a:normAutofit/>
          </a:bodyPr>
          <a:lstStyle/>
          <a:p>
            <a:r>
              <a:rPr lang="cs-CZ" sz="2400" dirty="0"/>
              <a:t>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07C78-D750-6E47-B128-6DF6D18D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1"/>
            <a:ext cx="12192000" cy="6400798"/>
          </a:xfrm>
        </p:spPr>
        <p:txBody>
          <a:bodyPr>
            <a:normAutofit lnSpcReduction="10000"/>
          </a:bodyPr>
          <a:lstStyle/>
          <a:p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Phénomène</a:t>
            </a:r>
            <a:r>
              <a:rPr lang="cs-CZ" i="1" dirty="0"/>
              <a:t> </a:t>
            </a:r>
            <a:r>
              <a:rPr lang="cs-CZ" i="1" dirty="0" err="1"/>
              <a:t>Humain</a:t>
            </a:r>
            <a:r>
              <a:rPr lang="cs-CZ" dirty="0"/>
              <a:t> (Lidstvo jako fenomén, v českém překladu Vesmír a lidstvo)</a:t>
            </a:r>
          </a:p>
          <a:p>
            <a:r>
              <a:rPr lang="cs-CZ" i="1" dirty="0" err="1"/>
              <a:t>L'Apparition</a:t>
            </a:r>
            <a:r>
              <a:rPr lang="cs-CZ" i="1" dirty="0"/>
              <a:t> de </a:t>
            </a:r>
            <a:r>
              <a:rPr lang="cs-CZ" i="1" dirty="0" err="1"/>
              <a:t>l'Homme</a:t>
            </a:r>
            <a:r>
              <a:rPr lang="cs-CZ" dirty="0"/>
              <a:t> (Objevení člověka)</a:t>
            </a:r>
          </a:p>
          <a:p>
            <a:r>
              <a:rPr lang="cs-CZ" i="1" dirty="0"/>
              <a:t>La Vision </a:t>
            </a:r>
            <a:r>
              <a:rPr lang="cs-CZ" i="1" dirty="0" err="1"/>
              <a:t>du</a:t>
            </a:r>
            <a:r>
              <a:rPr lang="cs-CZ" i="1" dirty="0"/>
              <a:t> Passé</a:t>
            </a:r>
            <a:r>
              <a:rPr lang="cs-CZ" dirty="0"/>
              <a:t>, (Vize minulosti)</a:t>
            </a:r>
          </a:p>
          <a:p>
            <a:r>
              <a:rPr lang="cs-CZ" i="1" dirty="0" err="1"/>
              <a:t>Le</a:t>
            </a:r>
            <a:r>
              <a:rPr lang="cs-CZ" i="1" dirty="0"/>
              <a:t> Milieu Divin</a:t>
            </a:r>
            <a:r>
              <a:rPr lang="cs-CZ" dirty="0"/>
              <a:t> (Božské prostředí)</a:t>
            </a:r>
          </a:p>
          <a:p>
            <a:r>
              <a:rPr lang="cs-CZ" i="1" dirty="0" err="1"/>
              <a:t>L'Avenir</a:t>
            </a:r>
            <a:r>
              <a:rPr lang="cs-CZ" i="1" dirty="0"/>
              <a:t> de </a:t>
            </a:r>
            <a:r>
              <a:rPr lang="cs-CZ" i="1" dirty="0" err="1"/>
              <a:t>l'Homme</a:t>
            </a:r>
            <a:r>
              <a:rPr lang="cs-CZ" dirty="0"/>
              <a:t> (Budoucnost člověka)</a:t>
            </a:r>
          </a:p>
          <a:p>
            <a:r>
              <a:rPr lang="cs-CZ" i="1" dirty="0" err="1"/>
              <a:t>L'Énergie</a:t>
            </a:r>
            <a:r>
              <a:rPr lang="cs-CZ" i="1" dirty="0"/>
              <a:t> </a:t>
            </a:r>
            <a:r>
              <a:rPr lang="cs-CZ" i="1" dirty="0" err="1"/>
              <a:t>Humaine</a:t>
            </a:r>
            <a:r>
              <a:rPr lang="cs-CZ" dirty="0"/>
              <a:t> (Lidská energie)</a:t>
            </a:r>
          </a:p>
          <a:p>
            <a:r>
              <a:rPr lang="cs-CZ" i="1" dirty="0" err="1"/>
              <a:t>L'Activation</a:t>
            </a:r>
            <a:r>
              <a:rPr lang="cs-CZ" i="1" dirty="0"/>
              <a:t> de </a:t>
            </a:r>
            <a:r>
              <a:rPr lang="cs-CZ" i="1" dirty="0" err="1"/>
              <a:t>l'Énergie</a:t>
            </a:r>
            <a:r>
              <a:rPr lang="cs-CZ" dirty="0"/>
              <a:t> (Aktivace energie)</a:t>
            </a:r>
          </a:p>
          <a:p>
            <a:r>
              <a:rPr lang="cs-CZ" i="1" dirty="0"/>
              <a:t>La Place de </a:t>
            </a:r>
            <a:r>
              <a:rPr lang="cs-CZ" i="1" dirty="0" err="1"/>
              <a:t>l'Homme</a:t>
            </a:r>
            <a:r>
              <a:rPr lang="cs-CZ" i="1" dirty="0"/>
              <a:t> </a:t>
            </a:r>
            <a:r>
              <a:rPr lang="cs-CZ" i="1" dirty="0" err="1"/>
              <a:t>dans</a:t>
            </a:r>
            <a:r>
              <a:rPr lang="cs-CZ" i="1" dirty="0"/>
              <a:t> la </a:t>
            </a:r>
            <a:r>
              <a:rPr lang="cs-CZ" i="1" dirty="0" err="1"/>
              <a:t>Nature</a:t>
            </a:r>
            <a:r>
              <a:rPr lang="cs-CZ" dirty="0"/>
              <a:t> (Místo člověka v přírodě)</a:t>
            </a:r>
          </a:p>
          <a:p>
            <a:r>
              <a:rPr lang="cs-CZ" i="1" dirty="0"/>
              <a:t>Science et Christ</a:t>
            </a:r>
            <a:r>
              <a:rPr lang="cs-CZ" dirty="0"/>
              <a:t> (Věda a Kristus)</a:t>
            </a:r>
          </a:p>
          <a:p>
            <a:r>
              <a:rPr lang="cs-CZ" i="1" dirty="0"/>
              <a:t>Comment je </a:t>
            </a:r>
            <a:r>
              <a:rPr lang="cs-CZ" i="1" dirty="0" err="1"/>
              <a:t>crois</a:t>
            </a:r>
            <a:r>
              <a:rPr lang="cs-CZ" dirty="0"/>
              <a:t> (Jak věřím),</a:t>
            </a:r>
          </a:p>
          <a:p>
            <a:r>
              <a:rPr lang="cs-CZ" i="1" dirty="0"/>
              <a:t>Les </a:t>
            </a:r>
            <a:r>
              <a:rPr lang="cs-CZ" i="1" dirty="0" err="1"/>
              <a:t>Directions</a:t>
            </a:r>
            <a:r>
              <a:rPr lang="cs-CZ" i="1" dirty="0"/>
              <a:t> de </a:t>
            </a:r>
            <a:r>
              <a:rPr lang="cs-CZ" i="1" dirty="0" err="1"/>
              <a:t>l'Avenir</a:t>
            </a:r>
            <a:r>
              <a:rPr lang="cs-CZ" dirty="0"/>
              <a:t> (Směry budoucnosti)</a:t>
            </a:r>
          </a:p>
          <a:p>
            <a:r>
              <a:rPr lang="cs-CZ" i="1" dirty="0" err="1"/>
              <a:t>Écrits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 </a:t>
            </a:r>
            <a:r>
              <a:rPr lang="cs-CZ" i="1" dirty="0" err="1"/>
              <a:t>Temps</a:t>
            </a:r>
            <a:r>
              <a:rPr lang="cs-CZ" i="1" dirty="0"/>
              <a:t> de la </a:t>
            </a:r>
            <a:r>
              <a:rPr lang="cs-CZ" i="1" dirty="0" err="1"/>
              <a:t>Guerre</a:t>
            </a:r>
            <a:r>
              <a:rPr lang="cs-CZ" dirty="0"/>
              <a:t> (Zápisky z válečné doby)</a:t>
            </a:r>
          </a:p>
          <a:p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Cœur</a:t>
            </a:r>
            <a:r>
              <a:rPr lang="cs-CZ" i="1" dirty="0"/>
              <a:t> de la </a:t>
            </a:r>
            <a:r>
              <a:rPr lang="cs-CZ" i="1" dirty="0" err="1"/>
              <a:t>Matière</a:t>
            </a:r>
            <a:r>
              <a:rPr lang="cs-CZ" dirty="0"/>
              <a:t> (Srdce hmoty).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68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D4908-CAE2-4D43-82CB-7892C4E5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581890"/>
            <a:ext cx="10515600" cy="4156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01DCC-27FD-8249-8EDD-67255D76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-1"/>
            <a:ext cx="11145982" cy="6871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Česky vyšlo: </a:t>
            </a:r>
          </a:p>
          <a:p>
            <a:r>
              <a:rPr lang="cs-CZ" i="1" dirty="0"/>
              <a:t>Vesmír a lidstvo</a:t>
            </a:r>
            <a:r>
              <a:rPr lang="cs-CZ" dirty="0"/>
              <a:t> – Vyšehrad, Praha 1990</a:t>
            </a:r>
          </a:p>
          <a:p>
            <a:r>
              <a:rPr lang="cs-CZ" i="1" dirty="0"/>
              <a:t>Místo člověka v přírodě</a:t>
            </a:r>
            <a:r>
              <a:rPr lang="cs-CZ" dirty="0"/>
              <a:t> – Svoboda, Praha 1967 a 1993</a:t>
            </a:r>
          </a:p>
          <a:p>
            <a:r>
              <a:rPr lang="cs-CZ" i="1" dirty="0"/>
              <a:t>Chuť žít</a:t>
            </a:r>
            <a:r>
              <a:rPr lang="cs-CZ" dirty="0"/>
              <a:t> – Vyšehrad, Praha 1970</a:t>
            </a:r>
          </a:p>
          <a:p>
            <a:r>
              <a:rPr lang="cs-CZ" i="1" dirty="0"/>
              <a:t>Slova víry</a:t>
            </a:r>
            <a:r>
              <a:rPr lang="cs-CZ" dirty="0"/>
              <a:t> – Velehrad, Olomouc 2001</a:t>
            </a:r>
          </a:p>
          <a:p>
            <a:r>
              <a:rPr lang="cs-CZ" i="1" dirty="0"/>
              <a:t>Úvahy o štěstí a lásce</a:t>
            </a:r>
            <a:r>
              <a:rPr lang="cs-CZ" dirty="0"/>
              <a:t> – Refugium, Olomouc 2005</a:t>
            </a:r>
          </a:p>
          <a:p>
            <a:r>
              <a:rPr lang="cs-CZ" i="1" dirty="0"/>
              <a:t>Jak věřím</a:t>
            </a:r>
            <a:r>
              <a:rPr lang="cs-CZ" dirty="0"/>
              <a:t> – Vyšehrad, Praha 1997</a:t>
            </a:r>
          </a:p>
          <a:p>
            <a:r>
              <a:rPr lang="cs-CZ" dirty="0"/>
              <a:t>O něm:</a:t>
            </a:r>
            <a:br>
              <a:rPr lang="cs-CZ" dirty="0"/>
            </a:br>
            <a:r>
              <a:rPr lang="cs-CZ" dirty="0"/>
              <a:t>E. de </a:t>
            </a:r>
            <a:r>
              <a:rPr lang="cs-CZ" dirty="0" err="1"/>
              <a:t>Héroniére</a:t>
            </a:r>
            <a:r>
              <a:rPr lang="cs-CZ" dirty="0"/>
              <a:t>: Teilhard de Chardin, mystika přechodu</a:t>
            </a:r>
          </a:p>
          <a:p>
            <a:r>
              <a:rPr lang="cs-CZ" dirty="0"/>
              <a:t>I. </a:t>
            </a:r>
            <a:r>
              <a:rPr lang="cs-CZ" dirty="0" err="1"/>
              <a:t>Göresová</a:t>
            </a:r>
            <a:r>
              <a:rPr lang="cs-CZ" dirty="0"/>
              <a:t>: Syn země: člověk Teilhard de Chardin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12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4C163-BD38-6B49-A4F7-3CE27E72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/>
          </a:bodyPr>
          <a:lstStyle/>
          <a:p>
            <a:r>
              <a:rPr lang="cs-CZ" sz="2800" dirty="0"/>
              <a:t>vlivy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39635-0724-8841-A1F2-BDE24253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682"/>
            <a:ext cx="10515600" cy="5636636"/>
          </a:xfrm>
        </p:spPr>
        <p:txBody>
          <a:bodyPr>
            <a:normAutofit/>
          </a:bodyPr>
          <a:lstStyle/>
          <a:p>
            <a:r>
              <a:rPr lang="cs-CZ" sz="3600" dirty="0"/>
              <a:t>Vlivy: Bergson, </a:t>
            </a:r>
            <a:r>
              <a:rPr lang="cs-CZ" sz="3600" dirty="0" err="1"/>
              <a:t>Hegel</a:t>
            </a:r>
            <a:r>
              <a:rPr lang="cs-CZ" sz="3600" dirty="0"/>
              <a:t>, </a:t>
            </a:r>
            <a:r>
              <a:rPr lang="cs-CZ" sz="3600" dirty="0" err="1"/>
              <a:t>Schelling</a:t>
            </a:r>
            <a:r>
              <a:rPr lang="cs-CZ" sz="3600" dirty="0"/>
              <a:t>, Böhme, patristika</a:t>
            </a:r>
          </a:p>
          <a:p>
            <a:r>
              <a:rPr lang="cs-CZ" sz="3600" dirty="0"/>
              <a:t>analogie: </a:t>
            </a:r>
            <a:r>
              <a:rPr lang="cs-CZ" sz="3600" dirty="0" err="1"/>
              <a:t>Solovjev</a:t>
            </a:r>
            <a:r>
              <a:rPr lang="cs-CZ" sz="3600" dirty="0"/>
              <a:t>, Jung</a:t>
            </a:r>
          </a:p>
          <a:p>
            <a:r>
              <a:rPr lang="cs-CZ" sz="3600" dirty="0"/>
              <a:t>První myslitel globalizace</a:t>
            </a:r>
          </a:p>
          <a:p>
            <a:r>
              <a:rPr lang="cs-CZ" sz="3600" dirty="0"/>
              <a:t> 2. Vatikánský koncil (GS)</a:t>
            </a:r>
          </a:p>
          <a:p>
            <a:r>
              <a:rPr lang="cs-CZ" sz="3600" dirty="0"/>
              <a:t>Několik vln zájmu/ vliv na marxisty</a:t>
            </a:r>
          </a:p>
          <a:p>
            <a:r>
              <a:rPr lang="cs-CZ" sz="3600" dirty="0"/>
              <a:t>u nás (Němec, Sokol, Vrána, Davídek)</a:t>
            </a:r>
          </a:p>
          <a:p>
            <a:r>
              <a:rPr lang="cs-CZ" sz="3600" dirty="0"/>
              <a:t>věda (</a:t>
            </a:r>
            <a:r>
              <a:rPr lang="cs-CZ" sz="3600" dirty="0" err="1"/>
              <a:t>evolutionismus</a:t>
            </a:r>
            <a:r>
              <a:rPr lang="cs-CZ" sz="3600" dirty="0"/>
              <a:t>)  - mystika (christologie, eucharistie, jednota)</a:t>
            </a:r>
          </a:p>
          <a:p>
            <a:r>
              <a:rPr lang="cs-CZ" sz="3600" dirty="0"/>
              <a:t>entusiasmus, optimismus</a:t>
            </a:r>
            <a:r>
              <a:rPr lang="cs-CZ" sz="3600" dirty="0">
                <a:effectLst/>
              </a:rPr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3653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6A4DD-A5F7-2B44-A888-4108BF9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001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Kritika současného křesťanství</a:t>
            </a:r>
            <a:r>
              <a:rPr lang="cs-CZ" sz="3200" dirty="0">
                <a:effectLst/>
              </a:rPr>
              <a:t>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B4900-1283-8F4F-B66B-656487D8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5127"/>
            <a:ext cx="10515600" cy="5832764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cs-CZ" dirty="0"/>
              <a:t>nemá dost pochopení pro moderní humanismus, pro aspirace nového vědomí; postrádá schopnost vstřebávat nové hodnoty</a:t>
            </a:r>
          </a:p>
          <a:p>
            <a:pPr lvl="0" hangingPunct="0"/>
            <a:r>
              <a:rPr lang="cs-CZ" dirty="0"/>
              <a:t>pozůstatky manicheismu, dualismu, jansenismu v nauce i spiritualitě</a:t>
            </a:r>
          </a:p>
          <a:p>
            <a:pPr lvl="0" hangingPunct="0"/>
            <a:r>
              <a:rPr lang="cs-CZ" dirty="0"/>
              <a:t>nedostačující pojetí lásky</a:t>
            </a:r>
          </a:p>
          <a:p>
            <a:pPr lvl="0" hangingPunct="0"/>
            <a:r>
              <a:rPr lang="cs-CZ" dirty="0"/>
              <a:t>neúplný, zastaralý pojem Boha</a:t>
            </a:r>
          </a:p>
          <a:p>
            <a:pPr lvl="0" hangingPunct="0"/>
            <a:r>
              <a:rPr lang="cs-CZ" dirty="0"/>
              <a:t>špatná interpretace dědičného hříchu, kříže, askeze</a:t>
            </a:r>
          </a:p>
          <a:p>
            <a:pPr lvl="0" hangingPunct="0"/>
            <a:r>
              <a:rPr lang="cs-CZ" dirty="0"/>
              <a:t>nedostatek realismu v pojetí světa</a:t>
            </a:r>
          </a:p>
          <a:p>
            <a:pPr lvl="0" hangingPunct="0"/>
            <a:r>
              <a:rPr lang="cs-CZ" dirty="0"/>
              <a:t>příliš privátní pojetí spásy</a:t>
            </a:r>
          </a:p>
          <a:p>
            <a:pPr lvl="0" hangingPunct="0"/>
            <a:r>
              <a:rPr lang="cs-CZ" dirty="0"/>
              <a:t>statické chápání vesmíru</a:t>
            </a:r>
          </a:p>
          <a:p>
            <a:r>
              <a:rPr lang="cs-CZ" dirty="0"/>
              <a:t>Současná podoba křesťanství je „</a:t>
            </a:r>
            <a:r>
              <a:rPr lang="cs-CZ" dirty="0" err="1"/>
              <a:t>podlidštěná</a:t>
            </a:r>
            <a:r>
              <a:rPr lang="cs-CZ" dirty="0"/>
              <a:t>“, neodpovídá aspiracím a náboženskému elánu současného člověka, křesťanství přestalo být „nakažlivé“, přestalo být společným ideálem lidstva, stalo se neplodným - protože dost nemiluje svět   (věrnost zemi)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87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E1910-02AB-414B-A9FA-D7C79B92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r>
              <a:rPr lang="cs-CZ" sz="4000" dirty="0"/>
              <a:t>Evoluce: Soustředná komplexnost.</a:t>
            </a:r>
            <a:br>
              <a:rPr lang="cs-CZ" sz="4000" dirty="0"/>
            </a:br>
            <a:r>
              <a:rPr lang="cs-CZ" sz="4000" dirty="0"/>
              <a:t>Růst sjednocování: být znamená více se spojit</a:t>
            </a:r>
            <a:br>
              <a:rPr lang="cs-CZ" sz="4000" dirty="0"/>
            </a:br>
            <a:r>
              <a:rPr lang="cs-CZ" sz="4000" dirty="0"/>
              <a:t>Skutečnost kvalitativně roste - derivace je pozitivní</a:t>
            </a:r>
            <a:br>
              <a:rPr lang="cs-CZ" sz="4000" dirty="0"/>
            </a:br>
            <a:r>
              <a:rPr lang="cs-CZ" sz="4000" dirty="0"/>
              <a:t>Už v hmotě je spirálovitý fenomén konvergence, hmota má vždy dějiny, vytváří si stále komplexnější struktury, je na vzestupu k vyšším stavům</a:t>
            </a:r>
            <a:br>
              <a:rPr lang="cs-CZ" sz="4000" dirty="0"/>
            </a:br>
            <a:r>
              <a:rPr lang="cs-CZ" sz="4000" dirty="0"/>
              <a:t>Hmota – život – příchod člověka – noosféra - dnešní lidstvo</a:t>
            </a:r>
            <a:br>
              <a:rPr lang="cs-CZ" sz="4000" dirty="0"/>
            </a:br>
            <a:r>
              <a:rPr lang="cs-CZ" sz="4000" dirty="0"/>
              <a:t>Rostoucí intenzifikace vědomí</a:t>
            </a:r>
            <a:br>
              <a:rPr lang="cs-CZ" sz="4000" dirty="0"/>
            </a:br>
            <a:r>
              <a:rPr lang="cs-CZ" sz="4000" dirty="0"/>
              <a:t>člověk je stále v zárodečné fázi svého vývoje, za ním se však už rýsuje Ultra-lidstvo</a:t>
            </a:r>
            <a:br>
              <a:rPr lang="cs-CZ" sz="4000" dirty="0"/>
            </a:br>
            <a:r>
              <a:rPr lang="cs-CZ" sz="4000" dirty="0"/>
              <a:t> 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8499A-C938-8842-840F-067D96C3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-11333019"/>
            <a:ext cx="10515600" cy="869892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91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9859-78DA-E147-A972-422C4532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1187545" cy="883514"/>
          </a:xfrm>
        </p:spPr>
        <p:txBody>
          <a:bodyPr>
            <a:normAutofit fontScale="90000"/>
          </a:bodyPr>
          <a:lstStyle/>
          <a:p>
            <a:r>
              <a:rPr lang="cs-CZ" sz="2700" b="1" dirty="0"/>
              <a:t>Komplexita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1CB7A-E014-CF44-B8E8-EB630F79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2618"/>
            <a:ext cx="12192000" cy="61631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Celou evoluci propojuje a charakterizuje „růst komplexity“</a:t>
            </a:r>
          </a:p>
          <a:p>
            <a:r>
              <a:rPr lang="cs-CZ" dirty="0"/>
              <a:t>Evoluce je sice souvislý proces, avšak zahrnuje důležité „prahy“, kde se objevují nové kvality. </a:t>
            </a:r>
          </a:p>
          <a:p>
            <a:pPr marL="0" indent="0">
              <a:buNone/>
            </a:pPr>
            <a:r>
              <a:rPr lang="cs-CZ" dirty="0"/>
              <a:t>(novými prahy jsou např.  vznik atomů a molekul, vznik života, vznik mnohobuněčných organismů, vznik člověka a myšlení a konečně vznik nad-individuální reflexe - vědy. )</a:t>
            </a:r>
          </a:p>
          <a:p>
            <a:pPr marL="0" indent="0">
              <a:buNone/>
            </a:pPr>
            <a:r>
              <a:rPr lang="cs-CZ" dirty="0" err="1"/>
              <a:t>Teilhard</a:t>
            </a:r>
            <a:r>
              <a:rPr lang="cs-CZ" dirty="0"/>
              <a:t> se podílel na řadě významných vědeckých objevů a také předjímá některé vědecké teorie: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např. náhled </a:t>
            </a:r>
            <a:r>
              <a:rPr lang="cs-CZ" dirty="0">
                <a:solidFill>
                  <a:srgbClr val="00B050"/>
                </a:solidFill>
              </a:rPr>
              <a:t>molekulární biologie</a:t>
            </a:r>
            <a:r>
              <a:rPr lang="cs-CZ" dirty="0"/>
              <a:t>;  že podstatný růst komplexity živého nezahrnuje celé organismy, nýbrž jen jejich integrující či řídící složku. (např. při  vývoji hominidů je to rozvoj mozku) </a:t>
            </a:r>
          </a:p>
          <a:p>
            <a:pPr marL="0" indent="0">
              <a:buNone/>
            </a:pPr>
            <a:r>
              <a:rPr lang="cs-CZ" dirty="0"/>
              <a:t>Předjímá také myšlenku </a:t>
            </a:r>
            <a:r>
              <a:rPr lang="cs-CZ" dirty="0" err="1">
                <a:solidFill>
                  <a:srgbClr val="00B050"/>
                </a:solidFill>
              </a:rPr>
              <a:t>autopoiesis</a:t>
            </a:r>
            <a:r>
              <a:rPr lang="cs-CZ" dirty="0">
                <a:solidFill>
                  <a:srgbClr val="00B050"/>
                </a:solidFill>
              </a:rPr>
              <a:t>, </a:t>
            </a:r>
            <a:r>
              <a:rPr lang="cs-CZ" dirty="0"/>
              <a:t>nového směru evolučního myšlení, který propojuje oblast živé přírody a společnosti. S růstem komplexity nabývají vyšší celky jednak stále větší míru volnosti a výběru, jednak jsou stále vnímavější vůči podnětům, které je k ničemu nenutí, ale pouze nabízejí, podněcují. 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Vyrůstá zde nová oblast ovlivňování, které není kauzální (srov. Jungovu teorii </a:t>
            </a:r>
            <a:r>
              <a:rPr lang="cs-CZ" dirty="0" err="1"/>
              <a:t>synchronicity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V oblasti lidské kultury pak stále zřetelněji převažuje volba, výběr a svoboda.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844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1283</Words>
  <Application>Microsoft Office PowerPoint</Application>
  <PresentationFormat>Širokoúhlá obrazovka</PresentationFormat>
  <Paragraphs>132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Život </vt:lpstr>
      <vt:lpstr>dílo</vt:lpstr>
      <vt:lpstr>Prezentace aplikace PowerPoint</vt:lpstr>
      <vt:lpstr>vlivy</vt:lpstr>
      <vt:lpstr>Kritika současného křesťanství </vt:lpstr>
      <vt:lpstr>Evoluce: Soustředná komplexnost. Růst sjednocování: být znamená více se spojit Skutečnost kvalitativně roste - derivace je pozitivní Už v hmotě je spirálovitý fenomén konvergence, hmota má vždy dějiny, vytváří si stále komplexnější struktury, je na vzestupu k vyšším stavům Hmota – život – příchod člověka – noosféra - dnešní lidstvo Rostoucí intenzifikace vědomí člověk je stále v zárodečné fázi svého vývoje, za ním se však už rýsuje Ultra-lidstvo   </vt:lpstr>
      <vt:lpstr>Komplexita </vt:lpstr>
      <vt:lpstr>Prezentace aplikace PowerPoint</vt:lpstr>
      <vt:lpstr>Prezentace aplikace PowerPoint</vt:lpstr>
      <vt:lpstr>  Bod konvergence vývoje – OMEGA </vt:lpstr>
      <vt:lpstr>Procesuální teologie </vt:lpstr>
      <vt:lpstr> John B. Cobb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Pierre TEILHARD DE CHARDIN</dc:title>
  <dc:creator>T H</dc:creator>
  <cp:lastModifiedBy>Choulíková, Klára</cp:lastModifiedBy>
  <cp:revision>16</cp:revision>
  <dcterms:created xsi:type="dcterms:W3CDTF">2021-04-12T21:32:46Z</dcterms:created>
  <dcterms:modified xsi:type="dcterms:W3CDTF">2022-04-26T07:28:16Z</dcterms:modified>
</cp:coreProperties>
</file>