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74" r:id="rId20"/>
    <p:sldId id="275" r:id="rId21"/>
    <p:sldId id="276" r:id="rId22"/>
    <p:sldId id="277" r:id="rId23"/>
    <p:sldId id="287" r:id="rId24"/>
    <p:sldId id="279" r:id="rId25"/>
    <p:sldId id="283" r:id="rId26"/>
    <p:sldId id="278" r:id="rId27"/>
    <p:sldId id="281" r:id="rId28"/>
    <p:sldId id="282" r:id="rId29"/>
    <p:sldId id="263" r:id="rId30"/>
    <p:sldId id="285" r:id="rId31"/>
    <p:sldId id="286" r:id="rId32"/>
    <p:sldId id="28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4640C-7D04-478B-9374-65ED7B747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Имя существительное</a:t>
            </a:r>
            <a:br>
              <a:rPr lang="ru-RU" sz="5400" dirty="0"/>
            </a:br>
            <a:r>
              <a:rPr lang="ru-RU" sz="4400" dirty="0"/>
              <a:t>род и число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77648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CA02793-8BD8-4560-98B6-7C049A46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" y="579268"/>
            <a:ext cx="11882832" cy="56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31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5E964FF-0134-45CB-9B68-698E34160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4" y="460531"/>
            <a:ext cx="10188621" cy="59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0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648842A-A589-429F-ADCB-A3EDC561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04" y="790113"/>
            <a:ext cx="9625082" cy="547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85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5892B0-02C4-4CFB-9CE0-B48FB17BA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44" y="762732"/>
            <a:ext cx="10357512" cy="547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8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1ED1CC-C602-4082-8212-AFA75DAF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28" y="91431"/>
            <a:ext cx="9686144" cy="66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35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5AEDD-ADA4-4A7F-928B-9B3BB319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Категория числа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15421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3E71658-8294-417B-9687-35FB9A682C4E}"/>
              </a:ext>
            </a:extLst>
          </p:cNvPr>
          <p:cNvSpPr txBox="1"/>
          <p:nvPr/>
        </p:nvSpPr>
        <p:spPr>
          <a:xfrm>
            <a:off x="241177" y="151179"/>
            <a:ext cx="11709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 в чешском, и в русском языках грамматическая категория числа основана на оппозиции единственного и множественного числа. </a:t>
            </a:r>
          </a:p>
          <a:p>
            <a:pPr algn="just"/>
            <a:endParaRPr lang="ru-RU" sz="2000" b="1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Эта оппозиция может восприниматься как противопоставление по принципу единичность/множественность, расчлененность/нерасчлененность или по классам денотата (обозначаемый предмет). </a:t>
            </a: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 обоих языках, однако, сохраняются следы двойственного числа. </a:t>
            </a:r>
          </a:p>
          <a:p>
            <a:pPr algn="just"/>
            <a:endParaRPr lang="ru-RU" sz="2000" b="1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 РЯ это в первую очередь конструкции с числительными и предметом счета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1 дом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– им. п., ед. ч.; 2, 3, 4 дома – род. п. ед. ч.; 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5 домов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– род. п., мн. ч.), где форма квази-родительного падежа ед. ч. восходит к двойственному  (грамматическая форма, обозначающая два предмета). </a:t>
            </a: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 следам двойственного числа можно отнести и 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формы мн. ч. некоторых существительных мужского рода на ударное –а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глаза, берега, адреса, мастера, счета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Необходимо отличать от них дублетные формы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договоры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х 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договора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), где формы на 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–а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имеют разговорную окраску или относятся к профессионализмам, </a:t>
            </a: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а также формы, различающие разные слова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цвет – цвета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х 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цветок – цветы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</a:p>
          <a:p>
            <a:pPr algn="just"/>
            <a:endParaRPr lang="ru-RU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У некоторых существительных с мн. ч. на </a:t>
            </a:r>
            <a:r>
              <a:rPr lang="ru-RU" sz="2000" b="1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–а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наблюдается расширение основы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брат – братья, друг – друзья, сын – сыновья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0952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7AE4B5E-275C-41CF-A2A4-BF7651CCA5DE}"/>
              </a:ext>
            </a:extLst>
          </p:cNvPr>
          <p:cNvSpPr txBox="1"/>
          <p:nvPr/>
        </p:nvSpPr>
        <p:spPr>
          <a:xfrm>
            <a:off x="223421" y="312762"/>
            <a:ext cx="11745157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Формообразование множественного числа</a:t>
            </a:r>
          </a:p>
          <a:p>
            <a:pPr algn="just"/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для большинства существительных мужского и женского рода во мн. ч. характерны окончания –ы/–и, а для большинства существительных среднего рода окончания –а/–я, в РЯ нельзя говорить о родовой специфике окончаний множественного числа. </a:t>
            </a:r>
          </a:p>
          <a:p>
            <a:pPr algn="just"/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Существительные ср. р. могут принимать окончание –и (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домишки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), а существительные м. р. окончание –а (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города, учителя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), причем последний тип представлен довольно широко . </a:t>
            </a:r>
          </a:p>
          <a:p>
            <a:pPr algn="just"/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Кроме того, имеется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несколько ограниченных по продуктивности групп с расширением основы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время – времена, мать – матери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сужением основы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киевлянин – киевляне , татарин – татары, господин – господа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изменением основы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хозяин – хозяева, теленок – телята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смягчением основы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сосед – соседи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Запомните: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человек – люди, ребенок – дети, хозяин – хозяева, цыган – цыгане.</a:t>
            </a:r>
          </a:p>
          <a:p>
            <a:pPr algn="just"/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У некоторых существительных ср. р. с исходом основы на –к во множественном числе окончание –и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яблоко – яблоки, очко –очки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900" u="sng" dirty="0">
                <a:latin typeface="Arial" panose="020B0604020202020204" pitchFamily="34" charset="0"/>
                <a:cs typeface="Arial" panose="020B0604020202020204" pitchFamily="34" charset="0"/>
              </a:rPr>
              <a:t>однако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облако – облака, войско – войска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Запомните: 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судно – суда, чудо – чудеса, дитя –дети, колено – колени, плечо – плечи, ухо – уши, дно – донья .</a:t>
            </a:r>
          </a:p>
        </p:txBody>
      </p:sp>
    </p:spTree>
    <p:extLst>
      <p:ext uri="{BB962C8B-B14F-4D97-AF65-F5344CB8AC3E}">
        <p14:creationId xmlns:p14="http://schemas.microsoft.com/office/powerpoint/2010/main" val="300311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98006C-BE64-48DF-B257-46902232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927" y="490397"/>
            <a:ext cx="7972146" cy="54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6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04749FF0-2876-4F4C-BD9F-905DD3131640}"/>
              </a:ext>
            </a:extLst>
          </p:cNvPr>
          <p:cNvSpPr txBox="1"/>
          <p:nvPr/>
        </p:nvSpPr>
        <p:spPr>
          <a:xfrm>
            <a:off x="405413" y="458956"/>
            <a:ext cx="1138117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Очевидно, что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основное различие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между языками в области формообразования мн. ч. состоит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в важности роли категории одушевленности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для образования форм мн. ч. в ЧЯ, в отличие от РЯ, а также в том, что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в ЧЯ отличие между твердым и мягким типом дано принадлежностью к разным парадигмам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в то время как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в РЯ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речь идет лишь о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различных графических воплощениях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использования ед. ч. в РЯ в обобщающем значении шире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чем в ЧЯ 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У него богатый опыт. В регионе квалифицированная рабочая сила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Оно часто встречается в названиях 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театр юного зрителя, ансамбль песни и пляски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soubor písní a tanců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день учителя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učitelů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), причем мн. ч. употребляется только при наличии индивидуализирующей характеристики 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Дом офицеров балтийского флота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Дом рыбака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 перечислении в РЯ чаще употребляется мн. ч.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 ЧЯ чаще единственное 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чешский и русский языки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český a ruský jazyk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Кроме того,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РЯ возможно образование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сингулятивов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названий со значением единичности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горошина, снежинка, песчинка, соринка, соломина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8344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B1ADB-666F-45EB-9277-22997116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Категория рода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0286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1D2C683-36D2-4176-B76A-2CDB7909EB41}"/>
              </a:ext>
            </a:extLst>
          </p:cNvPr>
          <p:cNvSpPr txBox="1"/>
          <p:nvPr/>
        </p:nvSpPr>
        <p:spPr>
          <a:xfrm>
            <a:off x="285565" y="408485"/>
            <a:ext cx="116208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 обоих языках имеются существительные, употребляющиеся только в единственном числе – </a:t>
            </a:r>
            <a:r>
              <a:rPr lang="ru-RU" sz="2000" b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singularia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2000" b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tantum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и существительные, употребляющиеся только во множественном числе – </a:t>
            </a:r>
            <a:r>
              <a:rPr lang="ru-RU" sz="2000" b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pluralia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2000" b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tantum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</a:p>
          <a:p>
            <a:pPr algn="just"/>
            <a:endParaRPr lang="ru-RU" sz="2000" b="1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однако, конкретные существительные, входящие в отдельные </a:t>
            </a:r>
            <a:r>
              <a:rPr lang="ru-RU" sz="2000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семантико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–грамматические подгруппы этих двух классов не всегда совпадают. </a:t>
            </a: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Мы можем наблюдать как </a:t>
            </a: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адекватное употребление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так и </a:t>
            </a: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межъязыковую асимметрию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форм числа.</a:t>
            </a:r>
            <a:endParaRPr lang="cs-CZ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904FF11-8AB5-4A5C-AE74-9CE0C75FA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74428"/>
              </p:ext>
            </p:extLst>
          </p:nvPr>
        </p:nvGraphicFramePr>
        <p:xfrm>
          <a:off x="2876673" y="3456248"/>
          <a:ext cx="6261100" cy="29006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44700">
                  <a:extLst>
                    <a:ext uri="{9D8B030D-6E8A-4147-A177-3AD203B41FA5}">
                      <a16:colId xmlns:a16="http://schemas.microsoft.com/office/drawing/2014/main" val="2152316202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197504504"/>
                    </a:ext>
                  </a:extLst>
                </a:gridCol>
              </a:tblGrid>
              <a:tr h="568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Адекватное употребление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Межъязыковая асимметрия форм числа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343329"/>
                  </a:ext>
                </a:extLst>
              </a:tr>
              <a:tr h="281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лыжи - lyže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печень (ед.ч.) – játra (мн.ч.)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824373"/>
                  </a:ext>
                </a:extLst>
              </a:tr>
              <a:tr h="568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молодежь - mládež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похороны (мн.ч.) – pohřeb/pohřby (ед.ч. и мн.ч.)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254198"/>
                  </a:ext>
                </a:extLst>
              </a:tr>
              <a:tr h="568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любовь (ед.ч.) - láska/lásky (ед.ч. и мн.ч.)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723789"/>
                  </a:ext>
                </a:extLst>
              </a:tr>
              <a:tr h="568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насекомое/насекомые (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ед.ч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мн.ч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 –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hmyz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ед.ч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748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6EF1F59-F095-499F-9CE3-BC0EA33E7355}"/>
              </a:ext>
            </a:extLst>
          </p:cNvPr>
          <p:cNvSpPr txBox="1"/>
          <p:nvPr/>
        </p:nvSpPr>
        <p:spPr>
          <a:xfrm>
            <a:off x="905522" y="612844"/>
            <a:ext cx="1064432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singularia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tantum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относятся: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Имена собственные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Чайковский является одним из величайших композиторов мира, ярким представителем музыкального романтизма.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А русские, как всегда: часть герои, остальные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обломовы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(употреблено в нарицательном значении)).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Существительные с абстрактным значением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Данная проблема решается как проблема соотношения бытия и мышления.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Они говорили о радостях труда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(употреблено в конкретном значении)).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Вещественные существительные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Я бросился в спальню и, словно на льду, поскользнулся на паркете.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Бездомный бродяга в дырявых ботинках не может любить холода и снега.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(употреблено в значении большой массы)).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Множественное число некоторых вещественных существительных имеет значение – разные виды, сорта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(аквариумные рыбы, минеральные воды).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Собирательные существительные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Листва может служить сырьем для сборного компоста.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191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CE186AD-7CE1-41AF-A096-94194E0ECCDA}"/>
              </a:ext>
            </a:extLst>
          </p:cNvPr>
          <p:cNvSpPr txBox="1"/>
          <p:nvPr/>
        </p:nvSpPr>
        <p:spPr>
          <a:xfrm>
            <a:off x="426128" y="366489"/>
            <a:ext cx="1120361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pluralia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tantum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относятся: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Предметы, обычно состоящие из двух или нескольких частей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брюки, весы, вилы, ворота, грабли, кандалы, качели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Совокупности как множества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алименты, всходы, дебри, деньги, джунгли, мемуары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Вещества, материалы, кушанья, а также остатки или отбросы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белила, дрова, дрожжи, духи, консервы, макароны, обои, очистки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Процессы, состояния, проявляющиеся длительно, а также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многосубъектные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многообъектные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действия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бега, бредни, выборы, колики, нападки, переговоры, побои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Отрезки времени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будни, каникулы, сумерки, сутки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Обряды или праздники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именины, крестины, поминки, похороны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Некоторые названия городов, местностей, проливов, горных хребтов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Афины, Великие Луки, Соловки, Дарданеллы, Альпы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66245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FD321515-DAFE-4052-84C9-6F8E41B8F1D9}"/>
              </a:ext>
            </a:extLst>
          </p:cNvPr>
          <p:cNvSpPr txBox="1">
            <a:spLocks/>
          </p:cNvSpPr>
          <p:nvPr/>
        </p:nvSpPr>
        <p:spPr>
          <a:xfrm>
            <a:off x="281113" y="310718"/>
            <a:ext cx="5746825" cy="5635539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pluralia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tantum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относятся:</a:t>
            </a: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těla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ústa, játra, záda,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oděvů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plavky, punčocháče, kalhoty, šaty,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nemocí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spalničky, zarděnky, neštovice,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nástrojů a zařízení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housle, varhany, kleště, nůžky,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svátků, událostí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Velikonoce, Vánoce, prázdniny, narozeniny,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zeměpisné, názvy míst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Čechy, Atény, Postoloprty, blata, tropy,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některá jména látková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kolínka, halušky, splašky, pomyje,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písemností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memoáry, noviny, dějiny,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her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kostky, šachy, karty,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některá podstatná jména označující smysly vnímatelné věci s rysem složenosti, soubornosti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peníze, finance, reálie.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03D496-92C8-4064-8C92-39B5152AEBC0}"/>
              </a:ext>
            </a:extLst>
          </p:cNvPr>
          <p:cNvSpPr txBox="1"/>
          <p:nvPr/>
        </p:nvSpPr>
        <p:spPr>
          <a:xfrm>
            <a:off x="6835805" y="396837"/>
            <a:ext cx="507508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singularia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tantum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относятся: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Имена собственные </a:t>
            </a:r>
          </a:p>
          <a:p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Havel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Einsteinů není mnoho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Существительные с абстрактным значением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četba, moudrost, stavba, radost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Pohovka SIRIUS kombinuje svěžest a lehkost designu, vůni a sametovou hebkost kvalitní 3,5 mm silné kůže.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Náboženská společenství řídnou a církevní stavby se neúprosně proměňují v půdní byty a historické památky.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Вещественные существительные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čočka, mýdlo, vzduch, zlato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Zloději benzinu během měsíce způsobili celkovou škodu za téměř třicet tisíc korun.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Po obou křídlech uviděl světla mexických stíhaček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Собирательные существительные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stromoví, panstvo, námořnictvo</a:t>
            </a:r>
          </a:p>
        </p:txBody>
      </p:sp>
    </p:spTree>
    <p:extLst>
      <p:ext uri="{BB962C8B-B14F-4D97-AF65-F5344CB8AC3E}">
        <p14:creationId xmlns:p14="http://schemas.microsoft.com/office/powerpoint/2010/main" val="1178136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68E5362-41F4-40CC-8317-B64C9A22C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37" y="0"/>
            <a:ext cx="8994080" cy="68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840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37" y="1110557"/>
            <a:ext cx="9039119" cy="500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32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5309950-2830-4C45-9DD4-2E14DB94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59" y="1851125"/>
            <a:ext cx="8850229" cy="31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283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25EEF72-5FDE-463C-95C5-AB1A4A1400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43" y="108751"/>
            <a:ext cx="9876914" cy="6640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129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5C7F1F-7120-4C8E-8579-64E299926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28" y="358446"/>
            <a:ext cx="9877901" cy="614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984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A2C8AA5-7954-48E3-9D68-DB3AC3E7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08" y="21228"/>
            <a:ext cx="9486687" cy="681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27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850460E-CC7D-4A6C-9EAD-BD51B34AFD41}"/>
              </a:ext>
            </a:extLst>
          </p:cNvPr>
          <p:cNvSpPr txBox="1"/>
          <p:nvPr/>
        </p:nvSpPr>
        <p:spPr>
          <a:xfrm>
            <a:off x="250055" y="259957"/>
            <a:ext cx="1169189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 точки зрения структуры в категории рода между чешским и русским языком наблюдается много сходств: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оба языка различают три рода: мужской, женский и средний и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подавляющее большинство родственных слов относится к одинаковому роду. </a:t>
            </a: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 то же время наблюдается и 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ряд отличий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представляющих интерес, напр. все существительные на 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–</a:t>
            </a:r>
            <a:r>
              <a:rPr lang="ru-RU" sz="2000" i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pis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относятся в ЧЯ к мужскому, а не к женскому, как в РЯ, роду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подпись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x </a:t>
            </a:r>
            <a:r>
              <a:rPr lang="cs-CZ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podpis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Правила, определяющие род существительных в РЯ, значительно устойчивее и более ориентированы на формальные признаки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поэтому заимствованные слова часто распределяются по родам в РЯ в зависимости от окончания, в то время как в ЧЯ сохраняют род оригинала или языка, посредством которого пришло заимствование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дата</a:t>
            </a:r>
            <a:r>
              <a:rPr lang="cs-CZ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x </a:t>
            </a:r>
            <a:r>
              <a:rPr lang="cs-CZ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datum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</a:p>
          <a:p>
            <a:pPr algn="just"/>
            <a:endParaRPr lang="ru-RU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endParaRPr lang="ru-RU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endParaRPr lang="ru-RU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Значение имеют так же различные языковые фильтры заимствований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(</a:t>
            </a:r>
            <a:r>
              <a:rPr lang="ru-RU" sz="2000" i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garáž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– </a:t>
            </a:r>
            <a:r>
              <a:rPr lang="ru-RU" sz="2000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ж.р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 из НЯ х 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гараж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– </a:t>
            </a:r>
            <a:r>
              <a:rPr lang="ru-RU" sz="2000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м.р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 из </a:t>
            </a:r>
            <a:r>
              <a:rPr lang="ru-RU" sz="2000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ФрЯ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E7D110-80FA-4EC1-9A33-5A6CF1013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337" y="4461496"/>
            <a:ext cx="5398390" cy="125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75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B7F5F06-5FC7-422E-8AAC-0898E1CC4B92}"/>
              </a:ext>
            </a:extLst>
          </p:cNvPr>
          <p:cNvSpPr txBox="1"/>
          <p:nvPr/>
        </p:nvSpPr>
        <p:spPr>
          <a:xfrm>
            <a:off x="1305016" y="766732"/>
            <a:ext cx="945471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Род и число существительных - повторение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Mléčná čokoláda; dobrá limonáda; dnešní datum: pozorné publikum; koncertní sezóna; zdravé podnebí; večerní toaleta; pruhované pyžamo; teze referátu; Národní muzeum; hospodářská krize; západní fronta; konec citátu; sociální stipendium; léčit sklerózu; mezinárodní veletrh; dnešní program: hlavní téma; vysoké procento; komerční banka; tranzitní vízum; provést analýzu.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Obrátit se zády; dát si ušít šaty; hrát na housle; drahá voňavka; sbírat borůvky; jíst hodně ovoce a zeleniny; sejít po schodech; přečíst noviny; zahájit jednání; Staroměstský orloj; nechat zavazadla v hotelu; vyvážet suroviny; bohaté zkušenosti.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 Cesta nám trvala 48 hodin. 2. Studoval na Karlově univerzitě, na filosofické fakultě. 3. Je třeba vytvořit nový systém zdravotní péče. 4. V džungli žije mnoho zajímavých druhů zvířat. 5.Učitel opravil chyby červeným inkoustem. 6. Dům je postaven z cihel. 7. Na pohřeb přišla celá vesnice. 8. K narozeninám jsem dostal mnoho dárků. 9. O Vánocích a o Velikonocích se vždy sejde celá rodina.</a:t>
            </a:r>
          </a:p>
        </p:txBody>
      </p:sp>
    </p:spTree>
    <p:extLst>
      <p:ext uri="{BB962C8B-B14F-4D97-AF65-F5344CB8AC3E}">
        <p14:creationId xmlns:p14="http://schemas.microsoft.com/office/powerpoint/2010/main" val="2193669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8BB05E-5BE2-4473-AADF-C9D8DE05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71" y="899114"/>
            <a:ext cx="9920657" cy="528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27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3FEA983-F737-4659-9059-A5DABEEFE0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253">
            <a:off x="1334042" y="286514"/>
            <a:ext cx="8278944" cy="6196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37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3CBAB19-ECE1-4C7D-A900-3EA57E7E3C8D}"/>
              </a:ext>
            </a:extLst>
          </p:cNvPr>
          <p:cNvSpPr txBox="1"/>
          <p:nvPr/>
        </p:nvSpPr>
        <p:spPr>
          <a:xfrm>
            <a:off x="339570" y="345896"/>
            <a:ext cx="33624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Некоторые отличия наблюдаются и в случаях, когда РЯ и ЧЯ оформили заимствования с помощью собственных окончаний, свойственных разным родам </a:t>
            </a:r>
            <a:r>
              <a:rPr kumimoji="0" lang="ru-RU" sz="20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kumimoji="0" lang="ru-RU" sz="2000" b="0" i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проблема</a:t>
            </a:r>
            <a:r>
              <a:rPr kumimoji="0" lang="ru-RU" sz="20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х </a:t>
            </a:r>
            <a:r>
              <a:rPr kumimoji="0" lang="cs-CZ" sz="2000" b="0" i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problém</a:t>
            </a:r>
            <a:r>
              <a:rPr kumimoji="0" lang="ru-RU" sz="20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</a:t>
            </a:r>
            <a:endParaRPr kumimoji="0" lang="cs-CZ" sz="20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Arial Unicode MS"/>
            </a:endParaRPr>
          </a:p>
        </p:txBody>
      </p:sp>
      <p:graphicFrame>
        <p:nvGraphicFramePr>
          <p:cNvPr id="6" name="Таблица 3">
            <a:extLst>
              <a:ext uri="{FF2B5EF4-FFF2-40B4-BE49-F238E27FC236}">
                <a16:creationId xmlns:a16="http://schemas.microsoft.com/office/drawing/2014/main" id="{752294AB-45E1-4344-829A-F5142880B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078715"/>
              </p:ext>
            </p:extLst>
          </p:nvPr>
        </p:nvGraphicFramePr>
        <p:xfrm>
          <a:off x="3932808" y="1"/>
          <a:ext cx="7670306" cy="6858001"/>
        </p:xfrm>
        <a:graphic>
          <a:graphicData uri="http://schemas.openxmlformats.org/drawingml/2006/table">
            <a:tbl>
              <a:tblPr firstRow="1" bandRow="1"/>
              <a:tblGrid>
                <a:gridCol w="1917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986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/>
                        <a:t>структурный</a:t>
                      </a:r>
                    </a:p>
                    <a:p>
                      <a:r>
                        <a:rPr lang="ru-RU" dirty="0"/>
                        <a:t>тип сущ.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пример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в РЯ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/>
                        <a:t>в ЧЯ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/>
                        <a:t>1. на</a:t>
                      </a:r>
                      <a:r>
                        <a:rPr lang="ru-RU" baseline="0" dirty="0"/>
                        <a:t> -</a:t>
                      </a:r>
                      <a:r>
                        <a:rPr lang="ru-RU" baseline="0" dirty="0" err="1"/>
                        <a:t>тет</a:t>
                      </a:r>
                      <a:r>
                        <a:rPr lang="ru-RU" baseline="0" dirty="0"/>
                        <a:t>; -</a:t>
                      </a:r>
                      <a:r>
                        <a:rPr lang="cs-CZ" baseline="0" dirty="0"/>
                        <a:t>ta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cs-CZ" noProof="0" dirty="0" err="1"/>
                        <a:t>факультет</a:t>
                      </a:r>
                      <a:r>
                        <a:rPr lang="cs-CZ" noProof="0" dirty="0"/>
                        <a:t>; fakulta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M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F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/>
                        <a:t>2.</a:t>
                      </a:r>
                      <a:r>
                        <a:rPr lang="ru-RU" baseline="0" dirty="0"/>
                        <a:t> на -аж; -</a:t>
                      </a:r>
                      <a:r>
                        <a:rPr lang="cs-CZ" baseline="0" dirty="0"/>
                        <a:t>áž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cs-CZ" noProof="0" dirty="0" err="1"/>
                        <a:t>массаж</a:t>
                      </a:r>
                      <a:r>
                        <a:rPr lang="cs-CZ" noProof="0" dirty="0"/>
                        <a:t>; masáž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M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F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dirty="0"/>
                        <a:t>3.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на -</a:t>
                      </a:r>
                      <a:r>
                        <a:rPr lang="ru-RU" baseline="0" dirty="0" err="1"/>
                        <a:t>оз</a:t>
                      </a:r>
                      <a:r>
                        <a:rPr lang="ru-RU" baseline="0" dirty="0"/>
                        <a:t>; -</a:t>
                      </a:r>
                      <a:r>
                        <a:rPr lang="cs-CZ" baseline="0" dirty="0"/>
                        <a:t>óza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cs-CZ" noProof="0" dirty="0" err="1"/>
                        <a:t>гипноз</a:t>
                      </a:r>
                      <a:r>
                        <a:rPr lang="cs-CZ" noProof="0" dirty="0"/>
                        <a:t>; hypnóza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M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F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90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dirty="0"/>
                        <a:t>4</a:t>
                      </a:r>
                      <a:r>
                        <a:rPr lang="ru-RU" dirty="0"/>
                        <a:t>.</a:t>
                      </a:r>
                      <a:r>
                        <a:rPr lang="ru-RU" baseline="0" dirty="0"/>
                        <a:t> на -</a:t>
                      </a:r>
                      <a:r>
                        <a:rPr lang="ru-RU" baseline="0" dirty="0" err="1"/>
                        <a:t>зис</a:t>
                      </a:r>
                      <a:r>
                        <a:rPr lang="en-US" baseline="0" dirty="0"/>
                        <a:t>/-</a:t>
                      </a:r>
                      <a:r>
                        <a:rPr lang="ru-RU" baseline="0" dirty="0" err="1"/>
                        <a:t>сис</a:t>
                      </a:r>
                      <a:endParaRPr lang="ru-RU" baseline="0" dirty="0"/>
                    </a:p>
                    <a:p>
                      <a:r>
                        <a:rPr lang="ru-RU" baseline="0"/>
                        <a:t>  </a:t>
                      </a:r>
                      <a:r>
                        <a:rPr lang="ru-RU" baseline="0" dirty="0"/>
                        <a:t>-</a:t>
                      </a:r>
                      <a:r>
                        <a:rPr lang="cs-CZ" baseline="0" dirty="0"/>
                        <a:t>ze</a:t>
                      </a:r>
                      <a:r>
                        <a:rPr lang="en-US" baseline="0" dirty="0"/>
                        <a:t>/-se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cs-CZ" noProof="0" dirty="0" err="1"/>
                        <a:t>базис</a:t>
                      </a:r>
                      <a:r>
                        <a:rPr lang="cs-CZ" noProof="0" dirty="0"/>
                        <a:t>; báze</a:t>
                      </a:r>
                    </a:p>
                    <a:p>
                      <a:r>
                        <a:rPr lang="cs-CZ" noProof="0" dirty="0" err="1"/>
                        <a:t>сепсис</a:t>
                      </a:r>
                      <a:r>
                        <a:rPr lang="cs-CZ" noProof="0" dirty="0"/>
                        <a:t>; sepse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M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F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dirty="0"/>
                        <a:t>5.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на -</a:t>
                      </a:r>
                      <a:r>
                        <a:rPr lang="ru-RU" baseline="0" dirty="0" err="1"/>
                        <a:t>лиз</a:t>
                      </a:r>
                      <a:r>
                        <a:rPr lang="ru-RU" baseline="0" dirty="0"/>
                        <a:t>; </a:t>
                      </a:r>
                      <a:r>
                        <a:rPr lang="en-US" baseline="0" dirty="0"/>
                        <a:t>-</a:t>
                      </a:r>
                      <a:r>
                        <a:rPr lang="cs-CZ" baseline="0" dirty="0"/>
                        <a:t>lýza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cs-CZ" noProof="0" dirty="0" err="1"/>
                        <a:t>анализ</a:t>
                      </a:r>
                      <a:r>
                        <a:rPr lang="cs-CZ" noProof="0" dirty="0"/>
                        <a:t>; analýza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M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F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98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/>
                        <a:t>6.</a:t>
                      </a:r>
                      <a:r>
                        <a:rPr lang="ru-RU" baseline="0" dirty="0"/>
                        <a:t> на</a:t>
                      </a:r>
                      <a:r>
                        <a:rPr lang="cs-CZ" baseline="0" dirty="0"/>
                        <a:t> </a:t>
                      </a:r>
                      <a:r>
                        <a:rPr lang="ru-RU" baseline="0" dirty="0"/>
                        <a:t>-</a:t>
                      </a:r>
                      <a:r>
                        <a:rPr lang="ru-RU" baseline="0" dirty="0" err="1"/>
                        <a:t>ез</a:t>
                      </a:r>
                      <a:r>
                        <a:rPr lang="ru-RU" baseline="0" dirty="0"/>
                        <a:t>;</a:t>
                      </a:r>
                      <a:r>
                        <a:rPr lang="cs-CZ" baseline="0" dirty="0"/>
                        <a:t> </a:t>
                      </a:r>
                      <a:r>
                        <a:rPr lang="ru-RU" baseline="0" dirty="0"/>
                        <a:t>-</a:t>
                      </a:r>
                      <a:r>
                        <a:rPr lang="cs-CZ" baseline="0" dirty="0"/>
                        <a:t>éza</a:t>
                      </a:r>
                      <a:endParaRPr lang="ru-RU" baseline="0" dirty="0"/>
                    </a:p>
                    <a:p>
                      <a:r>
                        <a:rPr lang="ru-RU" baseline="0" dirty="0"/>
                        <a:t> -</a:t>
                      </a:r>
                      <a:r>
                        <a:rPr lang="ru-RU" baseline="0" dirty="0" err="1"/>
                        <a:t>ет</a:t>
                      </a:r>
                      <a:r>
                        <a:rPr lang="ru-RU" baseline="0" dirty="0"/>
                        <a:t>; -</a:t>
                      </a:r>
                      <a:r>
                        <a:rPr lang="ru-RU" baseline="0" dirty="0" err="1"/>
                        <a:t>эт</a:t>
                      </a:r>
                      <a:r>
                        <a:rPr lang="ru-RU" baseline="0" dirty="0"/>
                        <a:t>; -</a:t>
                      </a:r>
                      <a:r>
                        <a:rPr lang="cs-CZ" baseline="0" dirty="0"/>
                        <a:t>eta</a:t>
                      </a:r>
                      <a:endParaRPr lang="ru-RU" baseline="0" dirty="0"/>
                    </a:p>
                    <a:p>
                      <a:r>
                        <a:rPr lang="ru-RU" baseline="0"/>
                        <a:t> </a:t>
                      </a:r>
                      <a:r>
                        <a:rPr lang="cs-CZ" baseline="0"/>
                        <a:t> </a:t>
                      </a:r>
                      <a:r>
                        <a:rPr lang="ru-RU" baseline="0" dirty="0"/>
                        <a:t>-ив; -</a:t>
                      </a:r>
                      <a:r>
                        <a:rPr lang="cs-CZ" baseline="0" dirty="0"/>
                        <a:t>íva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cs-CZ" noProof="0" dirty="0" err="1"/>
                        <a:t>протез</a:t>
                      </a:r>
                      <a:r>
                        <a:rPr lang="cs-CZ" noProof="0" dirty="0"/>
                        <a:t>; protéza</a:t>
                      </a:r>
                    </a:p>
                    <a:p>
                      <a:r>
                        <a:rPr lang="cs-CZ" noProof="0" dirty="0" err="1"/>
                        <a:t>пируэт</a:t>
                      </a:r>
                      <a:r>
                        <a:rPr lang="cs-CZ" noProof="0" dirty="0"/>
                        <a:t>; pirueta</a:t>
                      </a:r>
                    </a:p>
                    <a:p>
                      <a:r>
                        <a:rPr lang="cs-CZ" noProof="0" dirty="0" err="1"/>
                        <a:t>курсив</a:t>
                      </a:r>
                      <a:r>
                        <a:rPr lang="cs-CZ" noProof="0" dirty="0"/>
                        <a:t>; kurzíva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M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F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7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/>
                        <a:t>7.</a:t>
                      </a:r>
                      <a:r>
                        <a:rPr lang="ru-RU" baseline="0" dirty="0"/>
                        <a:t> на</a:t>
                      </a:r>
                      <a:r>
                        <a:rPr lang="cs-CZ" baseline="0" dirty="0"/>
                        <a:t> </a:t>
                      </a:r>
                      <a:r>
                        <a:rPr lang="ru-RU" baseline="0" dirty="0"/>
                        <a:t>-ад;</a:t>
                      </a:r>
                      <a:r>
                        <a:rPr lang="cs-CZ" baseline="0" dirty="0"/>
                        <a:t> </a:t>
                      </a:r>
                      <a:r>
                        <a:rPr lang="en-US" baseline="0" dirty="0"/>
                        <a:t>-</a:t>
                      </a:r>
                      <a:r>
                        <a:rPr lang="cs-CZ" baseline="0" dirty="0"/>
                        <a:t>áda</a:t>
                      </a:r>
                      <a:endParaRPr lang="ru-RU" baseline="0" dirty="0"/>
                    </a:p>
                    <a:p>
                      <a:r>
                        <a:rPr lang="ru-RU" baseline="0"/>
                        <a:t> </a:t>
                      </a:r>
                      <a:r>
                        <a:rPr lang="cs-CZ" baseline="0"/>
                        <a:t> </a:t>
                      </a:r>
                      <a:r>
                        <a:rPr lang="ru-RU" baseline="0" dirty="0"/>
                        <a:t>-од;</a:t>
                      </a:r>
                      <a:r>
                        <a:rPr lang="en-US" baseline="0" dirty="0"/>
                        <a:t> -</a:t>
                      </a:r>
                      <a:r>
                        <a:rPr lang="en-US" baseline="0" dirty="0" err="1"/>
                        <a:t>oda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cs-CZ" noProof="0" dirty="0" err="1"/>
                        <a:t>фасад</a:t>
                      </a:r>
                      <a:r>
                        <a:rPr lang="cs-CZ" noProof="0" dirty="0"/>
                        <a:t>; fasáda</a:t>
                      </a:r>
                    </a:p>
                    <a:p>
                      <a:r>
                        <a:rPr lang="cs-CZ" noProof="0" dirty="0" err="1"/>
                        <a:t>метод</a:t>
                      </a:r>
                      <a:r>
                        <a:rPr lang="cs-CZ" noProof="0" dirty="0"/>
                        <a:t>; metoda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M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F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dirty="0"/>
                        <a:t>8.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на -ум; </a:t>
                      </a:r>
                      <a:r>
                        <a:rPr lang="en-US" baseline="0" dirty="0"/>
                        <a:t>-um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cs-CZ" noProof="0" dirty="0" err="1"/>
                        <a:t>пленум</a:t>
                      </a:r>
                      <a:r>
                        <a:rPr lang="cs-CZ" noProof="0" dirty="0"/>
                        <a:t>; plénum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M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N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090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dirty="0"/>
                        <a:t>9. </a:t>
                      </a:r>
                      <a:r>
                        <a:rPr lang="ru-RU" dirty="0"/>
                        <a:t>на -грамма;</a:t>
                      </a:r>
                      <a:r>
                        <a:rPr lang="ru-RU" baseline="0" dirty="0"/>
                        <a:t> </a:t>
                      </a:r>
                      <a:endParaRPr lang="cs-CZ" baseline="0" dirty="0"/>
                    </a:p>
                    <a:p>
                      <a:r>
                        <a:rPr lang="cs-CZ" baseline="0"/>
                        <a:t>  </a:t>
                      </a:r>
                      <a:r>
                        <a:rPr lang="ru-RU" baseline="0" dirty="0"/>
                        <a:t>-</a:t>
                      </a:r>
                      <a:r>
                        <a:rPr lang="cs-CZ" baseline="0" dirty="0"/>
                        <a:t>gram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cs-CZ" noProof="0" dirty="0"/>
                        <a:t>программа;</a:t>
                      </a:r>
                      <a:r>
                        <a:rPr lang="cs-CZ" baseline="0" noProof="0" dirty="0"/>
                        <a:t> </a:t>
                      </a:r>
                      <a:r>
                        <a:rPr lang="cs-CZ" noProof="0" dirty="0"/>
                        <a:t>program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F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M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986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10.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на -ема;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ém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aseline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-ома;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om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система; 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systém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глаукома;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noProof="0" dirty="0">
                          <a:solidFill>
                            <a:schemeClr val="tx1"/>
                          </a:solidFill>
                        </a:rPr>
                        <a:t>glaukom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0A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91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C443247-DB58-4931-BACA-3E38F4742E8F}"/>
              </a:ext>
            </a:extLst>
          </p:cNvPr>
          <p:cNvSpPr txBox="1"/>
          <p:nvPr/>
        </p:nvSpPr>
        <p:spPr>
          <a:xfrm>
            <a:off x="511945" y="612844"/>
            <a:ext cx="1116810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Для РЯ характерно наличие значительной группы несклоняемых существительных. </a:t>
            </a:r>
          </a:p>
          <a:p>
            <a:pPr algn="just"/>
            <a:endParaRPr lang="ru-RU" sz="2000" b="1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Заимствование при этом </a:t>
            </a: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воспринимается целиком, не разделяясь на основу и окончание, поэтому при отнесении к одному из родов не используется формальный признак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оно происходит в зависимости от значения. </a:t>
            </a:r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То есть:</a:t>
            </a:r>
          </a:p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неодушевленные, нарицательные имена относятся обычно к ср. р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метро, кафе, жюри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), </a:t>
            </a:r>
          </a:p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одушевленные существительные со значением лиц мужского рода, профессий, названия животных и птиц относятся к м. р.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денди, маэстро, конферансье, фламинго, кенгуру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), </a:t>
            </a:r>
          </a:p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существительные со значением лиц женского рода к ж. р.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леди, мадам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Подобные слова включаются ЧЯ в одну из парадигм и не вызывают затруднений при отнесении к определенному роду.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Отнесение заимствованных названий к роду осуществляется в РЯ </a:t>
            </a:r>
            <a:r>
              <a:rPr lang="ru-RU" sz="2000" b="1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 основе окончания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прекрасная Прага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 </a:t>
            </a:r>
            <a:r>
              <a:rPr lang="ru-RU" sz="2000" b="1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или на основе рода общего понятия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людный Токио, многоводная Миссисипи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</a:t>
            </a:r>
            <a:endParaRPr lang="cs-CZ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8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BD0E202-956C-4AEE-A208-8CD529FF9373}"/>
              </a:ext>
            </a:extLst>
          </p:cNvPr>
          <p:cNvSpPr txBox="1"/>
          <p:nvPr/>
        </p:nvSpPr>
        <p:spPr>
          <a:xfrm>
            <a:off x="337352" y="302359"/>
            <a:ext cx="1154097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Категория рода в современных РЯ и ЧЯ в значительной мере </a:t>
            </a:r>
            <a:r>
              <a:rPr lang="ru-RU" sz="2000" b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грамматикализована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 это иногда приводит к конфликту между естественным и грамматическим родом. </a:t>
            </a:r>
          </a:p>
          <a:p>
            <a:pPr algn="just"/>
            <a:endParaRPr lang="ru-RU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endParaRPr lang="ru-RU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Например, определенные </a:t>
            </a: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отличия между языками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проявляются </a:t>
            </a: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 группе наименований с экспрессивными аффиксами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ножище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– </a:t>
            </a:r>
            <a:r>
              <a:rPr lang="ru-RU" sz="2000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м.р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., 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домишко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– </a:t>
            </a:r>
            <a:r>
              <a:rPr lang="ru-RU" sz="2000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м.р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 Х </a:t>
            </a:r>
            <a:endParaRPr lang="cs-CZ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cs-CZ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chlapisko (n.), princátko (n.)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</a:p>
          <a:p>
            <a:pPr algn="just"/>
            <a:endParaRPr lang="ru-RU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Ярким отличием между ЧЯ и РЯ является факт, что 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 ЧЯ </a:t>
            </a:r>
            <a:r>
              <a:rPr lang="ru-RU" sz="2000" b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феминативы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за немногими исключениями образуются </a:t>
            </a:r>
            <a:r>
              <a:rPr lang="ru-RU" sz="2000" b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парадигматически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а в РЯ часто функционирует только одна синкретичная в отношении рода морфологическая форма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Форман = </a:t>
            </a:r>
            <a:r>
              <a:rPr lang="ru-RU" sz="2000" i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Forman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ru-RU" sz="2000" i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Formanová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; коллега = </a:t>
            </a:r>
            <a:r>
              <a:rPr lang="ru-RU" sz="2000" i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kolega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ru-RU" sz="2000" i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kolegyně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ru-RU" sz="2000" b="1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Тем не менее в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обоих языках идея грамматического рода в мужском роде выражена сильнее, чем идея пола, в то время как в женском роде наоборот. </a:t>
            </a:r>
          </a:p>
          <a:p>
            <a:pPr algn="just"/>
            <a:endParaRPr lang="ru-RU" sz="20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Идея пола в РЯ может быть передана дополнительно с помощью согласования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профессор пришла, доктор закончила осмотр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 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или посредством лексического описания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женщина–космонавт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</a:t>
            </a:r>
            <a:endParaRPr lang="cs-CZ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03462F-82F7-4450-8AD7-CB622373C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871" y="1117018"/>
            <a:ext cx="4008408" cy="9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9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8ECB9-3494-417B-881B-9518204D3BC9}"/>
              </a:ext>
            </a:extLst>
          </p:cNvPr>
          <p:cNvSpPr txBox="1"/>
          <p:nvPr/>
        </p:nvSpPr>
        <p:spPr>
          <a:xfrm>
            <a:off x="1216241" y="1082076"/>
            <a:ext cx="95257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 обоих языках существует ограниченная группа существительных </a:t>
            </a:r>
            <a:r>
              <a:rPr lang="ru-RU" sz="2000" b="1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общего рода</a:t>
            </a:r>
            <a:r>
              <a:rPr lang="ru-RU" sz="2000" b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2000" b="1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Такие слова </a:t>
            </a:r>
            <a:r>
              <a:rPr lang="ru-RU" sz="2000" u="sng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относятся к мужскому или женскому роду в зависимости от естественного рода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Эквиваленты могут быть разными (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растяпа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– м. р. и ж. р. относятся к одной парадигме = </a:t>
            </a:r>
            <a:r>
              <a:rPr lang="ru-RU" sz="2000" i="1" kern="50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nešika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– м. р. и ж. р. относятся к разным парадигмам; 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убийца </a:t>
            </a:r>
            <a:r>
              <a:rPr lang="cs-CZ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= vrah, vražedkyně</a:t>
            </a:r>
            <a:r>
              <a:rPr lang="ru-RU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; озорник, озорница = </a:t>
            </a:r>
            <a:r>
              <a:rPr lang="cs-CZ" sz="2000" i="1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nezbeda</a:t>
            </a:r>
            <a:r>
              <a:rPr lang="ru-RU" sz="20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</a:t>
            </a:r>
          </a:p>
          <a:p>
            <a:pPr algn="just"/>
            <a:endParaRPr lang="ru-RU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endParaRPr lang="cs-CZ" sz="2000" kern="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C21A14-DE3D-4C03-8AB7-105E48447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790" y="3773010"/>
            <a:ext cx="7456420" cy="20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7A56A34-5453-470C-88C2-40D062BB45AD}"/>
              </a:ext>
            </a:extLst>
          </p:cNvPr>
          <p:cNvSpPr txBox="1"/>
          <p:nvPr/>
        </p:nvSpPr>
        <p:spPr>
          <a:xfrm>
            <a:off x="1473694" y="2459504"/>
            <a:ext cx="9108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Если говорить об общих особенностях проявления родового принципа в парадигматике РЯ по сравнению с ЧЯ, то для первого характерна тенденция к полной унификации родового принципа во множественном числе, в то время как в чешском литературном языке родовые отличия сохраняются </a:t>
            </a:r>
            <a:r>
              <a:rPr kumimoji="0" lang="ru-RU" sz="20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</a:t>
            </a:r>
            <a:r>
              <a:rPr kumimoji="0" lang="ru-RU" sz="2000" b="0" i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эти новые дома, эти новые книги, эти новые перья х </a:t>
            </a:r>
            <a:r>
              <a:rPr kumimoji="0" lang="cs-CZ" sz="2000" b="0" i="1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tyto nové domy, tyto nové knihy, tato nová pera</a:t>
            </a:r>
            <a:r>
              <a:rPr kumimoji="0" lang="ru-RU" sz="20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</a:t>
            </a:r>
            <a:endParaRPr kumimoji="0" lang="cs-CZ" sz="20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15AD1B2B-9847-4E2F-8917-CC980B55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59" y="1036009"/>
            <a:ext cx="10155082" cy="478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845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102</TotalTime>
  <Words>2351</Words>
  <Application>Microsoft Office PowerPoint</Application>
  <PresentationFormat>Širokoúhlá obrazovka</PresentationFormat>
  <Paragraphs>203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Garamond</vt:lpstr>
      <vt:lpstr>Palatino Linotype</vt:lpstr>
      <vt:lpstr>Savon</vt:lpstr>
      <vt:lpstr>Имя существительное род и число</vt:lpstr>
      <vt:lpstr>Категория рода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Категория числа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 род и число</dc:title>
  <dc:creator>Veronika Stranz-Nikitina</dc:creator>
  <cp:lastModifiedBy>Veronika Stranz-Nikitina</cp:lastModifiedBy>
  <cp:revision>11</cp:revision>
  <dcterms:created xsi:type="dcterms:W3CDTF">2021-01-22T09:42:09Z</dcterms:created>
  <dcterms:modified xsi:type="dcterms:W3CDTF">2021-01-29T14:57:57Z</dcterms:modified>
</cp:coreProperties>
</file>