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4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9" r:id="rId3"/>
    <p:sldId id="347" r:id="rId4"/>
    <p:sldId id="346" r:id="rId5"/>
    <p:sldId id="348" r:id="rId6"/>
    <p:sldId id="340" r:id="rId7"/>
    <p:sldId id="343" r:id="rId8"/>
    <p:sldId id="350" r:id="rId9"/>
    <p:sldId id="342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1" r:id="rId22"/>
    <p:sldId id="286" r:id="rId23"/>
    <p:sldId id="344" r:id="rId24"/>
    <p:sldId id="345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6479" autoAdjust="0"/>
  </p:normalViewPr>
  <p:slideViewPr>
    <p:cSldViewPr snapToGrid="0" snapToObjects="1"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D6E3F09-7D53-5546-95B9-038378ECBD5D}" type="datetime1">
              <a:rPr lang="en-US"/>
              <a:pPr>
                <a:defRPr/>
              </a:pPr>
              <a:t>29-Oct-18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BE501C0-4EA8-644C-AFDC-6886270AA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9E00457-5374-E14A-BCD1-94DAB29AFC04}" type="datetime1">
              <a:rPr lang="en-US"/>
              <a:pPr>
                <a:defRPr/>
              </a:pPr>
              <a:t>29-Oct-18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8577F40-97DA-4043-AF9D-1FC2F5D5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2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A7E7E-C6EC-FD44-9ACA-2648BFA1FADD}" type="datetime1">
              <a:rPr lang="cs-CZ"/>
              <a:pPr>
                <a:defRPr/>
              </a:pPr>
              <a:t>29.10.2018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0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4E741-BC94-7B41-95DE-F64A5ACA48C6}" type="datetime1">
              <a:rPr lang="cs-CZ"/>
              <a:pPr>
                <a:defRPr/>
              </a:pPr>
              <a:t>29.10.2018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8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B64C6-4739-DE43-8950-06A3245198B9}" type="datetime1">
              <a:rPr lang="cs-CZ"/>
              <a:pPr>
                <a:defRPr/>
              </a:pPr>
              <a:t>29.10.2018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8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51BC5-76B8-C041-81D8-DEF608751A52}" type="datetime1">
              <a:rPr lang="cs-CZ"/>
              <a:pPr>
                <a:defRPr/>
              </a:pPr>
              <a:t>29.10.2018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D3014-B99E-5D4B-8E1D-DA3BE7558E99}" type="datetime1">
              <a:rPr lang="cs-CZ"/>
              <a:pPr>
                <a:defRPr/>
              </a:pPr>
              <a:t>29.10.2018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6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CDC6-B6A4-4845-929F-B26B6E19752A}" type="datetime1">
              <a:rPr lang="cs-CZ"/>
              <a:pPr>
                <a:defRPr/>
              </a:pPr>
              <a:t>29.10.2018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1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335DA-5B04-584D-8811-FE73152CD09A}" type="datetime1">
              <a:rPr lang="cs-CZ"/>
              <a:pPr>
                <a:defRPr/>
              </a:pPr>
              <a:t>29.10.2018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CB484-F1D4-264E-B3F1-C63C4A97C75C}" type="datetime1">
              <a:rPr lang="cs-CZ"/>
              <a:pPr>
                <a:defRPr/>
              </a:pPr>
              <a:t>29.10.2018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BE9BE-43AC-014D-A39D-166221E06590}" type="datetime1">
              <a:rPr lang="cs-CZ"/>
              <a:pPr>
                <a:defRPr/>
              </a:pPr>
              <a:t>29.10.2018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0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8E960-F416-D541-B598-BE0E7FEA1B49}" type="datetime1">
              <a:rPr lang="cs-CZ"/>
              <a:pPr>
                <a:defRPr/>
              </a:pPr>
              <a:t>29.10.2018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0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011D0-9154-584C-962C-9F1E5A9691FB}" type="datetime1">
              <a:rPr lang="cs-CZ"/>
              <a:pPr>
                <a:defRPr/>
              </a:pPr>
              <a:t>29.10.2018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F69E0-E31B-2E47-AF61-0A203F2A4FE3}" type="datetime1">
              <a:rPr lang="cs-CZ"/>
              <a:pPr>
                <a:defRPr/>
              </a:pPr>
              <a:t>29.10.2018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" y="0"/>
            <a:ext cx="3736585" cy="144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739608"/>
            <a:ext cx="7772400" cy="21574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JBB224 </a:t>
            </a:r>
            <a:br>
              <a:rPr lang="cs-CZ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Psychologie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marketingové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komunikace</a:t>
            </a: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1600" dirty="0">
                <a:latin typeface="Calibri" charset="0"/>
                <a:ea typeface="ＭＳ Ｐゴシック" charset="0"/>
                <a:cs typeface="ＭＳ Ｐゴシック" charset="0"/>
              </a:rPr>
              <a:t>Přednášející:</a:t>
            </a:r>
            <a:br>
              <a:rPr lang="cs-CZ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3100" b="1" dirty="0">
                <a:latin typeface="Calibri" charset="0"/>
                <a:ea typeface="ＭＳ Ｐゴシック" charset="0"/>
                <a:cs typeface="ＭＳ Ｐゴシック" charset="0"/>
              </a:rPr>
              <a:t>Ing. Mgr. Marek Vranka</a:t>
            </a:r>
            <a:br>
              <a:rPr lang="cs-CZ" sz="3100" b="1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0364"/>
            <a:ext cx="6400800" cy="171467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5. </a:t>
            </a:r>
            <a:r>
              <a:rPr lang="cs-CZ" sz="2800" b="1" dirty="0">
                <a:solidFill>
                  <a:schemeClr val="tx1"/>
                </a:solidFill>
              </a:rPr>
              <a:t>P</a:t>
            </a:r>
            <a:r>
              <a:rPr lang="en-US" sz="2800" b="1" dirty="0" err="1">
                <a:solidFill>
                  <a:schemeClr val="tx1"/>
                </a:solidFill>
              </a:rPr>
              <a:t>aměť</a:t>
            </a:r>
            <a:r>
              <a:rPr lang="cs-CZ" sz="2800" b="1" dirty="0">
                <a:solidFill>
                  <a:schemeClr val="tx1"/>
                </a:solidFill>
              </a:rPr>
              <a:t> a učení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ntormegate.com/wordpress/wp-content/uploads/2014/06/theforgettingcurv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8513"/>
            <a:ext cx="9219206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Zapomínání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00650"/>
            <a:ext cx="8229600" cy="15208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učební materiál zde byly nesmyslné slabiky</a:t>
            </a:r>
          </a:p>
          <a:p>
            <a:r>
              <a:rPr lang="cs-CZ" dirty="0"/>
              <a:t>např.: „</a:t>
            </a:r>
            <a:r>
              <a:rPr lang="cs-CZ" dirty="0" err="1"/>
              <a:t>the</a:t>
            </a:r>
            <a:r>
              <a:rPr lang="cs-CZ" dirty="0"/>
              <a:t> notes </a:t>
            </a:r>
            <a:r>
              <a:rPr lang="cs-CZ" dirty="0" err="1"/>
              <a:t>went</a:t>
            </a:r>
            <a:r>
              <a:rPr lang="cs-CZ" dirty="0"/>
              <a:t> </a:t>
            </a:r>
            <a:r>
              <a:rPr lang="cs-CZ" dirty="0" err="1"/>
              <a:t>sour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bag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ripped</a:t>
            </a:r>
            <a:r>
              <a:rPr lang="cs-CZ" dirty="0"/>
              <a:t>“ (</a:t>
            </a:r>
            <a:r>
              <a:rPr lang="cs-CZ" dirty="0" err="1"/>
              <a:t>bagpipe</a:t>
            </a:r>
            <a:r>
              <a:rPr lang="cs-CZ" dirty="0"/>
              <a:t> / dudy)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46182" y="6238876"/>
            <a:ext cx="2905124" cy="4825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0100" cy="4525963"/>
          </a:xfrm>
        </p:spPr>
        <p:txBody>
          <a:bodyPr>
            <a:normAutofit/>
          </a:bodyPr>
          <a:lstStyle/>
          <a:p>
            <a:r>
              <a:rPr lang="cs-CZ" b="1" dirty="0"/>
              <a:t>Běžná představa</a:t>
            </a:r>
            <a:r>
              <a:rPr lang="cs-CZ" dirty="0"/>
              <a:t>: Čím více času strávíme učením, tím více se naučíme</a:t>
            </a:r>
          </a:p>
          <a:p>
            <a:pPr lvl="1"/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hypothesis</a:t>
            </a:r>
            <a:endParaRPr lang="cs-CZ" dirty="0"/>
          </a:p>
          <a:p>
            <a:pPr lvl="1"/>
            <a:r>
              <a:rPr lang="cs-CZ" dirty="0"/>
              <a:t>Platí pro některé dovednosti: psaní, hudba, šachy...</a:t>
            </a:r>
          </a:p>
          <a:p>
            <a:r>
              <a:rPr lang="cs-CZ" dirty="0"/>
              <a:t>Existují však způsoby, jak získat více z času, který strávíme učením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propojování s existujícími vzpomínkami</a:t>
            </a:r>
          </a:p>
          <a:p>
            <a:r>
              <a:rPr lang="cs-CZ" dirty="0"/>
              <a:t>hloubkové zpracování materiálu</a:t>
            </a:r>
          </a:p>
          <a:p>
            <a:pPr lvl="1"/>
            <a:r>
              <a:rPr lang="cs-CZ" dirty="0"/>
              <a:t>je rozdíl v tom, zda si informace pouze opakujeme, nebo se snažíme jim porozumět, vytváříme si asociace…</a:t>
            </a:r>
          </a:p>
          <a:p>
            <a:pPr lvl="1"/>
            <a:r>
              <a:rPr lang="cs-CZ" dirty="0" err="1"/>
              <a:t>elaborativní</a:t>
            </a:r>
            <a:r>
              <a:rPr lang="cs-CZ" dirty="0"/>
              <a:t> učení, vytváření kognitivních map a pod. by mělo vést k lepšímu zapamatování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učení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studie </a:t>
            </a:r>
            <a:r>
              <a:rPr lang="cs-CZ" dirty="0" err="1"/>
              <a:t>pošťáků</a:t>
            </a:r>
            <a:r>
              <a:rPr lang="cs-CZ" dirty="0"/>
              <a:t> učících se psát na stroji</a:t>
            </a:r>
          </a:p>
          <a:p>
            <a:r>
              <a:rPr lang="cs-CZ" dirty="0"/>
              <a:t>2x2 = dvě 2 hodinové sezení za den</a:t>
            </a:r>
          </a:p>
          <a:p>
            <a:r>
              <a:rPr lang="cs-CZ" dirty="0"/>
              <a:t>další skupiny 2x1, 1x2, 1x1</a:t>
            </a:r>
          </a:p>
          <a:p>
            <a:endParaRPr lang="cs-CZ" dirty="0"/>
          </a:p>
          <a:p>
            <a:r>
              <a:rPr lang="cs-CZ" dirty="0"/>
              <a:t>poslední je</a:t>
            </a:r>
          </a:p>
          <a:p>
            <a:pPr>
              <a:buNone/>
            </a:pPr>
            <a:r>
              <a:rPr lang="cs-CZ" dirty="0"/>
              <a:t>nejefektivnější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1363" y="3521075"/>
            <a:ext cx="5667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Opakované vybavování 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62475" cy="51212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40 párů svahilsko-anglických slovíček, 4 skupiny</a:t>
            </a:r>
          </a:p>
          <a:p>
            <a:pPr lvl="1"/>
            <a:r>
              <a:rPr lang="cs-CZ" dirty="0"/>
              <a:t>Průběžná prezentace a testování položek</a:t>
            </a:r>
          </a:p>
          <a:p>
            <a:pPr lvl="1"/>
            <a:r>
              <a:rPr lang="cs-CZ" dirty="0"/>
              <a:t>Totéž s vypuštěním správně zodpovězených položek</a:t>
            </a:r>
          </a:p>
          <a:p>
            <a:pPr lvl="1"/>
            <a:r>
              <a:rPr lang="cs-CZ" dirty="0"/>
              <a:t>Opakovaná prezentace bez testování</a:t>
            </a:r>
          </a:p>
          <a:p>
            <a:pPr lvl="1"/>
            <a:r>
              <a:rPr lang="cs-CZ" dirty="0"/>
              <a:t>Opakovaná prezentace s vypuštěním, bez testování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9675" y="2132013"/>
            <a:ext cx="3981450" cy="316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000875" y="2132014"/>
            <a:ext cx="2000250" cy="23574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Důsledek?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učení není jen o uložení do paměti</a:t>
            </a:r>
          </a:p>
          <a:p>
            <a:r>
              <a:rPr lang="cs-CZ" dirty="0"/>
              <a:t>stejně důležitá je i schopnost zapamatované obsahy z paměti vyvolat</a:t>
            </a:r>
          </a:p>
          <a:p>
            <a:pPr lvl="1"/>
            <a:r>
              <a:rPr lang="cs-CZ" dirty="0"/>
              <a:t>ta je vytvářená během (sebe)testování</a:t>
            </a:r>
          </a:p>
          <a:p>
            <a:pPr lvl="1"/>
            <a:endParaRPr lang="cs-CZ" dirty="0"/>
          </a:p>
          <a:p>
            <a:r>
              <a:rPr lang="cs-CZ" dirty="0"/>
              <a:t>nárazové učení před zkouškou vede k rychlému zapomínání naučeného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Karpicke</a:t>
            </a:r>
            <a:r>
              <a:rPr lang="cs-CZ" dirty="0"/>
              <a:t> &amp; </a:t>
            </a:r>
            <a:r>
              <a:rPr lang="cs-CZ" dirty="0" err="1"/>
              <a:t>Blunt</a:t>
            </a:r>
            <a:r>
              <a:rPr lang="cs-CZ" dirty="0"/>
              <a:t>,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55700"/>
            <a:ext cx="56388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Karpicke</a:t>
            </a:r>
            <a:r>
              <a:rPr lang="cs-CZ" dirty="0"/>
              <a:t> &amp; </a:t>
            </a:r>
            <a:r>
              <a:rPr lang="cs-CZ" dirty="0" err="1"/>
              <a:t>Blunt</a:t>
            </a:r>
            <a:r>
              <a:rPr lang="cs-CZ" dirty="0"/>
              <a:t>,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76925"/>
            <a:ext cx="8229600" cy="84455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http://www.</a:t>
            </a:r>
            <a:r>
              <a:rPr lang="cs-CZ" dirty="0" err="1"/>
              <a:t>nytimes.com</a:t>
            </a:r>
            <a:r>
              <a:rPr lang="cs-CZ" dirty="0"/>
              <a:t>/2011/01/21/science/21memory.html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171575"/>
            <a:ext cx="91249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Roediger</a:t>
            </a:r>
            <a:r>
              <a:rPr lang="cs-CZ" dirty="0"/>
              <a:t> &amp; </a:t>
            </a:r>
            <a:r>
              <a:rPr lang="cs-CZ" dirty="0" err="1"/>
              <a:t>Karpicke</a:t>
            </a:r>
            <a:r>
              <a:rPr lang="cs-CZ" dirty="0"/>
              <a:t> (2006)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4" y="1385751"/>
            <a:ext cx="6862762" cy="546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Roediger</a:t>
            </a:r>
            <a:r>
              <a:rPr lang="cs-CZ" dirty="0"/>
              <a:t> &amp; </a:t>
            </a:r>
            <a:r>
              <a:rPr lang="cs-CZ" dirty="0" err="1"/>
              <a:t>Karpicke</a:t>
            </a:r>
            <a:r>
              <a:rPr lang="cs-CZ" dirty="0"/>
              <a:t> (2006)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1689665"/>
            <a:ext cx="6110287" cy="516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57EA0-897D-4075-949D-271D16EB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Paměťové procesy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2E282A-2B25-4532-832A-73E5CFCF0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32123"/>
            <a:ext cx="8229600" cy="1894040"/>
          </a:xfrm>
        </p:spPr>
        <p:txBody>
          <a:bodyPr/>
          <a:lstStyle/>
          <a:p>
            <a:r>
              <a:rPr lang="cs-CZ" dirty="0"/>
              <a:t>kódování</a:t>
            </a:r>
          </a:p>
          <a:p>
            <a:r>
              <a:rPr lang="cs-CZ" dirty="0"/>
              <a:t>uchování</a:t>
            </a:r>
          </a:p>
          <a:p>
            <a:r>
              <a:rPr lang="cs-CZ" dirty="0"/>
              <a:t>vybavení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F40F0D-BD00-4709-9FAF-EAE8C0F0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2EF450-E527-46CF-A72B-F73ACC8F5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05003" y="-1232743"/>
            <a:ext cx="1894039" cy="88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19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276350"/>
            <a:ext cx="78200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Dunlosky</a:t>
            </a:r>
            <a:r>
              <a:rPr lang="en-US" sz="3200" dirty="0"/>
              <a:t>, J., Rawson, K. A., Marsh, E. J., Nathan, M. J., &amp; Willingham, D. T. (2013).</a:t>
            </a:r>
            <a:endParaRPr lang="cs-CZ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Implicitní </a:t>
            </a:r>
            <a:r>
              <a:rPr lang="cs-CZ" dirty="0" err="1"/>
              <a:t>pamět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Mere</a:t>
            </a:r>
            <a:r>
              <a:rPr lang="cs-CZ" dirty="0"/>
              <a:t> </a:t>
            </a:r>
            <a:r>
              <a:rPr lang="cs-CZ" dirty="0" err="1"/>
              <a:t>exposure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opakované vystavění – díky existenci příslušné paměťové stopy je zpracování jednodušší</a:t>
            </a:r>
          </a:p>
          <a:p>
            <a:r>
              <a:rPr lang="cs-CZ" dirty="0"/>
              <a:t>vyšší plynulost (</a:t>
            </a:r>
            <a:r>
              <a:rPr lang="cs-CZ" dirty="0" err="1"/>
              <a:t>fluency</a:t>
            </a:r>
            <a:r>
              <a:rPr lang="cs-CZ" dirty="0"/>
              <a:t>) zpracování vede k pozitivnímu afektu</a:t>
            </a:r>
          </a:p>
          <a:p>
            <a:endParaRPr lang="cs-CZ" dirty="0"/>
          </a:p>
          <a:p>
            <a:r>
              <a:rPr lang="cs-CZ" dirty="0"/>
              <a:t>tendence používat pro vysvětlení prakticky jakéhokoliv růstu preferencí v čase, to ale může mít různé jiné příčiny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(sebe)testování je jedna z nejúčinnějších metod studia</a:t>
            </a:r>
          </a:p>
          <a:p>
            <a:r>
              <a:rPr lang="cs-CZ" dirty="0"/>
              <a:t>paměť je </a:t>
            </a:r>
            <a:r>
              <a:rPr lang="cs-CZ" dirty="0" err="1"/>
              <a:t>rekonstruktivní</a:t>
            </a:r>
            <a:r>
              <a:rPr lang="cs-CZ" dirty="0"/>
              <a:t> – vzpomínky se mohou měnit vlivem nových událostí, očekávání, nebo být zcela uměle vytvořeny</a:t>
            </a:r>
          </a:p>
          <a:p>
            <a:r>
              <a:rPr lang="cs-CZ" dirty="0"/>
              <a:t>efekt pouhého vystavení – i pouhé vytváření známosti (</a:t>
            </a:r>
            <a:r>
              <a:rPr lang="cs-CZ" dirty="0" err="1"/>
              <a:t>recognition</a:t>
            </a:r>
            <a:r>
              <a:rPr lang="cs-CZ" dirty="0"/>
              <a:t>, ne aktivní </a:t>
            </a:r>
            <a:r>
              <a:rPr lang="cs-CZ" dirty="0" err="1"/>
              <a:t>recall</a:t>
            </a:r>
            <a:r>
              <a:rPr lang="cs-CZ" dirty="0"/>
              <a:t>) může být důležité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Bonusové téma: </a:t>
            </a:r>
            <a:br>
              <a:rPr lang="cs-CZ" dirty="0"/>
            </a:br>
            <a:r>
              <a:rPr lang="cs-CZ" dirty="0" err="1"/>
              <a:t>Correcting</a:t>
            </a:r>
            <a:r>
              <a:rPr lang="cs-CZ" dirty="0"/>
              <a:t> </a:t>
            </a:r>
            <a:r>
              <a:rPr lang="cs-CZ" dirty="0" err="1"/>
              <a:t>misconceptions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„</a:t>
            </a:r>
            <a:r>
              <a:rPr lang="cs-CZ" dirty="0" err="1"/>
              <a:t>information</a:t>
            </a:r>
            <a:r>
              <a:rPr lang="cs-CZ" dirty="0"/>
              <a:t> deficit model“ – chybné přesvědčení lze odstranit dodáním správné informace</a:t>
            </a:r>
          </a:p>
          <a:p>
            <a:r>
              <a:rPr lang="cs-CZ" dirty="0"/>
              <a:t>snaha vyvrátit mylné přesvědčení ho ale může paradoxně posílit („</a:t>
            </a:r>
            <a:r>
              <a:rPr lang="cs-CZ" dirty="0" err="1"/>
              <a:t>backfire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“)</a:t>
            </a:r>
          </a:p>
          <a:p>
            <a:pPr lvl="1"/>
            <a:r>
              <a:rPr lang="cs-CZ" dirty="0" err="1"/>
              <a:t>miskoncepce</a:t>
            </a:r>
            <a:r>
              <a:rPr lang="cs-CZ" dirty="0"/>
              <a:t> se opakováním stává známější</a:t>
            </a:r>
          </a:p>
          <a:p>
            <a:pPr lvl="1"/>
            <a:r>
              <a:rPr lang="cs-CZ" dirty="0"/>
              <a:t>příliš vela komplikovaných informací vede k preferenci jednoduchého mýtu</a:t>
            </a:r>
          </a:p>
          <a:p>
            <a:pPr lvl="1"/>
            <a:r>
              <a:rPr lang="cs-CZ" dirty="0"/>
              <a:t>pravdivá informace ohrožuje světonázor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Correcting</a:t>
            </a:r>
            <a:r>
              <a:rPr lang="cs-CZ" dirty="0"/>
              <a:t> </a:t>
            </a:r>
            <a:r>
              <a:rPr lang="cs-CZ" dirty="0" err="1"/>
              <a:t>misconceptions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pouze základní fakty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důraz na pravdivé informace a jednoznačné označení </a:t>
            </a:r>
            <a:r>
              <a:rPr lang="cs-CZ" dirty="0" err="1"/>
              <a:t>miskoncepce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poskytnutí alternativního vysvětlení (+ motivace propagátorů </a:t>
            </a:r>
            <a:r>
              <a:rPr lang="cs-CZ" dirty="0" err="1"/>
              <a:t>miskoncepce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ne-ohrožující formulace / rámování</a:t>
            </a:r>
          </a:p>
          <a:p>
            <a:endParaRPr lang="cs-CZ" dirty="0"/>
          </a:p>
          <a:p>
            <a:pPr algn="r">
              <a:buNone/>
            </a:pPr>
            <a:r>
              <a:rPr lang="cs-CZ" dirty="0" err="1"/>
              <a:t>Cook</a:t>
            </a:r>
            <a:r>
              <a:rPr lang="cs-CZ" dirty="0"/>
              <a:t>, </a:t>
            </a:r>
            <a:r>
              <a:rPr lang="cs-CZ" dirty="0" err="1"/>
              <a:t>Lewandowski</a:t>
            </a:r>
            <a:r>
              <a:rPr lang="cs-CZ" dirty="0"/>
              <a:t>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Různé</a:t>
            </a:r>
            <a:r>
              <a:rPr lang="en-US" dirty="0"/>
              <a:t> </a:t>
            </a:r>
            <a:r>
              <a:rPr lang="en-US" dirty="0" err="1"/>
              <a:t>úrovně</a:t>
            </a:r>
            <a:r>
              <a:rPr lang="en-US" dirty="0"/>
              <a:t> </a:t>
            </a:r>
            <a:r>
              <a:rPr lang="en-US" dirty="0" err="1"/>
              <a:t>zpracování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67" y="2758967"/>
            <a:ext cx="9149936" cy="134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274638"/>
            <a:ext cx="7322218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 descr="https://upload.wikimedia.org/wikipedia/commons/thumb/a/ae/Working-memory-en.svg/1200px-Working-memory-e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15832"/>
            <a:ext cx="8960178" cy="5467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3314" name="Picture 2" descr="http://image.slidesharecdn.com/memoryprocesses-140730040905-phpapp01/95/memory-processes-2-638.jpg?cb=1406693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535" y="488730"/>
            <a:ext cx="7773326" cy="583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„magické číslo“ 7 +/- 2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počet jednotek („</a:t>
            </a:r>
            <a:r>
              <a:rPr lang="cs-CZ" dirty="0" err="1"/>
              <a:t>chunks</a:t>
            </a:r>
            <a:r>
              <a:rPr lang="cs-CZ" dirty="0"/>
              <a:t>“) informace, jež jsou lidé schopni udržet v krátkodobé paměti</a:t>
            </a:r>
          </a:p>
          <a:p>
            <a:pPr>
              <a:buNone/>
            </a:pPr>
            <a:r>
              <a:rPr lang="pl-PL" dirty="0"/>
              <a:t>Příklad:</a:t>
            </a:r>
          </a:p>
          <a:p>
            <a:r>
              <a:rPr lang="pl-PL" dirty="0"/>
              <a:t>K A C F J N A B I S B C F U I 	(15)</a:t>
            </a:r>
          </a:p>
          <a:p>
            <a:r>
              <a:rPr lang="cs-CZ" dirty="0"/>
              <a:t>C I A U S A F B I N B C J F K</a:t>
            </a:r>
          </a:p>
          <a:p>
            <a:r>
              <a:rPr lang="cs-CZ" dirty="0"/>
              <a:t>C I A  U S A  F B I  N B C  J F K	(5)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4350" y="3209924"/>
            <a:ext cx="6296025" cy="6000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514350" y="3857624"/>
            <a:ext cx="6296025" cy="6000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BF8FF-876D-4C41-8A57-CA46FCE7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 pořadí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05729E-B419-47F7-971E-97AEBD803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primacy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cs-CZ" dirty="0"/>
          </a:p>
          <a:p>
            <a:pPr lvl="1"/>
            <a:r>
              <a:rPr lang="cs-CZ" dirty="0"/>
              <a:t>nejlépe uloženo do dlouhodobé paměti / nejmenší interference (?)</a:t>
            </a:r>
          </a:p>
          <a:p>
            <a:r>
              <a:rPr lang="cs-CZ" dirty="0" err="1"/>
              <a:t>recency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cs-CZ" dirty="0"/>
          </a:p>
          <a:p>
            <a:pPr lvl="1"/>
            <a:r>
              <a:rPr lang="cs-CZ" dirty="0"/>
              <a:t>ještě zachován v krátkodobé paměti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67CB4B-311B-42F3-BA95-31001FBC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9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paměti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395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pomíjivost</a:t>
            </a:r>
          </a:p>
          <a:p>
            <a:r>
              <a:rPr lang="cs-CZ" dirty="0"/>
              <a:t>nesoustředěnost</a:t>
            </a:r>
          </a:p>
          <a:p>
            <a:r>
              <a:rPr lang="cs-CZ" dirty="0"/>
              <a:t>blokování / </a:t>
            </a:r>
            <a:r>
              <a:rPr lang="cs-CZ" dirty="0" err="1"/>
              <a:t>priming</a:t>
            </a:r>
            <a:endParaRPr lang="cs-CZ" dirty="0"/>
          </a:p>
          <a:p>
            <a:pPr lvl="1"/>
            <a:r>
              <a:rPr lang="cs-CZ" dirty="0"/>
              <a:t>kódovací </a:t>
            </a:r>
            <a:r>
              <a:rPr lang="cs-CZ" dirty="0" err="1"/>
              <a:t>specifita</a:t>
            </a:r>
            <a:r>
              <a:rPr lang="cs-CZ" dirty="0"/>
              <a:t> (vliv prostředí a vnitřního stavu)</a:t>
            </a:r>
          </a:p>
          <a:p>
            <a:pPr lvl="1"/>
            <a:r>
              <a:rPr lang="cs-CZ" dirty="0"/>
              <a:t>interference</a:t>
            </a:r>
          </a:p>
          <a:p>
            <a:r>
              <a:rPr lang="cs-CZ" dirty="0"/>
              <a:t>chybné </a:t>
            </a:r>
            <a:r>
              <a:rPr lang="cs-CZ" dirty="0" err="1"/>
              <a:t>atribuce</a:t>
            </a:r>
            <a:r>
              <a:rPr lang="cs-CZ"/>
              <a:t> zdroje</a:t>
            </a:r>
            <a:endParaRPr lang="cs-CZ" dirty="0"/>
          </a:p>
          <a:p>
            <a:r>
              <a:rPr lang="cs-CZ" dirty="0"/>
              <a:t>sugestibilita / falešné vzpomínky</a:t>
            </a:r>
          </a:p>
          <a:p>
            <a:r>
              <a:rPr lang="cs-CZ" dirty="0"/>
              <a:t>perzistence</a:t>
            </a:r>
          </a:p>
          <a:p>
            <a:pPr lvl="1"/>
            <a:r>
              <a:rPr lang="cs-CZ" dirty="0"/>
              <a:t>blokováním emocí během konsolidace došlo k oslabení traumatických vzpomínek (</a:t>
            </a:r>
            <a:r>
              <a:rPr lang="cs-CZ" dirty="0" err="1"/>
              <a:t>Cahill</a:t>
            </a:r>
            <a:r>
              <a:rPr lang="cs-CZ" dirty="0"/>
              <a:t> </a:t>
            </a:r>
            <a:r>
              <a:rPr lang="cs-CZ" dirty="0" err="1"/>
              <a:t>et</a:t>
            </a:r>
            <a:r>
              <a:rPr lang="cs-CZ" dirty="0"/>
              <a:t> </a:t>
            </a:r>
            <a:r>
              <a:rPr lang="cs-CZ" dirty="0" err="1"/>
              <a:t>al</a:t>
            </a:r>
            <a:r>
              <a:rPr lang="cs-CZ" dirty="0"/>
              <a:t>., 1994)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22148</TotalTime>
  <Words>580</Words>
  <Application>Microsoft Office PowerPoint</Application>
  <PresentationFormat>Předvádění na obrazovce (4:3)</PresentationFormat>
  <Paragraphs>111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Motiv systému Office</vt:lpstr>
      <vt:lpstr>JBB224  Psychologie marketingové komunikace  Přednášející: Ing. Mgr. Marek Vranka </vt:lpstr>
      <vt:lpstr>Paměťové procesy</vt:lpstr>
      <vt:lpstr>Různé úrovně zpracování</vt:lpstr>
      <vt:lpstr>Prezentace aplikace PowerPoint</vt:lpstr>
      <vt:lpstr>Prezentace aplikace PowerPoint</vt:lpstr>
      <vt:lpstr>Prezentace aplikace PowerPoint</vt:lpstr>
      <vt:lpstr>„magické číslo“ 7 +/- 2</vt:lpstr>
      <vt:lpstr>Efekt pořadí</vt:lpstr>
      <vt:lpstr>Chyby paměti</vt:lpstr>
      <vt:lpstr>Zapomínání</vt:lpstr>
      <vt:lpstr>Učení</vt:lpstr>
      <vt:lpstr>Učení</vt:lpstr>
      <vt:lpstr>Rozdělení učení</vt:lpstr>
      <vt:lpstr>Opakované vybavování si</vt:lpstr>
      <vt:lpstr>Důsledek?</vt:lpstr>
      <vt:lpstr>Karpicke &amp; Blunt, 2011</vt:lpstr>
      <vt:lpstr>Karpicke &amp; Blunt, 2011</vt:lpstr>
      <vt:lpstr>Roediger &amp; Karpicke (2006)</vt:lpstr>
      <vt:lpstr>Roediger &amp; Karpicke (2006)</vt:lpstr>
      <vt:lpstr>Dunlosky, J., Rawson, K. A., Marsh, E. J., Nathan, M. J., &amp; Willingham, D. T. (2013).</vt:lpstr>
      <vt:lpstr>Implicitní pamět  Mere exposure effect</vt:lpstr>
      <vt:lpstr>Take home message</vt:lpstr>
      <vt:lpstr>Bonusové téma:  Correcting misconceptions</vt:lpstr>
      <vt:lpstr>Correcting misconceptions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neuroekonomie</dc:title>
  <dc:creator>Petr Houdek</dc:creator>
  <cp:lastModifiedBy>mV</cp:lastModifiedBy>
  <cp:revision>642</cp:revision>
  <dcterms:created xsi:type="dcterms:W3CDTF">2010-04-13T10:47:41Z</dcterms:created>
  <dcterms:modified xsi:type="dcterms:W3CDTF">2018-10-29T15:57:48Z</dcterms:modified>
</cp:coreProperties>
</file>