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>
      <p:cViewPr varScale="1">
        <p:scale>
          <a:sx n="69" d="100"/>
          <a:sy n="69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35714B-4ACD-49EB-BE3D-2EC7CBA4988F}" type="datetimeFigureOut">
              <a:rPr lang="cs-CZ" smtClean="0"/>
              <a:t>11. 11. 2020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905D1C-FD44-4481-B0B0-03ADEFC08FD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SANALUOKAT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824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KONJUNKTIOT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5077544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b="1" dirty="0" smtClean="0">
                <a:latin typeface="Times New Roman"/>
                <a:ea typeface="MS Mincho"/>
              </a:rPr>
              <a:t>a)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/>
                <a:ea typeface="MS Mincho"/>
              </a:rPr>
              <a:t>rinnastuskonjunktiot</a:t>
            </a:r>
            <a:r>
              <a:rPr lang="cs-CZ" sz="2800" b="1" dirty="0" smtClean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(spojky souřadné)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 smtClean="0">
                <a:latin typeface="Times New Roman"/>
                <a:ea typeface="MS Mincho"/>
              </a:rPr>
              <a:t>kopulatiivi</a:t>
            </a:r>
            <a:r>
              <a:rPr lang="cs-CZ" sz="2800" b="1" dirty="0" smtClean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yhdistystä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ja</a:t>
            </a:r>
            <a:r>
              <a:rPr lang="cs-CZ" sz="2800" dirty="0" smtClean="0">
                <a:latin typeface="Times New Roman"/>
                <a:ea typeface="MS Mincho"/>
              </a:rPr>
              <a:t> (slučovací)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 smtClean="0">
                <a:latin typeface="Times New Roman"/>
                <a:ea typeface="MS Mincho"/>
              </a:rPr>
              <a:t>adversatiivi</a:t>
            </a:r>
            <a:r>
              <a:rPr lang="cs-CZ" sz="2800" b="1" dirty="0" smtClean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rajoitusta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mutta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 (odporovací)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 smtClean="0">
                <a:latin typeface="Times New Roman"/>
                <a:ea typeface="MS Mincho"/>
              </a:rPr>
              <a:t>disjunktiivi</a:t>
            </a:r>
            <a:r>
              <a:rPr lang="cs-CZ" sz="2800" b="1" dirty="0" smtClean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vaihtoehtoa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tai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(vylučovací</a:t>
            </a:r>
            <a:r>
              <a:rPr lang="cs-CZ" sz="2800" dirty="0" smtClean="0">
                <a:latin typeface="Times New Roman"/>
                <a:ea typeface="MS Mincho"/>
              </a:rPr>
              <a:t>) 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 smtClean="0">
                <a:latin typeface="Times New Roman"/>
                <a:ea typeface="MS Mincho"/>
              </a:rPr>
              <a:t>eksplanatiivi</a:t>
            </a:r>
            <a:r>
              <a:rPr lang="cs-CZ" sz="2800" b="1" dirty="0" smtClean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selittävät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sillä</a:t>
            </a:r>
            <a:r>
              <a:rPr lang="cs-CZ" sz="2800" i="1" dirty="0" smtClean="0">
                <a:latin typeface="Times New Roman"/>
                <a:ea typeface="MS Mincho"/>
              </a:rPr>
              <a:t>, </a:t>
            </a:r>
            <a:r>
              <a:rPr lang="cs-CZ" sz="2800" i="1" dirty="0" err="1" smtClean="0">
                <a:latin typeface="Times New Roman"/>
                <a:ea typeface="MS Mincho"/>
              </a:rPr>
              <a:t>näet</a:t>
            </a:r>
            <a:r>
              <a:rPr lang="cs-CZ" sz="2800" i="1" dirty="0" smtClean="0">
                <a:latin typeface="Times New Roman"/>
                <a:ea typeface="MS Mincho"/>
              </a:rPr>
              <a:t>, </a:t>
            </a:r>
            <a:r>
              <a:rPr lang="cs-CZ" sz="2800" i="1" dirty="0" err="1" smtClean="0">
                <a:latin typeface="Times New Roman"/>
                <a:ea typeface="MS Mincho"/>
              </a:rPr>
              <a:t>nimittäin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(vysvětlovací)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 smtClean="0">
                <a:latin typeface="Times New Roman"/>
                <a:ea typeface="MS Mincho"/>
              </a:rPr>
              <a:t>konklusiivi</a:t>
            </a:r>
            <a:r>
              <a:rPr lang="cs-CZ" sz="2800" b="1" dirty="0" smtClean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johtopäätöstä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siis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cs-CZ" sz="2800" dirty="0" smtClean="0">
                <a:latin typeface="Times New Roman"/>
                <a:ea typeface="MS Mincho"/>
              </a:rPr>
              <a:t>(důsledkové)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79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KONJUNKTIOT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136904" cy="5149552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b="1" dirty="0" smtClean="0">
                <a:latin typeface="Times New Roman"/>
                <a:ea typeface="MS Mincho"/>
              </a:rPr>
              <a:t>b)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/>
                <a:ea typeface="MS Mincho"/>
              </a:rPr>
              <a:t>alistuskonjunktiot</a:t>
            </a:r>
            <a:r>
              <a:rPr lang="cs-CZ" sz="2800" dirty="0" smtClean="0">
                <a:latin typeface="Times New Roman"/>
                <a:ea typeface="MS Mincho"/>
              </a:rPr>
              <a:t>    </a:t>
            </a:r>
            <a:r>
              <a:rPr lang="cs-CZ" sz="2800" i="1" dirty="0" err="1">
                <a:latin typeface="Times New Roman"/>
                <a:ea typeface="MS Mincho"/>
              </a:rPr>
              <a:t>jotta</a:t>
            </a:r>
            <a:r>
              <a:rPr lang="cs-CZ" sz="2800" i="1" dirty="0">
                <a:latin typeface="Times New Roman"/>
                <a:ea typeface="MS Mincho"/>
              </a:rPr>
              <a:t>, kun, </a:t>
            </a:r>
            <a:r>
              <a:rPr lang="cs-CZ" sz="2800" i="1" dirty="0" err="1">
                <a:latin typeface="Times New Roman"/>
                <a:ea typeface="MS Mincho"/>
              </a:rPr>
              <a:t>koska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jos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... (spojky podřadné)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b="1" dirty="0" err="1">
                <a:latin typeface="Times New Roman"/>
                <a:ea typeface="MS Mincho"/>
              </a:rPr>
              <a:t>eksplikatiivi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yleisesti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alistavat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että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(objektové)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b="1" dirty="0" err="1">
                <a:latin typeface="Times New Roman"/>
                <a:ea typeface="MS Mincho"/>
              </a:rPr>
              <a:t>finaali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tarkoitusta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jotta</a:t>
            </a:r>
            <a:r>
              <a:rPr lang="cs-CZ" sz="2800" dirty="0" smtClean="0">
                <a:latin typeface="Times New Roman"/>
                <a:ea typeface="MS Mincho"/>
              </a:rPr>
              <a:t> (účelové)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b="1" dirty="0" err="1">
                <a:latin typeface="Times New Roman"/>
                <a:ea typeface="MS Mincho"/>
              </a:rPr>
              <a:t>kausaali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syytä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koska</a:t>
            </a:r>
            <a:r>
              <a:rPr lang="cs-CZ" sz="2800" i="1" dirty="0" smtClean="0">
                <a:latin typeface="Times New Roman"/>
                <a:ea typeface="MS Mincho"/>
              </a:rPr>
              <a:t>, </a:t>
            </a:r>
            <a:r>
              <a:rPr lang="cs-CZ" sz="2800" i="1" dirty="0">
                <a:latin typeface="Times New Roman"/>
                <a:ea typeface="MS Mincho"/>
              </a:rPr>
              <a:t>kun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(příčinné)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b="1" dirty="0" err="1">
                <a:latin typeface="Times New Roman"/>
                <a:ea typeface="MS Mincho"/>
              </a:rPr>
              <a:t>temporaali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aikaa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smtClean="0">
                <a:latin typeface="Times New Roman"/>
                <a:ea typeface="MS Mincho"/>
              </a:rPr>
              <a:t>kun, </a:t>
            </a:r>
            <a:r>
              <a:rPr lang="cs-CZ" sz="2800" i="1" dirty="0" err="1" smtClean="0">
                <a:latin typeface="Times New Roman"/>
                <a:ea typeface="MS Mincho"/>
              </a:rPr>
              <a:t>kunnes</a:t>
            </a:r>
            <a:r>
              <a:rPr lang="cs-CZ" sz="2800" dirty="0" smtClean="0">
                <a:latin typeface="Times New Roman"/>
                <a:ea typeface="MS Mincho"/>
              </a:rPr>
              <a:t> 	(časové)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b="1" dirty="0" err="1">
                <a:latin typeface="Times New Roman"/>
                <a:ea typeface="MS Mincho"/>
              </a:rPr>
              <a:t>konditionaali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ehtoa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jos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   	(podmínkové)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b="1" dirty="0" err="1">
                <a:latin typeface="Times New Roman"/>
                <a:ea typeface="MS Mincho"/>
              </a:rPr>
              <a:t>konsessiivi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myönnytystä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– </a:t>
            </a:r>
            <a:r>
              <a:rPr lang="cs-CZ" sz="2800" i="1" dirty="0" err="1" smtClean="0">
                <a:latin typeface="Times New Roman"/>
                <a:ea typeface="MS Mincho"/>
              </a:rPr>
              <a:t>vaikka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   	(přípustkové)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b="1" dirty="0" err="1">
                <a:latin typeface="Times New Roman"/>
                <a:ea typeface="MS Mincho"/>
              </a:rPr>
              <a:t>komparatiivi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vertausta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- </a:t>
            </a:r>
            <a:r>
              <a:rPr lang="cs-CZ" sz="2800" i="1" dirty="0" err="1">
                <a:latin typeface="Times New Roman"/>
                <a:ea typeface="MS Mincho"/>
              </a:rPr>
              <a:t>kuin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dirty="0" smtClean="0">
                <a:latin typeface="Times New Roman"/>
                <a:ea typeface="MS Mincho"/>
              </a:rPr>
              <a:t>(srovnávací)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     </a:t>
            </a:r>
            <a:r>
              <a:rPr lang="cs-CZ" sz="2800" b="1" dirty="0" err="1">
                <a:latin typeface="Times New Roman"/>
                <a:ea typeface="MS Mincho"/>
              </a:rPr>
              <a:t>konsekutiivi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seuraamusta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ilmaisevat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konjunktiot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smtClean="0">
                <a:latin typeface="Times New Roman"/>
                <a:ea typeface="MS Mincho"/>
              </a:rPr>
              <a:t>- </a:t>
            </a:r>
            <a:r>
              <a:rPr lang="cs-CZ" sz="2800" i="1" dirty="0" err="1" smtClean="0">
                <a:latin typeface="Times New Roman"/>
                <a:ea typeface="MS Mincho"/>
              </a:rPr>
              <a:t>että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endParaRPr lang="cs-CZ" sz="28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cs-CZ" sz="2800" dirty="0" smtClean="0">
                <a:latin typeface="Times New Roman"/>
                <a:ea typeface="MS Mincho"/>
              </a:rPr>
              <a:t>     (účinkové)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399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52928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SANALUOKKIEN YHTEISIÄ PIIRTEITÄ – </a:t>
            </a:r>
            <a:r>
              <a:rPr lang="cs-CZ" dirty="0" smtClean="0">
                <a:solidFill>
                  <a:srgbClr val="FF0000"/>
                </a:solidFill>
              </a:rPr>
              <a:t>NOMINIT</a:t>
            </a:r>
            <a:r>
              <a:rPr lang="cs-CZ" dirty="0" smtClean="0"/>
              <a:t> JA </a:t>
            </a:r>
            <a:r>
              <a:rPr lang="cs-CZ" dirty="0" smtClean="0">
                <a:solidFill>
                  <a:srgbClr val="0070C0"/>
                </a:solidFill>
              </a:rPr>
              <a:t>VERBIT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352928" cy="5445224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 err="1">
                <a:latin typeface="Times New Roman"/>
                <a:ea typeface="MS Mincho"/>
              </a:rPr>
              <a:t>Sanaluokkien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sukulaisuudesta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dirty="0" err="1">
                <a:latin typeface="Times New Roman"/>
                <a:ea typeface="MS Mincho"/>
              </a:rPr>
              <a:t>nykysuomessakin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näkyvissä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eräitä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merkkejä</a:t>
            </a:r>
            <a:r>
              <a:rPr lang="cs-CZ" sz="2800" dirty="0">
                <a:latin typeface="Times New Roman"/>
                <a:ea typeface="MS Mincho"/>
              </a:rPr>
              <a:t>.  </a:t>
            </a:r>
            <a:endParaRPr lang="cs-CZ" sz="2800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err="1" smtClean="0">
                <a:latin typeface="Times New Roman"/>
                <a:ea typeface="MS Mincho"/>
              </a:rPr>
              <a:t>Muutamilla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nomineilla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verbeillä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r>
              <a:rPr lang="cs-CZ" sz="2800" dirty="0" smtClean="0">
                <a:latin typeface="Times New Roman"/>
                <a:ea typeface="MS Mincho"/>
              </a:rPr>
              <a:t>a</a:t>
            </a:r>
            <a:r>
              <a:rPr lang="cs-CZ" sz="2800" dirty="0">
                <a:latin typeface="Times New Roman"/>
                <a:ea typeface="MS Mincho"/>
              </a:rPr>
              <a:t>) </a:t>
            </a:r>
            <a:r>
              <a:rPr lang="cs-CZ" sz="2800" b="1" dirty="0" err="1">
                <a:latin typeface="Times New Roman"/>
                <a:ea typeface="MS Mincho"/>
              </a:rPr>
              <a:t>yhteinen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sanavartalo</a:t>
            </a:r>
            <a:r>
              <a:rPr lang="cs-CZ" sz="2800" dirty="0">
                <a:latin typeface="Times New Roman"/>
                <a:ea typeface="MS Mincho"/>
              </a:rPr>
              <a:t>: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kuiva</a:t>
            </a:r>
            <a:r>
              <a:rPr lang="cs-CZ" sz="2800" i="1" dirty="0">
                <a:latin typeface="Times New Roman"/>
                <a:ea typeface="MS Mincho"/>
              </a:rPr>
              <a:t>-   : </a:t>
            </a:r>
            <a:r>
              <a:rPr lang="cs-CZ" sz="2800" i="1" dirty="0" err="1">
                <a:latin typeface="Times New Roman"/>
                <a:ea typeface="MS Mincho"/>
              </a:rPr>
              <a:t>kuiva</a:t>
            </a:r>
            <a:r>
              <a:rPr lang="cs-CZ" sz="2800" i="1" dirty="0">
                <a:latin typeface="Times New Roman"/>
                <a:ea typeface="MS Mincho"/>
              </a:rPr>
              <a:t>   : </a:t>
            </a:r>
            <a:r>
              <a:rPr lang="cs-CZ" sz="2800" i="1" dirty="0" err="1">
                <a:latin typeface="Times New Roman"/>
                <a:ea typeface="MS Mincho"/>
              </a:rPr>
              <a:t>kuivata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i="1" dirty="0" smtClean="0">
                <a:latin typeface="Times New Roman"/>
                <a:ea typeface="MS Mincho"/>
              </a:rPr>
              <a:t>(</a:t>
            </a:r>
            <a:r>
              <a:rPr lang="cs-CZ" sz="2800" i="1" dirty="0" err="1" smtClean="0">
                <a:latin typeface="Times New Roman"/>
                <a:ea typeface="MS Mincho"/>
              </a:rPr>
              <a:t>kuivaa</a:t>
            </a:r>
            <a:r>
              <a:rPr lang="cs-CZ" sz="2800" i="1" dirty="0" smtClean="0">
                <a:latin typeface="Times New Roman"/>
                <a:ea typeface="MS Mincho"/>
              </a:rPr>
              <a:t>-)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sula</a:t>
            </a:r>
            <a:r>
              <a:rPr lang="cs-CZ" sz="2800" i="1" dirty="0">
                <a:latin typeface="Times New Roman"/>
                <a:ea typeface="MS Mincho"/>
              </a:rPr>
              <a:t>-     : </a:t>
            </a:r>
            <a:r>
              <a:rPr lang="cs-CZ" sz="2800" i="1" dirty="0" err="1">
                <a:latin typeface="Times New Roman"/>
                <a:ea typeface="MS Mincho"/>
              </a:rPr>
              <a:t>sula</a:t>
            </a:r>
            <a:r>
              <a:rPr lang="cs-CZ" sz="2800" i="1" dirty="0">
                <a:latin typeface="Times New Roman"/>
                <a:ea typeface="MS Mincho"/>
              </a:rPr>
              <a:t>      : </a:t>
            </a:r>
            <a:r>
              <a:rPr lang="cs-CZ" sz="2800" i="1" dirty="0" err="1">
                <a:latin typeface="Times New Roman"/>
                <a:ea typeface="MS Mincho"/>
              </a:rPr>
              <a:t>sulaa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kylmä</a:t>
            </a:r>
            <a:r>
              <a:rPr lang="cs-CZ" sz="2800" i="1" dirty="0">
                <a:latin typeface="Times New Roman"/>
                <a:ea typeface="MS Mincho"/>
              </a:rPr>
              <a:t>-  : </a:t>
            </a:r>
            <a:r>
              <a:rPr lang="cs-CZ" sz="2800" i="1" dirty="0" err="1">
                <a:latin typeface="Times New Roman"/>
                <a:ea typeface="MS Mincho"/>
              </a:rPr>
              <a:t>kylmä</a:t>
            </a:r>
            <a:r>
              <a:rPr lang="cs-CZ" sz="2800" i="1" dirty="0">
                <a:latin typeface="Times New Roman"/>
                <a:ea typeface="MS Mincho"/>
              </a:rPr>
              <a:t>  : </a:t>
            </a:r>
            <a:r>
              <a:rPr lang="cs-CZ" sz="2800" i="1" dirty="0" err="1">
                <a:latin typeface="Times New Roman"/>
                <a:ea typeface="MS Mincho"/>
              </a:rPr>
              <a:t>kylmätä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i="1" dirty="0" smtClean="0">
                <a:latin typeface="Times New Roman"/>
                <a:ea typeface="MS Mincho"/>
              </a:rPr>
              <a:t>  </a:t>
            </a:r>
            <a:r>
              <a:rPr lang="cs-CZ" sz="2800" i="1" dirty="0" err="1" smtClean="0">
                <a:latin typeface="Times New Roman"/>
                <a:ea typeface="MS Mincho"/>
              </a:rPr>
              <a:t>sylke</a:t>
            </a:r>
            <a:r>
              <a:rPr lang="cs-CZ" sz="2800" i="1" dirty="0" smtClean="0">
                <a:latin typeface="Times New Roman"/>
                <a:ea typeface="MS Mincho"/>
              </a:rPr>
              <a:t>-   </a:t>
            </a:r>
            <a:r>
              <a:rPr lang="cs-CZ" sz="2800" i="1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sylki</a:t>
            </a:r>
            <a:r>
              <a:rPr lang="cs-CZ" sz="2800" i="1" dirty="0">
                <a:latin typeface="Times New Roman"/>
                <a:ea typeface="MS Mincho"/>
              </a:rPr>
              <a:t>    : </a:t>
            </a:r>
            <a:r>
              <a:rPr lang="cs-CZ" sz="2800" i="1" dirty="0" err="1">
                <a:latin typeface="Times New Roman"/>
                <a:ea typeface="MS Mincho"/>
              </a:rPr>
              <a:t>sylkeä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tuule</a:t>
            </a:r>
            <a:r>
              <a:rPr lang="cs-CZ" sz="2800" i="1" dirty="0">
                <a:latin typeface="Times New Roman"/>
                <a:ea typeface="MS Mincho"/>
              </a:rPr>
              <a:t>-   : </a:t>
            </a:r>
            <a:r>
              <a:rPr lang="cs-CZ" sz="2800" i="1" dirty="0" err="1">
                <a:latin typeface="Times New Roman"/>
                <a:ea typeface="MS Mincho"/>
              </a:rPr>
              <a:t>tuuli</a:t>
            </a:r>
            <a:r>
              <a:rPr lang="cs-CZ" sz="2800" i="1" dirty="0">
                <a:latin typeface="Times New Roman"/>
                <a:ea typeface="MS Mincho"/>
              </a:rPr>
              <a:t>    : </a:t>
            </a:r>
            <a:r>
              <a:rPr lang="cs-CZ" sz="2800" i="1" dirty="0" err="1">
                <a:latin typeface="Times New Roman"/>
                <a:ea typeface="MS Mincho"/>
              </a:rPr>
              <a:t>tuulla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tuke</a:t>
            </a:r>
            <a:r>
              <a:rPr lang="cs-CZ" sz="2800" i="1" dirty="0">
                <a:latin typeface="Times New Roman"/>
                <a:ea typeface="MS Mincho"/>
              </a:rPr>
              <a:t>-    : </a:t>
            </a:r>
            <a:r>
              <a:rPr lang="cs-CZ" sz="2800" i="1" dirty="0" err="1">
                <a:latin typeface="Times New Roman"/>
                <a:ea typeface="MS Mincho"/>
              </a:rPr>
              <a:t>tue</a:t>
            </a:r>
            <a:r>
              <a:rPr lang="cs-CZ" sz="2800" i="1" dirty="0">
                <a:latin typeface="Times New Roman"/>
                <a:ea typeface="MS Mincho"/>
              </a:rPr>
              <a:t>-     : </a:t>
            </a:r>
            <a:r>
              <a:rPr lang="cs-CZ" sz="2800" i="1" dirty="0" err="1">
                <a:latin typeface="Times New Roman"/>
                <a:ea typeface="MS Mincho"/>
              </a:rPr>
              <a:t>tuki</a:t>
            </a:r>
            <a:r>
              <a:rPr lang="cs-CZ" sz="2800" i="1" dirty="0">
                <a:latin typeface="Times New Roman"/>
                <a:ea typeface="MS Mincho"/>
              </a:rPr>
              <a:t>   : </a:t>
            </a:r>
            <a:r>
              <a:rPr lang="cs-CZ" sz="2800" i="1" dirty="0" err="1">
                <a:latin typeface="Times New Roman"/>
                <a:ea typeface="MS Mincho"/>
              </a:rPr>
              <a:t>tukea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>
                <a:latin typeface="Times New Roman"/>
                <a:ea typeface="MS Mincho"/>
              </a:rPr>
              <a:t>   </a:t>
            </a:r>
            <a:r>
              <a:rPr lang="cs-CZ" sz="2800" i="1" dirty="0" err="1">
                <a:latin typeface="Times New Roman"/>
                <a:ea typeface="MS Mincho"/>
              </a:rPr>
              <a:t>kaiku</a:t>
            </a:r>
            <a:r>
              <a:rPr lang="cs-CZ" sz="2800" i="1" dirty="0">
                <a:latin typeface="Times New Roman"/>
                <a:ea typeface="MS Mincho"/>
              </a:rPr>
              <a:t>-  : </a:t>
            </a:r>
            <a:r>
              <a:rPr lang="cs-CZ" sz="2800" i="1" dirty="0" err="1">
                <a:latin typeface="Times New Roman"/>
                <a:ea typeface="MS Mincho"/>
              </a:rPr>
              <a:t>kaiu</a:t>
            </a:r>
            <a:r>
              <a:rPr lang="cs-CZ" sz="2800" i="1" dirty="0">
                <a:latin typeface="Times New Roman"/>
                <a:ea typeface="MS Mincho"/>
              </a:rPr>
              <a:t>-   : </a:t>
            </a:r>
            <a:r>
              <a:rPr lang="cs-CZ" sz="2800" i="1" dirty="0" err="1">
                <a:latin typeface="Times New Roman"/>
                <a:ea typeface="MS Mincho"/>
              </a:rPr>
              <a:t>kaiku</a:t>
            </a:r>
            <a:r>
              <a:rPr lang="cs-CZ" sz="2800" i="1" dirty="0">
                <a:latin typeface="Times New Roman"/>
                <a:ea typeface="MS Mincho"/>
              </a:rPr>
              <a:t> : </a:t>
            </a:r>
            <a:r>
              <a:rPr lang="cs-CZ" sz="2800" i="1" dirty="0" err="1">
                <a:latin typeface="Times New Roman"/>
                <a:ea typeface="MS Mincho"/>
              </a:rPr>
              <a:t>kaikua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b) </a:t>
            </a:r>
            <a:r>
              <a:rPr lang="cs-CZ" sz="2800" b="1" dirty="0" err="1">
                <a:latin typeface="Times New Roman"/>
                <a:ea typeface="MS Mincho"/>
              </a:rPr>
              <a:t>Persoonapäätteet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omistusliitteet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joko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identtiset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samaa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alkuperää</a:t>
            </a:r>
            <a:r>
              <a:rPr lang="cs-CZ" sz="2800" dirty="0" smtClean="0">
                <a:latin typeface="Times New Roman"/>
                <a:ea typeface="MS Mincho"/>
              </a:rPr>
              <a:t>:  </a:t>
            </a:r>
            <a:r>
              <a:rPr lang="cs-CZ" sz="2800" i="1" dirty="0">
                <a:latin typeface="Times New Roman"/>
                <a:ea typeface="MS Mincho"/>
              </a:rPr>
              <a:t>-</a:t>
            </a:r>
            <a:r>
              <a:rPr lang="cs-CZ" sz="2800" i="1" dirty="0" err="1">
                <a:latin typeface="Times New Roman"/>
                <a:ea typeface="MS Mincho"/>
              </a:rPr>
              <a:t>mme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149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SANALUOKKIEN YHTEISIÄ </a:t>
            </a:r>
            <a:r>
              <a:rPr lang="cs-CZ" dirty="0" smtClean="0"/>
              <a:t>PIIRTEITÄ – </a:t>
            </a:r>
            <a:r>
              <a:rPr lang="cs-CZ" dirty="0" smtClean="0">
                <a:solidFill>
                  <a:srgbClr val="FF0000"/>
                </a:solidFill>
              </a:rPr>
              <a:t>NOMINIT</a:t>
            </a:r>
            <a:r>
              <a:rPr lang="cs-CZ" dirty="0" smtClean="0"/>
              <a:t> JA </a:t>
            </a:r>
            <a:r>
              <a:rPr lang="cs-CZ" dirty="0" smtClean="0">
                <a:solidFill>
                  <a:srgbClr val="0070C0"/>
                </a:solidFill>
              </a:rPr>
              <a:t>VERBIT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c) </a:t>
            </a:r>
            <a:r>
              <a:rPr lang="cs-CZ" sz="2800" b="1" dirty="0" err="1">
                <a:latin typeface="Times New Roman"/>
                <a:ea typeface="MS Mincho"/>
              </a:rPr>
              <a:t>monikon</a:t>
            </a:r>
            <a:r>
              <a:rPr lang="cs-CZ" sz="2800" b="1" dirty="0">
                <a:latin typeface="Times New Roman"/>
                <a:ea typeface="MS Mincho"/>
              </a:rPr>
              <a:t> 3</a:t>
            </a:r>
            <a:r>
              <a:rPr lang="cs-CZ" sz="2800" b="1" dirty="0" smtClean="0">
                <a:latin typeface="Times New Roman"/>
                <a:ea typeface="MS Mincho"/>
              </a:rPr>
              <a:t>. </a:t>
            </a:r>
            <a:r>
              <a:rPr lang="cs-CZ" sz="2800" b="1" dirty="0" err="1" smtClean="0">
                <a:latin typeface="Times New Roman"/>
                <a:ea typeface="MS Mincho"/>
              </a:rPr>
              <a:t>pers</a:t>
            </a:r>
            <a:r>
              <a:rPr lang="cs-CZ" sz="2800" dirty="0">
                <a:latin typeface="Times New Roman"/>
                <a:ea typeface="MS Mincho"/>
              </a:rPr>
              <a:t>. </a:t>
            </a:r>
            <a:r>
              <a:rPr lang="cs-CZ" sz="2800" i="1" dirty="0" err="1">
                <a:latin typeface="Times New Roman"/>
                <a:ea typeface="MS Mincho"/>
              </a:rPr>
              <a:t>tuulevat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tekevät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b="1" dirty="0">
                <a:latin typeface="Times New Roman"/>
                <a:ea typeface="MS Mincho"/>
              </a:rPr>
              <a:t>sama </a:t>
            </a:r>
            <a:r>
              <a:rPr lang="cs-CZ" sz="2800" b="1" dirty="0" err="1">
                <a:latin typeface="Times New Roman"/>
                <a:ea typeface="MS Mincho"/>
              </a:rPr>
              <a:t>kuin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smtClean="0">
                <a:latin typeface="Times New Roman"/>
                <a:ea typeface="MS Mincho"/>
              </a:rPr>
              <a:t>VA-</a:t>
            </a:r>
            <a:r>
              <a:rPr lang="cs-CZ" sz="2800" b="1" dirty="0" err="1" smtClean="0">
                <a:latin typeface="Times New Roman"/>
                <a:ea typeface="MS Mincho"/>
              </a:rPr>
              <a:t>partisiipin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mon</a:t>
            </a:r>
            <a:r>
              <a:rPr lang="cs-CZ" sz="2800" dirty="0">
                <a:latin typeface="Times New Roman"/>
                <a:ea typeface="MS Mincho"/>
              </a:rPr>
              <a:t>. </a:t>
            </a:r>
            <a:r>
              <a:rPr lang="cs-CZ" sz="2800" dirty="0" err="1" smtClean="0">
                <a:latin typeface="Times New Roman"/>
                <a:ea typeface="MS Mincho"/>
              </a:rPr>
              <a:t>nominatiivi</a:t>
            </a:r>
            <a:r>
              <a:rPr lang="cs-CZ" sz="2800" dirty="0">
                <a:latin typeface="Times New Roman"/>
                <a:ea typeface="MS Mincho"/>
              </a:rPr>
              <a:t>;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 smtClean="0">
                <a:latin typeface="Times New Roman"/>
                <a:ea typeface="MS Mincho"/>
              </a:rPr>
              <a:t>suffiksi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>
                <a:latin typeface="Times New Roman"/>
                <a:ea typeface="MS Mincho"/>
              </a:rPr>
              <a:t>-</a:t>
            </a:r>
            <a:r>
              <a:rPr lang="cs-CZ" sz="2800" b="1" i="1" dirty="0" err="1">
                <a:latin typeface="Times New Roman"/>
                <a:ea typeface="MS Mincho"/>
              </a:rPr>
              <a:t>va</a:t>
            </a:r>
            <a:r>
              <a:rPr lang="cs-CZ" sz="2800" b="1" i="1" dirty="0">
                <a:latin typeface="Times New Roman"/>
                <a:ea typeface="MS Mincho"/>
              </a:rPr>
              <a:t>/</a:t>
            </a:r>
            <a:r>
              <a:rPr lang="cs-CZ" sz="2800" b="1" i="1" dirty="0" err="1">
                <a:latin typeface="Times New Roman"/>
                <a:ea typeface="MS Mincho"/>
              </a:rPr>
              <a:t>vä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liity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vain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verbeihin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vaan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myös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nomineihin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runsautta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ilmaisevana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johtimena</a:t>
            </a:r>
            <a:r>
              <a:rPr lang="cs-CZ" sz="2800" dirty="0" smtClean="0">
                <a:latin typeface="Times New Roman"/>
                <a:ea typeface="MS Mincho"/>
              </a:rPr>
              <a:t>: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liha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&gt; </a:t>
            </a:r>
            <a:r>
              <a:rPr lang="cs-CZ" sz="2800" i="1" dirty="0" err="1" smtClean="0">
                <a:latin typeface="Times New Roman"/>
                <a:ea typeface="MS Mincho"/>
              </a:rPr>
              <a:t>lihava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err="1" smtClean="0">
                <a:latin typeface="Times New Roman"/>
                <a:ea typeface="MS Mincho"/>
              </a:rPr>
              <a:t>väki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>
                <a:latin typeface="Times New Roman"/>
                <a:ea typeface="MS Mincho"/>
              </a:rPr>
              <a:t>&gt; </a:t>
            </a:r>
            <a:r>
              <a:rPr lang="cs-CZ" sz="2800" i="1" dirty="0" err="1" smtClean="0">
                <a:latin typeface="Times New Roman"/>
                <a:ea typeface="MS Mincho"/>
              </a:rPr>
              <a:t>väkevä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d) </a:t>
            </a:r>
            <a:r>
              <a:rPr lang="cs-CZ" sz="2800" b="1" dirty="0" err="1">
                <a:latin typeface="Times New Roman"/>
                <a:ea typeface="MS Mincho"/>
              </a:rPr>
              <a:t>nominit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verbit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taipuvat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luvussa</a:t>
            </a:r>
            <a:r>
              <a:rPr lang="cs-CZ" sz="2800" dirty="0">
                <a:latin typeface="Times New Roman"/>
                <a:ea typeface="MS Mincho"/>
              </a:rPr>
              <a:t> - </a:t>
            </a:r>
            <a:r>
              <a:rPr lang="cs-CZ" sz="2800" dirty="0" err="1">
                <a:latin typeface="Times New Roman"/>
                <a:ea typeface="MS Mincho"/>
              </a:rPr>
              <a:t>yksikössä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monikossa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32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SANALUOKKIEN YHTEISIÄ </a:t>
            </a:r>
            <a:r>
              <a:rPr lang="cs-CZ" dirty="0" smtClean="0"/>
              <a:t>PIIRTEITÄ – </a:t>
            </a:r>
            <a:r>
              <a:rPr lang="cs-CZ" dirty="0" smtClean="0">
                <a:solidFill>
                  <a:srgbClr val="FFC000"/>
                </a:solidFill>
              </a:rPr>
              <a:t>ADJEKTIIVIT</a:t>
            </a:r>
            <a:r>
              <a:rPr lang="cs-CZ" dirty="0" smtClean="0"/>
              <a:t> JA </a:t>
            </a:r>
            <a:r>
              <a:rPr lang="cs-CZ" dirty="0" smtClean="0">
                <a:solidFill>
                  <a:srgbClr val="C00000"/>
                </a:solidFill>
              </a:rPr>
              <a:t>SUBSTANTIIVIT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149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 err="1"/>
              <a:t>adjektiiveja</a:t>
            </a:r>
            <a:r>
              <a:rPr lang="cs-CZ" b="1" dirty="0"/>
              <a:t> </a:t>
            </a:r>
            <a:r>
              <a:rPr lang="cs-CZ" b="1" dirty="0" err="1"/>
              <a:t>voidaan</a:t>
            </a:r>
            <a:r>
              <a:rPr lang="cs-CZ" b="1" dirty="0"/>
              <a:t> </a:t>
            </a:r>
            <a:r>
              <a:rPr lang="cs-CZ" b="1" dirty="0" err="1"/>
              <a:t>käyttää</a:t>
            </a:r>
            <a:r>
              <a:rPr lang="cs-CZ" b="1" dirty="0"/>
              <a:t> </a:t>
            </a:r>
            <a:r>
              <a:rPr lang="cs-CZ" b="1" dirty="0" err="1"/>
              <a:t>substantiivisesti</a:t>
            </a:r>
            <a:r>
              <a:rPr lang="cs-CZ" b="1" dirty="0"/>
              <a:t> </a:t>
            </a:r>
            <a:r>
              <a:rPr lang="cs-CZ" b="1" dirty="0" err="1"/>
              <a:t>ja</a:t>
            </a:r>
            <a:r>
              <a:rPr lang="cs-CZ" b="1" dirty="0"/>
              <a:t> </a:t>
            </a:r>
            <a:r>
              <a:rPr lang="cs-CZ" b="1" dirty="0" err="1" smtClean="0"/>
              <a:t>päinvastoin</a:t>
            </a:r>
            <a:r>
              <a:rPr lang="cs-CZ" b="1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ison</a:t>
            </a:r>
            <a:r>
              <a:rPr lang="cs-CZ" i="1" dirty="0" smtClean="0"/>
              <a:t> </a:t>
            </a:r>
            <a:r>
              <a:rPr lang="cs-CZ" i="1" dirty="0" err="1"/>
              <a:t>aikaa</a:t>
            </a:r>
            <a:r>
              <a:rPr lang="cs-CZ" i="1" dirty="0"/>
              <a:t>            </a:t>
            </a:r>
            <a:r>
              <a:rPr lang="cs-CZ" i="1" dirty="0" smtClean="0"/>
              <a:t>	- </a:t>
            </a:r>
            <a:r>
              <a:rPr lang="cs-CZ" i="1" dirty="0" err="1"/>
              <a:t>hyvän</a:t>
            </a:r>
            <a:r>
              <a:rPr lang="cs-CZ" i="1" dirty="0"/>
              <a:t> </a:t>
            </a:r>
            <a:r>
              <a:rPr lang="cs-CZ" i="1" dirty="0" err="1"/>
              <a:t>aikaa</a:t>
            </a:r>
            <a:r>
              <a:rPr lang="cs-CZ" i="1" dirty="0"/>
              <a:t>  - </a:t>
            </a:r>
            <a:r>
              <a:rPr lang="cs-CZ" i="1" dirty="0" err="1"/>
              <a:t>osan</a:t>
            </a:r>
            <a:r>
              <a:rPr lang="cs-CZ" i="1" dirty="0"/>
              <a:t> </a:t>
            </a:r>
            <a:r>
              <a:rPr lang="cs-CZ" i="1" dirty="0" err="1"/>
              <a:t>aikaa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</a:t>
            </a:r>
            <a:r>
              <a:rPr lang="cs-CZ" i="1" dirty="0" smtClean="0"/>
              <a:t>	</a:t>
            </a:r>
            <a:r>
              <a:rPr lang="cs-CZ" i="1" dirty="0" err="1" smtClean="0"/>
              <a:t>lyhyeksi</a:t>
            </a:r>
            <a:r>
              <a:rPr lang="cs-CZ" i="1" dirty="0" smtClean="0"/>
              <a:t> </a:t>
            </a:r>
            <a:r>
              <a:rPr lang="cs-CZ" i="1" dirty="0" err="1"/>
              <a:t>aikaa</a:t>
            </a:r>
            <a:r>
              <a:rPr lang="cs-CZ" i="1" dirty="0"/>
              <a:t>     </a:t>
            </a:r>
            <a:r>
              <a:rPr lang="cs-CZ" i="1" dirty="0" smtClean="0"/>
              <a:t>	- </a:t>
            </a:r>
            <a:r>
              <a:rPr lang="cs-CZ" i="1" dirty="0" err="1"/>
              <a:t>pimeällä</a:t>
            </a:r>
            <a:r>
              <a:rPr lang="cs-CZ" i="1" dirty="0"/>
              <a:t> </a:t>
            </a:r>
            <a:r>
              <a:rPr lang="cs-CZ" i="1" dirty="0" err="1"/>
              <a:t>aikaa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</a:t>
            </a:r>
            <a:r>
              <a:rPr lang="cs-CZ" i="1" dirty="0" smtClean="0"/>
              <a:t>	</a:t>
            </a:r>
            <a:r>
              <a:rPr lang="cs-CZ" i="1" dirty="0" err="1" smtClean="0"/>
              <a:t>pitkän</a:t>
            </a:r>
            <a:r>
              <a:rPr lang="cs-CZ" i="1" dirty="0" smtClean="0"/>
              <a:t> </a:t>
            </a:r>
            <a:r>
              <a:rPr lang="cs-CZ" i="1" dirty="0" err="1"/>
              <a:t>matkaa</a:t>
            </a:r>
            <a:r>
              <a:rPr lang="cs-CZ" i="1" dirty="0"/>
              <a:t>      </a:t>
            </a:r>
            <a:r>
              <a:rPr lang="cs-CZ" i="1" dirty="0" smtClean="0"/>
              <a:t>	- </a:t>
            </a:r>
            <a:r>
              <a:rPr lang="cs-CZ" i="1" dirty="0" err="1"/>
              <a:t>kappaleen</a:t>
            </a:r>
            <a:r>
              <a:rPr lang="cs-CZ" i="1" dirty="0"/>
              <a:t> </a:t>
            </a:r>
            <a:r>
              <a:rPr lang="cs-CZ" i="1" dirty="0" err="1"/>
              <a:t>matkaa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</a:t>
            </a:r>
            <a:r>
              <a:rPr lang="cs-CZ" i="1" dirty="0" smtClean="0"/>
              <a:t>	</a:t>
            </a:r>
            <a:r>
              <a:rPr lang="cs-CZ" i="1" dirty="0" err="1" smtClean="0"/>
              <a:t>isot</a:t>
            </a:r>
            <a:r>
              <a:rPr lang="cs-CZ" i="1" dirty="0" smtClean="0"/>
              <a:t> </a:t>
            </a:r>
            <a:r>
              <a:rPr lang="cs-CZ" i="1" dirty="0" err="1"/>
              <a:t>rahat</a:t>
            </a:r>
            <a:r>
              <a:rPr lang="cs-CZ" i="1" dirty="0"/>
              <a:t>              </a:t>
            </a:r>
            <a:r>
              <a:rPr lang="cs-CZ" i="1" dirty="0" smtClean="0"/>
              <a:t>	- </a:t>
            </a:r>
            <a:r>
              <a:rPr lang="cs-CZ" i="1" dirty="0" err="1"/>
              <a:t>loput</a:t>
            </a:r>
            <a:r>
              <a:rPr lang="cs-CZ" i="1" dirty="0"/>
              <a:t> </a:t>
            </a:r>
            <a:r>
              <a:rPr lang="cs-CZ" i="1" dirty="0" err="1"/>
              <a:t>rahat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</a:t>
            </a:r>
            <a:r>
              <a:rPr lang="cs-CZ" i="1" dirty="0" smtClean="0"/>
              <a:t>	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/>
              <a:t>pitkään</a:t>
            </a:r>
            <a:r>
              <a:rPr lang="cs-CZ" i="1" dirty="0"/>
              <a:t> </a:t>
            </a:r>
            <a:r>
              <a:rPr lang="cs-CZ" i="1" dirty="0" err="1"/>
              <a:t>aikaan</a:t>
            </a:r>
            <a:r>
              <a:rPr lang="cs-CZ" i="1" dirty="0"/>
              <a:t>  </a:t>
            </a:r>
            <a:r>
              <a:rPr lang="cs-CZ" i="1" dirty="0" smtClean="0"/>
              <a:t>	-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err="1"/>
              <a:t>hetkeen</a:t>
            </a:r>
            <a:r>
              <a:rPr lang="cs-CZ" i="1" dirty="0"/>
              <a:t> </a:t>
            </a:r>
            <a:r>
              <a:rPr lang="cs-CZ" i="1" dirty="0" err="1"/>
              <a:t>aikaan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Sana</a:t>
            </a:r>
            <a:r>
              <a:rPr lang="cs-CZ" dirty="0"/>
              <a:t> </a:t>
            </a:r>
            <a:r>
              <a:rPr lang="cs-CZ" dirty="0" err="1"/>
              <a:t>voi</a:t>
            </a:r>
            <a:r>
              <a:rPr lang="cs-CZ" dirty="0"/>
              <a:t> </a:t>
            </a:r>
            <a:r>
              <a:rPr lang="cs-CZ" b="1" dirty="0" err="1"/>
              <a:t>merkityksensä</a:t>
            </a:r>
            <a:r>
              <a:rPr lang="cs-CZ" b="1" dirty="0"/>
              <a:t> </a:t>
            </a:r>
            <a:r>
              <a:rPr lang="cs-CZ" b="1" dirty="0" err="1"/>
              <a:t>perusteella</a:t>
            </a:r>
            <a:r>
              <a:rPr lang="cs-CZ" b="1" dirty="0"/>
              <a:t> </a:t>
            </a:r>
            <a:r>
              <a:rPr lang="cs-CZ" b="1" dirty="0" err="1"/>
              <a:t>olla</a:t>
            </a:r>
            <a:r>
              <a:rPr lang="cs-CZ" b="1" dirty="0"/>
              <a:t> </a:t>
            </a:r>
            <a:r>
              <a:rPr lang="cs-CZ" b="1" dirty="0" err="1"/>
              <a:t>joko</a:t>
            </a:r>
            <a:r>
              <a:rPr lang="cs-CZ" b="1" dirty="0"/>
              <a:t> </a:t>
            </a:r>
            <a:r>
              <a:rPr lang="cs-CZ" b="1" dirty="0" err="1"/>
              <a:t>substantiivi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b="1" dirty="0" err="1"/>
              <a:t>adjektiivi</a:t>
            </a:r>
            <a:r>
              <a:rPr lang="cs-CZ" dirty="0"/>
              <a:t>: </a:t>
            </a:r>
            <a:r>
              <a:rPr lang="cs-CZ" i="1" dirty="0" err="1"/>
              <a:t>kylmä</a:t>
            </a:r>
            <a:r>
              <a:rPr lang="cs-CZ" i="1" dirty="0"/>
              <a:t>, </a:t>
            </a:r>
            <a:r>
              <a:rPr lang="cs-CZ" i="1" dirty="0" err="1" smtClean="0"/>
              <a:t>valkea</a:t>
            </a:r>
            <a:r>
              <a:rPr lang="cs-CZ" i="1" dirty="0"/>
              <a:t>, </a:t>
            </a:r>
            <a:r>
              <a:rPr lang="cs-CZ" i="1" dirty="0" err="1"/>
              <a:t>kuuma</a:t>
            </a:r>
            <a:r>
              <a:rPr lang="cs-CZ" i="1" dirty="0"/>
              <a:t>, </a:t>
            </a:r>
            <a:r>
              <a:rPr lang="cs-CZ" i="1" dirty="0" err="1"/>
              <a:t>hämärä</a:t>
            </a:r>
            <a:r>
              <a:rPr lang="cs-CZ" i="1" dirty="0"/>
              <a:t>, </a:t>
            </a:r>
            <a:r>
              <a:rPr lang="cs-CZ" i="1" dirty="0" err="1"/>
              <a:t>pimeä</a:t>
            </a:r>
            <a:r>
              <a:rPr lang="cs-CZ" i="1" dirty="0"/>
              <a:t>, </a:t>
            </a:r>
            <a:r>
              <a:rPr lang="cs-CZ" i="1" dirty="0" err="1" smtClean="0"/>
              <a:t>märkä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 err="1"/>
              <a:t>Substantiivia</a:t>
            </a:r>
            <a:r>
              <a:rPr lang="cs-CZ" b="1" dirty="0"/>
              <a:t> </a:t>
            </a:r>
            <a:r>
              <a:rPr lang="cs-CZ" b="1" dirty="0" err="1"/>
              <a:t>voidaan</a:t>
            </a:r>
            <a:r>
              <a:rPr lang="cs-CZ" b="1" dirty="0"/>
              <a:t> </a:t>
            </a:r>
            <a:r>
              <a:rPr lang="cs-CZ" b="1" dirty="0" err="1"/>
              <a:t>adjektiivin</a:t>
            </a:r>
            <a:r>
              <a:rPr lang="cs-CZ" b="1" dirty="0"/>
              <a:t> </a:t>
            </a:r>
            <a:r>
              <a:rPr lang="cs-CZ" b="1" dirty="0" err="1"/>
              <a:t>tapaan</a:t>
            </a:r>
            <a:r>
              <a:rPr lang="cs-CZ" b="1" dirty="0"/>
              <a:t> </a:t>
            </a:r>
            <a:r>
              <a:rPr lang="cs-CZ" b="1" dirty="0" err="1"/>
              <a:t>komparoida</a:t>
            </a:r>
            <a:r>
              <a:rPr lang="cs-CZ" dirty="0"/>
              <a:t>:        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syrjempänä</a:t>
            </a:r>
            <a:r>
              <a:rPr lang="cs-CZ" i="1" dirty="0"/>
              <a:t>, </a:t>
            </a:r>
            <a:r>
              <a:rPr lang="cs-CZ" i="1" dirty="0" err="1"/>
              <a:t>illemmalla</a:t>
            </a:r>
            <a:r>
              <a:rPr lang="cs-CZ" i="1" dirty="0"/>
              <a:t>, </a:t>
            </a:r>
            <a:r>
              <a:rPr lang="cs-CZ" i="1" dirty="0" err="1"/>
              <a:t>idempänä</a:t>
            </a:r>
            <a:r>
              <a:rPr lang="cs-CZ" i="1" dirty="0"/>
              <a:t>, </a:t>
            </a:r>
            <a:r>
              <a:rPr lang="cs-CZ" i="1" dirty="0" err="1"/>
              <a:t>keväämpänä</a:t>
            </a:r>
            <a:r>
              <a:rPr lang="cs-CZ" i="1" dirty="0"/>
              <a:t>, </a:t>
            </a:r>
            <a:r>
              <a:rPr lang="cs-CZ" i="1" dirty="0" err="1"/>
              <a:t>rannempana</a:t>
            </a:r>
            <a:r>
              <a:rPr lang="cs-CZ" i="1" dirty="0"/>
              <a:t>,  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peremmäksi</a:t>
            </a:r>
            <a:r>
              <a:rPr lang="cs-CZ" i="1" dirty="0"/>
              <a:t>, </a:t>
            </a:r>
            <a:r>
              <a:rPr lang="cs-CZ" i="1" dirty="0" err="1"/>
              <a:t>päivempänä</a:t>
            </a:r>
            <a:r>
              <a:rPr lang="cs-CZ" i="1" dirty="0"/>
              <a:t>, </a:t>
            </a:r>
            <a:r>
              <a:rPr lang="cs-CZ" i="1" dirty="0" err="1"/>
              <a:t>aiempi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d) on </a:t>
            </a:r>
            <a:r>
              <a:rPr lang="cs-CZ" dirty="0" err="1"/>
              <a:t>myös</a:t>
            </a:r>
            <a:r>
              <a:rPr lang="cs-CZ" dirty="0"/>
              <a:t> </a:t>
            </a:r>
            <a:r>
              <a:rPr lang="cs-CZ" dirty="0" err="1"/>
              <a:t>lukuisia</a:t>
            </a:r>
            <a:r>
              <a:rPr lang="cs-CZ" dirty="0"/>
              <a:t> </a:t>
            </a:r>
            <a:r>
              <a:rPr lang="cs-CZ" b="1" dirty="0" err="1"/>
              <a:t>yhteisiä</a:t>
            </a:r>
            <a:r>
              <a:rPr lang="cs-CZ" b="1" dirty="0"/>
              <a:t> </a:t>
            </a:r>
            <a:r>
              <a:rPr lang="cs-CZ" b="1" dirty="0" err="1"/>
              <a:t>johtimia</a:t>
            </a:r>
            <a:r>
              <a:rPr lang="cs-CZ" i="1" dirty="0" smtClean="0"/>
              <a:t>: -(</a:t>
            </a:r>
            <a:r>
              <a:rPr lang="cs-CZ" i="1" dirty="0"/>
              <a:t>i)</a:t>
            </a:r>
            <a:r>
              <a:rPr lang="cs-CZ" i="1" dirty="0" err="1"/>
              <a:t>nen</a:t>
            </a:r>
            <a:r>
              <a:rPr lang="cs-CZ" i="1" dirty="0"/>
              <a:t>; -Ut; -</a:t>
            </a:r>
            <a:r>
              <a:rPr lang="cs-CZ" i="1" dirty="0" err="1"/>
              <a:t>kkA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9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224136"/>
          </a:xfrm>
        </p:spPr>
        <p:txBody>
          <a:bodyPr>
            <a:normAutofit fontScale="90000"/>
          </a:bodyPr>
          <a:lstStyle/>
          <a:p>
            <a:r>
              <a:rPr lang="cs-CZ" dirty="0"/>
              <a:t>SANALUOKKIEN YHTEISIÄ </a:t>
            </a:r>
            <a:r>
              <a:rPr lang="cs-CZ" dirty="0" smtClean="0"/>
              <a:t>PIIRTEITÄ – </a:t>
            </a:r>
            <a:r>
              <a:rPr lang="cs-CZ" dirty="0" smtClean="0">
                <a:solidFill>
                  <a:srgbClr val="92D050"/>
                </a:solidFill>
              </a:rPr>
              <a:t>LUKUSANAT</a:t>
            </a:r>
            <a:r>
              <a:rPr lang="cs-CZ" dirty="0" smtClean="0"/>
              <a:t> JA </a:t>
            </a:r>
            <a:r>
              <a:rPr lang="cs-CZ" dirty="0" smtClean="0">
                <a:solidFill>
                  <a:srgbClr val="C00000"/>
                </a:solidFill>
              </a:rPr>
              <a:t>SUBSTANTIIVIT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64549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sz="2800" b="1" dirty="0" err="1">
                <a:latin typeface="Times New Roman"/>
                <a:ea typeface="MS Mincho"/>
              </a:rPr>
              <a:t>Lukusanoilla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yksikön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nominatiivi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akkusatiivi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ovat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substantiivisia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niiden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ohella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dirty="0" err="1">
                <a:latin typeface="Times New Roman"/>
                <a:ea typeface="MS Mincho"/>
              </a:rPr>
              <a:t>yks</a:t>
            </a:r>
            <a:r>
              <a:rPr lang="cs-CZ" sz="2800" dirty="0">
                <a:latin typeface="Times New Roman"/>
                <a:ea typeface="MS Mincho"/>
              </a:rPr>
              <a:t>. </a:t>
            </a:r>
            <a:r>
              <a:rPr lang="cs-CZ" sz="2800" dirty="0" err="1">
                <a:latin typeface="Times New Roman"/>
                <a:ea typeface="MS Mincho"/>
              </a:rPr>
              <a:t>partitiivi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b="1" dirty="0" err="1">
                <a:latin typeface="Times New Roman"/>
                <a:ea typeface="MS Mincho"/>
              </a:rPr>
              <a:t>Muut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taivutussijat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adjektiivisia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niillä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dirty="0" err="1" smtClean="0">
                <a:latin typeface="Times New Roman"/>
                <a:ea typeface="MS Mincho"/>
              </a:rPr>
              <a:t>pääsanan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kanssa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kongruessi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i="1" dirty="0" smtClean="0">
                <a:latin typeface="Times New Roman"/>
                <a:ea typeface="MS Mincho"/>
              </a:rPr>
              <a:t>	</a:t>
            </a:r>
            <a:r>
              <a:rPr lang="cs-CZ" sz="2800" i="1" dirty="0" err="1" smtClean="0">
                <a:latin typeface="Times New Roman"/>
                <a:ea typeface="MS Mincho"/>
              </a:rPr>
              <a:t>kaksi</a:t>
            </a:r>
            <a:r>
              <a:rPr lang="cs-CZ" sz="2800" i="1" dirty="0" smtClean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kalaa</a:t>
            </a:r>
            <a:r>
              <a:rPr lang="cs-CZ" sz="2800" i="1" dirty="0">
                <a:latin typeface="Times New Roman"/>
                <a:ea typeface="MS Mincho"/>
              </a:rPr>
              <a:t> - </a:t>
            </a:r>
            <a:r>
              <a:rPr lang="cs-CZ" sz="2800" i="1" dirty="0" err="1">
                <a:latin typeface="Times New Roman"/>
                <a:ea typeface="MS Mincho"/>
              </a:rPr>
              <a:t>kahdessa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i="1" dirty="0" err="1" smtClean="0">
                <a:latin typeface="Times New Roman"/>
                <a:ea typeface="MS Mincho"/>
              </a:rPr>
              <a:t>kalassa</a:t>
            </a:r>
            <a:endParaRPr lang="cs-CZ" sz="2800" i="1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dirty="0" err="1">
                <a:latin typeface="Times New Roman"/>
                <a:ea typeface="MS Mincho"/>
              </a:rPr>
              <a:t>Ilmaus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kymmenen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miestä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dirty="0" err="1">
                <a:latin typeface="Times New Roman"/>
                <a:ea typeface="MS Mincho"/>
              </a:rPr>
              <a:t>samantapainen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kuin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pala</a:t>
            </a:r>
            <a:r>
              <a:rPr lang="cs-CZ" sz="2800" i="1" dirty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leipää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28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062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066130"/>
          </a:xfrm>
        </p:spPr>
        <p:txBody>
          <a:bodyPr>
            <a:normAutofit fontScale="90000"/>
          </a:bodyPr>
          <a:lstStyle/>
          <a:p>
            <a:r>
              <a:rPr lang="cs-CZ" dirty="0"/>
              <a:t>SANALUOKKIEN YHTEISIÄ </a:t>
            </a:r>
            <a:r>
              <a:rPr lang="cs-CZ" dirty="0" smtClean="0"/>
              <a:t>PIIRTEITÄ – MUUT SANALUOKAT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424936" cy="5400600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cs-CZ" sz="2800" b="1" dirty="0" err="1" smtClean="0">
                <a:latin typeface="Times New Roman"/>
                <a:ea typeface="MS Mincho"/>
              </a:rPr>
              <a:t>pronominien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tunnetusti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epäsäännöllistä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taivutusta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pidetään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merkkinä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niiden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vanhuudesta</a:t>
            </a:r>
            <a:r>
              <a:rPr lang="cs-CZ" sz="2800" dirty="0">
                <a:latin typeface="Times New Roman"/>
                <a:ea typeface="MS Mincho"/>
              </a:rPr>
              <a:t>: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tämä</a:t>
            </a:r>
            <a:r>
              <a:rPr lang="cs-CZ" sz="2800" i="1" dirty="0">
                <a:latin typeface="Times New Roman"/>
                <a:ea typeface="MS Mincho"/>
              </a:rPr>
              <a:t> - </a:t>
            </a:r>
            <a:r>
              <a:rPr lang="cs-CZ" sz="2800" i="1" dirty="0" err="1">
                <a:latin typeface="Times New Roman"/>
                <a:ea typeface="MS Mincho"/>
              </a:rPr>
              <a:t>nämä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jne</a:t>
            </a:r>
            <a:r>
              <a:rPr lang="cs-CZ" sz="2800" dirty="0" smtClean="0">
                <a:latin typeface="Times New Roman"/>
                <a:ea typeface="MS Mincho"/>
              </a:rPr>
              <a:t>.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dirty="0" err="1" smtClean="0">
                <a:latin typeface="Times New Roman"/>
                <a:ea typeface="MS Mincho"/>
              </a:rPr>
              <a:t>suomen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persoonapronominit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ovat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substantiivisia</a:t>
            </a:r>
            <a:r>
              <a:rPr lang="cs-CZ" sz="2800" dirty="0">
                <a:latin typeface="Times New Roman"/>
                <a:ea typeface="MS Mincho"/>
              </a:rPr>
              <a:t>; </a:t>
            </a:r>
            <a:r>
              <a:rPr lang="cs-CZ" sz="2800" b="1" dirty="0" err="1" smtClean="0">
                <a:latin typeface="Times New Roman"/>
                <a:ea typeface="MS Mincho"/>
              </a:rPr>
              <a:t>muita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voidaan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käyttää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sekä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adjektiivina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että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substantiivina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b="1" dirty="0" err="1" smtClean="0">
                <a:latin typeface="Times New Roman"/>
                <a:ea typeface="MS Mincho"/>
              </a:rPr>
              <a:t>resiprookkis-indefiniittinen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toinen</a:t>
            </a:r>
            <a:r>
              <a:rPr lang="cs-CZ" sz="2800" dirty="0">
                <a:latin typeface="Times New Roman"/>
                <a:ea typeface="MS Mincho"/>
              </a:rPr>
              <a:t> on </a:t>
            </a:r>
            <a:r>
              <a:rPr lang="cs-CZ" sz="2800" dirty="0" err="1" smtClean="0">
                <a:latin typeface="Times New Roman"/>
                <a:ea typeface="MS Mincho"/>
              </a:rPr>
              <a:t>todennäköisesti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demonstratiivisen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i="1" dirty="0" err="1">
                <a:latin typeface="Times New Roman"/>
                <a:ea typeface="MS Mincho"/>
              </a:rPr>
              <a:t>tuo</a:t>
            </a:r>
            <a:r>
              <a:rPr lang="cs-CZ" sz="2800" i="1" dirty="0">
                <a:latin typeface="Times New Roman"/>
                <a:ea typeface="MS Mincho"/>
              </a:rPr>
              <a:t> &lt;*</a:t>
            </a:r>
            <a:r>
              <a:rPr lang="cs-CZ" sz="2800" i="1" dirty="0" err="1">
                <a:latin typeface="Times New Roman"/>
                <a:ea typeface="MS Mincho"/>
              </a:rPr>
              <a:t>too</a:t>
            </a:r>
            <a:r>
              <a:rPr lang="cs-CZ" sz="2800" dirty="0" err="1">
                <a:latin typeface="Times New Roman"/>
                <a:ea typeface="MS Mincho"/>
              </a:rPr>
              <a:t>-vartalon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johdos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b="1" dirty="0" err="1">
                <a:solidFill>
                  <a:srgbClr val="7030A0"/>
                </a:solidFill>
                <a:latin typeface="Times New Roman"/>
                <a:ea typeface="MS Mincho"/>
              </a:rPr>
              <a:t>p</a:t>
            </a:r>
            <a:r>
              <a:rPr lang="cs-CZ" sz="2800" b="1" dirty="0" err="1" smtClean="0">
                <a:solidFill>
                  <a:srgbClr val="7030A0"/>
                </a:solidFill>
                <a:latin typeface="Times New Roman"/>
                <a:ea typeface="MS Mincho"/>
              </a:rPr>
              <a:t>artikkelit</a:t>
            </a:r>
            <a:r>
              <a:rPr lang="cs-CZ" sz="2800" b="1" dirty="0" smtClean="0">
                <a:latin typeface="Times New Roman"/>
                <a:ea typeface="MS Mincho"/>
              </a:rPr>
              <a:t>: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</a:p>
          <a:p>
            <a:pPr lvl="1"/>
            <a:r>
              <a:rPr lang="cs-CZ" b="1" dirty="0" err="1">
                <a:latin typeface="Times New Roman"/>
                <a:ea typeface="MS Mincho"/>
              </a:rPr>
              <a:t>a</a:t>
            </a:r>
            <a:r>
              <a:rPr lang="cs-CZ" b="1" dirty="0" err="1" smtClean="0">
                <a:latin typeface="Times New Roman"/>
                <a:ea typeface="MS Mincho"/>
              </a:rPr>
              <a:t>dverbit</a:t>
            </a:r>
            <a:r>
              <a:rPr lang="cs-CZ" b="1" dirty="0" smtClean="0">
                <a:latin typeface="Times New Roman"/>
                <a:ea typeface="MS Mincho"/>
              </a:rPr>
              <a:t> </a:t>
            </a:r>
            <a:r>
              <a:rPr lang="cs-CZ" dirty="0" err="1" smtClean="0">
                <a:latin typeface="Times New Roman"/>
                <a:ea typeface="MS Mincho"/>
              </a:rPr>
              <a:t>ja</a:t>
            </a:r>
            <a:r>
              <a:rPr lang="cs-CZ" b="1" dirty="0" smtClean="0">
                <a:latin typeface="Times New Roman"/>
                <a:ea typeface="MS Mincho"/>
              </a:rPr>
              <a:t> </a:t>
            </a:r>
            <a:r>
              <a:rPr lang="cs-CZ" b="1" dirty="0" err="1" smtClean="0">
                <a:latin typeface="Times New Roman"/>
                <a:ea typeface="MS Mincho"/>
              </a:rPr>
              <a:t>adpositiot</a:t>
            </a:r>
            <a:r>
              <a:rPr lang="cs-CZ" b="1" dirty="0" smtClean="0">
                <a:latin typeface="Times New Roman"/>
                <a:ea typeface="MS Mincho"/>
              </a:rPr>
              <a:t> </a:t>
            </a:r>
            <a:r>
              <a:rPr lang="cs-CZ" dirty="0" err="1" smtClean="0">
                <a:latin typeface="Times New Roman"/>
                <a:ea typeface="MS Mincho"/>
              </a:rPr>
              <a:t>ovat</a:t>
            </a:r>
            <a:r>
              <a:rPr lang="cs-CZ" dirty="0" smtClean="0">
                <a:latin typeface="Times New Roman"/>
                <a:ea typeface="MS Mincho"/>
              </a:rPr>
              <a:t> </a:t>
            </a:r>
            <a:r>
              <a:rPr lang="cs-CZ" dirty="0" err="1">
                <a:latin typeface="Times New Roman"/>
                <a:ea typeface="MS Mincho"/>
              </a:rPr>
              <a:t>joko</a:t>
            </a:r>
            <a:r>
              <a:rPr lang="cs-CZ" dirty="0">
                <a:latin typeface="Times New Roman"/>
                <a:ea typeface="MS Mincho"/>
              </a:rPr>
              <a:t> </a:t>
            </a:r>
            <a:r>
              <a:rPr lang="cs-CZ" b="1" dirty="0" err="1">
                <a:latin typeface="Times New Roman"/>
                <a:ea typeface="MS Mincho"/>
              </a:rPr>
              <a:t>nomini</a:t>
            </a:r>
            <a:r>
              <a:rPr lang="cs-CZ" b="1" dirty="0">
                <a:latin typeface="Times New Roman"/>
                <a:ea typeface="MS Mincho"/>
              </a:rPr>
              <a:t>- </a:t>
            </a:r>
            <a:r>
              <a:rPr lang="cs-CZ" b="1" dirty="0" err="1" smtClean="0">
                <a:latin typeface="Times New Roman"/>
                <a:ea typeface="MS Mincho"/>
              </a:rPr>
              <a:t>tai</a:t>
            </a:r>
            <a:r>
              <a:rPr lang="cs-CZ" dirty="0" smtClean="0">
                <a:latin typeface="Times New Roman"/>
                <a:ea typeface="MS Mincho"/>
              </a:rPr>
              <a:t> </a:t>
            </a:r>
            <a:r>
              <a:rPr lang="cs-CZ" b="1" dirty="0" err="1" smtClean="0">
                <a:latin typeface="Times New Roman"/>
                <a:ea typeface="MS Mincho"/>
              </a:rPr>
              <a:t>verbiparadigmoihin</a:t>
            </a:r>
            <a:r>
              <a:rPr lang="cs-CZ" dirty="0" smtClean="0">
                <a:latin typeface="Times New Roman"/>
                <a:ea typeface="MS Mincho"/>
              </a:rPr>
              <a:t> </a:t>
            </a:r>
            <a:r>
              <a:rPr lang="cs-CZ" dirty="0" err="1">
                <a:latin typeface="Times New Roman"/>
                <a:ea typeface="MS Mincho"/>
              </a:rPr>
              <a:t>kuuluneita</a:t>
            </a:r>
            <a:r>
              <a:rPr lang="cs-CZ" dirty="0">
                <a:latin typeface="Times New Roman"/>
                <a:ea typeface="MS Mincho"/>
              </a:rPr>
              <a:t> </a:t>
            </a:r>
            <a:r>
              <a:rPr lang="cs-CZ" b="1" dirty="0" err="1">
                <a:latin typeface="Times New Roman"/>
                <a:ea typeface="MS Mincho"/>
              </a:rPr>
              <a:t>taivutusmuotoja</a:t>
            </a:r>
            <a:r>
              <a:rPr lang="cs-CZ" b="1" dirty="0">
                <a:latin typeface="Times New Roman"/>
                <a:ea typeface="MS Mincho"/>
              </a:rPr>
              <a:t> </a:t>
            </a:r>
            <a:r>
              <a:rPr lang="cs-CZ" b="1" dirty="0" err="1">
                <a:latin typeface="Times New Roman"/>
                <a:ea typeface="MS Mincho"/>
              </a:rPr>
              <a:t>tai</a:t>
            </a:r>
            <a:r>
              <a:rPr lang="cs-CZ" b="1" dirty="0">
                <a:latin typeface="Times New Roman"/>
                <a:ea typeface="MS Mincho"/>
              </a:rPr>
              <a:t> </a:t>
            </a:r>
            <a:r>
              <a:rPr lang="cs-CZ" b="1" dirty="0" err="1" smtClean="0">
                <a:latin typeface="Times New Roman"/>
                <a:ea typeface="MS Mincho"/>
              </a:rPr>
              <a:t>lainasanoja</a:t>
            </a:r>
            <a:endParaRPr lang="cs-CZ" dirty="0">
              <a:latin typeface="Times New Roman"/>
              <a:ea typeface="Times New Roman"/>
            </a:endParaRPr>
          </a:p>
          <a:p>
            <a:pPr marL="274320" lvl="1" indent="0">
              <a:buNone/>
            </a:pPr>
            <a:r>
              <a:rPr lang="cs-CZ" i="1" dirty="0" err="1">
                <a:latin typeface="Times New Roman"/>
                <a:ea typeface="Times New Roman"/>
              </a:rPr>
              <a:t>v</a:t>
            </a:r>
            <a:r>
              <a:rPr lang="cs-CZ" i="1" dirty="0" err="1" smtClean="0">
                <a:latin typeface="Times New Roman"/>
                <a:ea typeface="Times New Roman"/>
              </a:rPr>
              <a:t>arsi</a:t>
            </a:r>
            <a:r>
              <a:rPr lang="cs-CZ" i="1" dirty="0" smtClean="0">
                <a:latin typeface="Times New Roman"/>
                <a:ea typeface="Times New Roman"/>
              </a:rPr>
              <a:t> – </a:t>
            </a:r>
            <a:r>
              <a:rPr lang="cs-CZ" i="1" dirty="0" err="1" smtClean="0">
                <a:latin typeface="Times New Roman"/>
                <a:ea typeface="Times New Roman"/>
              </a:rPr>
              <a:t>varrella</a:t>
            </a:r>
            <a:r>
              <a:rPr lang="cs-CZ" i="1" dirty="0" smtClean="0">
                <a:latin typeface="Times New Roman"/>
                <a:ea typeface="Times New Roman"/>
              </a:rPr>
              <a:t>; </a:t>
            </a:r>
            <a:r>
              <a:rPr lang="cs-CZ" i="1" dirty="0" err="1" smtClean="0">
                <a:latin typeface="Times New Roman"/>
                <a:ea typeface="Times New Roman"/>
              </a:rPr>
              <a:t>jälki</a:t>
            </a:r>
            <a:r>
              <a:rPr lang="cs-CZ" i="1" dirty="0" smtClean="0">
                <a:latin typeface="Times New Roman"/>
                <a:ea typeface="Times New Roman"/>
              </a:rPr>
              <a:t> – </a:t>
            </a:r>
            <a:r>
              <a:rPr lang="cs-CZ" i="1" dirty="0" err="1" smtClean="0">
                <a:latin typeface="Times New Roman"/>
                <a:ea typeface="Times New Roman"/>
              </a:rPr>
              <a:t>jälkeen</a:t>
            </a:r>
            <a:r>
              <a:rPr lang="cs-CZ" i="1" dirty="0" smtClean="0">
                <a:latin typeface="Times New Roman"/>
                <a:ea typeface="Times New Roman"/>
              </a:rPr>
              <a:t>; </a:t>
            </a:r>
            <a:r>
              <a:rPr lang="cs-CZ" i="1" dirty="0" err="1" smtClean="0">
                <a:latin typeface="Times New Roman"/>
                <a:ea typeface="Times New Roman"/>
              </a:rPr>
              <a:t>kulua</a:t>
            </a:r>
            <a:r>
              <a:rPr lang="cs-CZ" i="1" dirty="0" smtClean="0">
                <a:latin typeface="Times New Roman"/>
                <a:ea typeface="Times New Roman"/>
              </a:rPr>
              <a:t> – </a:t>
            </a:r>
            <a:r>
              <a:rPr lang="cs-CZ" i="1" dirty="0" err="1" smtClean="0">
                <a:latin typeface="Times New Roman"/>
                <a:ea typeface="Times New Roman"/>
              </a:rPr>
              <a:t>kuluttua</a:t>
            </a:r>
            <a:r>
              <a:rPr lang="cs-CZ" i="1" dirty="0" smtClean="0">
                <a:latin typeface="Times New Roman"/>
                <a:ea typeface="Times New Roman"/>
              </a:rPr>
              <a:t> </a:t>
            </a:r>
            <a:endParaRPr lang="cs-CZ" i="1" dirty="0">
              <a:latin typeface="Times New Roman"/>
              <a:ea typeface="Times New Roman"/>
            </a:endParaRPr>
          </a:p>
          <a:p>
            <a:pPr lvl="1"/>
            <a:r>
              <a:rPr lang="cs-CZ" b="1" dirty="0" err="1" smtClean="0">
                <a:latin typeface="Times New Roman"/>
                <a:ea typeface="MS Mincho"/>
              </a:rPr>
              <a:t>konjunktiot</a:t>
            </a:r>
            <a:r>
              <a:rPr lang="cs-CZ" dirty="0" smtClean="0">
                <a:latin typeface="Times New Roman"/>
                <a:ea typeface="MS Mincho"/>
              </a:rPr>
              <a:t> </a:t>
            </a:r>
            <a:r>
              <a:rPr lang="cs-CZ" dirty="0" err="1">
                <a:latin typeface="Times New Roman"/>
                <a:ea typeface="MS Mincho"/>
              </a:rPr>
              <a:t>ovat</a:t>
            </a:r>
            <a:r>
              <a:rPr lang="cs-CZ" dirty="0">
                <a:latin typeface="Times New Roman"/>
                <a:ea typeface="MS Mincho"/>
              </a:rPr>
              <a:t> </a:t>
            </a:r>
            <a:r>
              <a:rPr lang="cs-CZ" dirty="0" err="1">
                <a:latin typeface="Times New Roman"/>
                <a:ea typeface="MS Mincho"/>
              </a:rPr>
              <a:t>suhteellisen</a:t>
            </a:r>
            <a:r>
              <a:rPr lang="cs-CZ" dirty="0">
                <a:latin typeface="Times New Roman"/>
                <a:ea typeface="MS Mincho"/>
              </a:rPr>
              <a:t> </a:t>
            </a:r>
            <a:r>
              <a:rPr lang="cs-CZ" dirty="0" err="1">
                <a:latin typeface="Times New Roman"/>
                <a:ea typeface="MS Mincho"/>
              </a:rPr>
              <a:t>nuorta</a:t>
            </a:r>
            <a:r>
              <a:rPr lang="cs-CZ" dirty="0">
                <a:latin typeface="Times New Roman"/>
                <a:ea typeface="MS Mincho"/>
              </a:rPr>
              <a:t> </a:t>
            </a:r>
            <a:r>
              <a:rPr lang="cs-CZ" dirty="0" err="1">
                <a:latin typeface="Times New Roman"/>
                <a:ea typeface="MS Mincho"/>
              </a:rPr>
              <a:t>alkuperää</a:t>
            </a:r>
            <a:r>
              <a:rPr lang="cs-CZ" dirty="0">
                <a:latin typeface="Times New Roman"/>
                <a:ea typeface="MS Mincho"/>
              </a:rPr>
              <a:t>, </a:t>
            </a:r>
            <a:r>
              <a:rPr lang="cs-CZ" dirty="0" err="1" smtClean="0">
                <a:latin typeface="Times New Roman"/>
                <a:ea typeface="MS Mincho"/>
              </a:rPr>
              <a:t>yleensä</a:t>
            </a:r>
            <a:r>
              <a:rPr lang="cs-CZ" dirty="0" smtClean="0">
                <a:latin typeface="Times New Roman"/>
                <a:ea typeface="MS Mincho"/>
              </a:rPr>
              <a:t> </a:t>
            </a:r>
            <a:r>
              <a:rPr lang="cs-CZ" b="1" dirty="0" err="1" smtClean="0">
                <a:latin typeface="Times New Roman"/>
                <a:ea typeface="MS Mincho"/>
              </a:rPr>
              <a:t>adverbeistä</a:t>
            </a:r>
            <a:r>
              <a:rPr lang="cs-CZ" b="1" dirty="0" smtClean="0">
                <a:latin typeface="Times New Roman"/>
                <a:ea typeface="MS Mincho"/>
              </a:rPr>
              <a:t> </a:t>
            </a:r>
            <a:r>
              <a:rPr lang="cs-CZ" b="1" dirty="0" err="1">
                <a:latin typeface="Times New Roman"/>
                <a:ea typeface="MS Mincho"/>
              </a:rPr>
              <a:t>kehittyneitä</a:t>
            </a:r>
            <a:r>
              <a:rPr lang="cs-CZ" b="1" dirty="0">
                <a:latin typeface="Times New Roman"/>
                <a:ea typeface="MS Mincho"/>
              </a:rPr>
              <a:t> </a:t>
            </a:r>
            <a:r>
              <a:rPr lang="cs-CZ" b="1" dirty="0" err="1">
                <a:latin typeface="Times New Roman"/>
                <a:ea typeface="MS Mincho"/>
              </a:rPr>
              <a:t>tai</a:t>
            </a:r>
            <a:r>
              <a:rPr lang="cs-CZ" b="1" dirty="0">
                <a:latin typeface="Times New Roman"/>
                <a:ea typeface="MS Mincho"/>
              </a:rPr>
              <a:t> </a:t>
            </a:r>
            <a:r>
              <a:rPr lang="cs-CZ" b="1" dirty="0" err="1">
                <a:latin typeface="Times New Roman"/>
                <a:ea typeface="MS Mincho"/>
              </a:rPr>
              <a:t>vieraasta</a:t>
            </a:r>
            <a:r>
              <a:rPr lang="cs-CZ" b="1" dirty="0">
                <a:latin typeface="Times New Roman"/>
                <a:ea typeface="MS Mincho"/>
              </a:rPr>
              <a:t> </a:t>
            </a:r>
            <a:r>
              <a:rPr lang="cs-CZ" b="1" dirty="0" err="1">
                <a:latin typeface="Times New Roman"/>
                <a:ea typeface="MS Mincho"/>
              </a:rPr>
              <a:t>kielestä</a:t>
            </a:r>
            <a:r>
              <a:rPr lang="cs-CZ" b="1" dirty="0">
                <a:latin typeface="Times New Roman"/>
                <a:ea typeface="MS Mincho"/>
              </a:rPr>
              <a:t> </a:t>
            </a:r>
            <a:r>
              <a:rPr lang="cs-CZ" b="1" dirty="0" err="1" smtClean="0">
                <a:latin typeface="Times New Roman"/>
                <a:ea typeface="MS Mincho"/>
              </a:rPr>
              <a:t>lainattuja</a:t>
            </a:r>
            <a:r>
              <a:rPr lang="cs-CZ" b="1" dirty="0" smtClean="0">
                <a:latin typeface="Times New Roman"/>
                <a:ea typeface="MS Mincho"/>
              </a:rPr>
              <a:t> 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3120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Sanasto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4123888" cy="45734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substantiivi</a:t>
            </a:r>
            <a:r>
              <a:rPr lang="cs-CZ" dirty="0" smtClean="0"/>
              <a:t> - substantivum</a:t>
            </a:r>
          </a:p>
          <a:p>
            <a:pPr marL="0" indent="0">
              <a:buNone/>
            </a:pPr>
            <a:r>
              <a:rPr lang="cs-CZ" dirty="0" err="1" smtClean="0"/>
              <a:t>adjektiivi</a:t>
            </a:r>
            <a:r>
              <a:rPr lang="cs-CZ" dirty="0" smtClean="0"/>
              <a:t> – adjektivum </a:t>
            </a:r>
          </a:p>
          <a:p>
            <a:pPr marL="0" indent="0">
              <a:buNone/>
            </a:pPr>
            <a:r>
              <a:rPr lang="cs-CZ" dirty="0" err="1" smtClean="0"/>
              <a:t>pronomini</a:t>
            </a:r>
            <a:r>
              <a:rPr lang="cs-CZ" dirty="0" smtClean="0"/>
              <a:t> – zájmeno </a:t>
            </a:r>
          </a:p>
          <a:p>
            <a:pPr marL="0" indent="0">
              <a:buNone/>
            </a:pPr>
            <a:r>
              <a:rPr lang="cs-CZ" dirty="0" err="1" smtClean="0"/>
              <a:t>lukusana</a:t>
            </a:r>
            <a:r>
              <a:rPr lang="cs-CZ" dirty="0" smtClean="0"/>
              <a:t> – číslovka</a:t>
            </a:r>
          </a:p>
          <a:p>
            <a:pPr marL="0" indent="0">
              <a:buNone/>
            </a:pPr>
            <a:r>
              <a:rPr lang="cs-CZ" dirty="0" err="1" smtClean="0"/>
              <a:t>perusluvut</a:t>
            </a:r>
            <a:r>
              <a:rPr lang="cs-CZ" dirty="0" smtClean="0"/>
              <a:t> – číslovky základní</a:t>
            </a:r>
          </a:p>
          <a:p>
            <a:pPr marL="0" indent="0">
              <a:buNone/>
            </a:pPr>
            <a:r>
              <a:rPr lang="cs-CZ" dirty="0" err="1" smtClean="0"/>
              <a:t>järjestysluvut</a:t>
            </a:r>
            <a:r>
              <a:rPr lang="cs-CZ" dirty="0" smtClean="0"/>
              <a:t> – číslovky řadové</a:t>
            </a:r>
          </a:p>
          <a:p>
            <a:pPr marL="0" indent="0">
              <a:buNone/>
            </a:pPr>
            <a:r>
              <a:rPr lang="cs-CZ" dirty="0" err="1" smtClean="0"/>
              <a:t>adverbiaali</a:t>
            </a:r>
            <a:r>
              <a:rPr lang="cs-CZ" dirty="0" smtClean="0"/>
              <a:t> – příslovce </a:t>
            </a:r>
          </a:p>
          <a:p>
            <a:pPr marL="0" indent="0">
              <a:buNone/>
            </a:pPr>
            <a:r>
              <a:rPr lang="cs-CZ" dirty="0" err="1" smtClean="0"/>
              <a:t>konjunktio</a:t>
            </a:r>
            <a:r>
              <a:rPr lang="cs-CZ" dirty="0" smtClean="0"/>
              <a:t> – spojka </a:t>
            </a:r>
          </a:p>
          <a:p>
            <a:pPr marL="0" indent="0">
              <a:buNone/>
            </a:pPr>
            <a:r>
              <a:rPr lang="cs-CZ" dirty="0" err="1" smtClean="0"/>
              <a:t>adpositio</a:t>
            </a:r>
            <a:r>
              <a:rPr lang="cs-CZ" dirty="0" smtClean="0"/>
              <a:t> – </a:t>
            </a:r>
            <a:r>
              <a:rPr lang="cs-CZ" dirty="0" err="1" smtClean="0"/>
              <a:t>adpozice</a:t>
            </a:r>
            <a:r>
              <a:rPr lang="cs-CZ" dirty="0" smtClean="0"/>
              <a:t> (předložka nebo postpozice)</a:t>
            </a:r>
          </a:p>
          <a:p>
            <a:pPr marL="0" indent="0">
              <a:buNone/>
            </a:pPr>
            <a:r>
              <a:rPr lang="cs-CZ" dirty="0" err="1" smtClean="0"/>
              <a:t>liitepartikkeli</a:t>
            </a:r>
            <a:r>
              <a:rPr lang="cs-CZ" dirty="0" smtClean="0"/>
              <a:t> – příklonka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4030538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sanaluokka</a:t>
            </a:r>
            <a:r>
              <a:rPr lang="cs-CZ" dirty="0" smtClean="0"/>
              <a:t> – slovní druh</a:t>
            </a:r>
          </a:p>
          <a:p>
            <a:pPr marL="0" indent="0">
              <a:buNone/>
            </a:pPr>
            <a:r>
              <a:rPr lang="cs-CZ" dirty="0" err="1" smtClean="0"/>
              <a:t>taipua</a:t>
            </a:r>
            <a:r>
              <a:rPr lang="cs-CZ" dirty="0" smtClean="0"/>
              <a:t> – ohýbat (skloňovat i časovat)</a:t>
            </a:r>
          </a:p>
          <a:p>
            <a:pPr marL="0" indent="0">
              <a:buNone/>
            </a:pPr>
            <a:r>
              <a:rPr lang="cs-CZ" dirty="0" err="1" smtClean="0"/>
              <a:t>taipumaton</a:t>
            </a:r>
            <a:r>
              <a:rPr lang="cs-CZ" dirty="0" smtClean="0"/>
              <a:t> – neohebný</a:t>
            </a:r>
          </a:p>
          <a:p>
            <a:pPr marL="0" indent="0">
              <a:buNone/>
            </a:pPr>
            <a:r>
              <a:rPr lang="cs-CZ" dirty="0" err="1"/>
              <a:t>kongruenssi</a:t>
            </a:r>
            <a:r>
              <a:rPr lang="cs-CZ" dirty="0"/>
              <a:t> – </a:t>
            </a:r>
            <a:r>
              <a:rPr lang="cs-CZ" dirty="0" err="1"/>
              <a:t>kongruence</a:t>
            </a:r>
            <a:r>
              <a:rPr lang="cs-CZ" dirty="0"/>
              <a:t>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70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SANALUOKAT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sz="2800" b="1" dirty="0" err="1">
                <a:latin typeface="Times New Roman"/>
                <a:ea typeface="MS Mincho"/>
              </a:rPr>
              <a:t>Sanat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voidaan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jakaa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luokkiin</a:t>
            </a:r>
            <a:r>
              <a:rPr lang="cs-CZ" sz="2800" dirty="0" smtClean="0">
                <a:latin typeface="Times New Roman"/>
                <a:ea typeface="MS Mincho"/>
              </a:rPr>
              <a:t>:</a:t>
            </a: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1) </a:t>
            </a:r>
            <a:r>
              <a:rPr lang="cs-CZ" sz="2800" dirty="0" err="1">
                <a:latin typeface="Times New Roman"/>
                <a:ea typeface="MS Mincho"/>
              </a:rPr>
              <a:t>taipumisen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perusteella</a:t>
            </a:r>
            <a:r>
              <a:rPr lang="cs-CZ" sz="2800" dirty="0">
                <a:latin typeface="Times New Roman"/>
                <a:ea typeface="MS Mincho"/>
              </a:rPr>
              <a:t>    - </a:t>
            </a:r>
            <a:r>
              <a:rPr lang="cs-CZ" sz="2800" b="1" dirty="0" err="1">
                <a:latin typeface="Times New Roman"/>
                <a:ea typeface="MS Mincho"/>
              </a:rPr>
              <a:t>morfologinen</a:t>
            </a:r>
            <a:r>
              <a:rPr lang="cs-CZ" sz="2800" b="1" dirty="0">
                <a:latin typeface="Times New Roman"/>
                <a:ea typeface="MS Mincho"/>
              </a:rPr>
              <a:t> jako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2) </a:t>
            </a:r>
            <a:r>
              <a:rPr lang="cs-CZ" sz="2800" dirty="0" err="1">
                <a:latin typeface="Times New Roman"/>
                <a:ea typeface="MS Mincho"/>
              </a:rPr>
              <a:t>merkityksen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perusteella</a:t>
            </a:r>
            <a:r>
              <a:rPr lang="cs-CZ" sz="2800" dirty="0">
                <a:latin typeface="Times New Roman"/>
                <a:ea typeface="MS Mincho"/>
              </a:rPr>
              <a:t>  - </a:t>
            </a:r>
            <a:r>
              <a:rPr lang="cs-CZ" sz="2800" b="1" dirty="0" err="1">
                <a:latin typeface="Times New Roman"/>
                <a:ea typeface="MS Mincho"/>
              </a:rPr>
              <a:t>semanttinen</a:t>
            </a:r>
            <a:r>
              <a:rPr lang="cs-CZ" sz="2800" b="1" dirty="0">
                <a:latin typeface="Times New Roman"/>
                <a:ea typeface="MS Mincho"/>
              </a:rPr>
              <a:t> jako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3) </a:t>
            </a:r>
            <a:r>
              <a:rPr lang="cs-CZ" sz="2800" dirty="0" err="1">
                <a:latin typeface="Times New Roman"/>
                <a:ea typeface="MS Mincho"/>
              </a:rPr>
              <a:t>lauseopillisin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perustein</a:t>
            </a:r>
            <a:r>
              <a:rPr lang="cs-CZ" sz="2800" dirty="0">
                <a:latin typeface="Times New Roman"/>
                <a:ea typeface="MS Mincho"/>
              </a:rPr>
              <a:t>   - </a:t>
            </a:r>
            <a:r>
              <a:rPr lang="cs-CZ" sz="2800" b="1" dirty="0" err="1">
                <a:latin typeface="Times New Roman"/>
                <a:ea typeface="MS Mincho"/>
              </a:rPr>
              <a:t>syntaktinen</a:t>
            </a:r>
            <a:r>
              <a:rPr lang="cs-CZ" sz="2800" b="1" dirty="0">
                <a:latin typeface="Times New Roman"/>
                <a:ea typeface="MS Mincho"/>
              </a:rPr>
              <a:t> jako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57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MORFOLOGINEN JAKO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496944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a</a:t>
            </a:r>
            <a:r>
              <a:rPr lang="cs-CZ" sz="2800" dirty="0">
                <a:latin typeface="Times New Roman"/>
                <a:ea typeface="MS Mincho"/>
              </a:rPr>
              <a:t>) </a:t>
            </a:r>
            <a:r>
              <a:rPr lang="cs-CZ" sz="2800" b="1" dirty="0" err="1">
                <a:solidFill>
                  <a:srgbClr val="FF0000"/>
                </a:solidFill>
                <a:latin typeface="Times New Roman"/>
                <a:ea typeface="MS Mincho"/>
              </a:rPr>
              <a:t>Nominit</a:t>
            </a:r>
            <a:r>
              <a:rPr lang="cs-CZ" sz="2800" dirty="0">
                <a:solidFill>
                  <a:srgbClr val="FF0000"/>
                </a:solidFill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taipuvat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sija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omistusmuodoissa</a:t>
            </a:r>
            <a:r>
              <a:rPr lang="cs-CZ" sz="2800" dirty="0">
                <a:latin typeface="Times New Roman"/>
                <a:ea typeface="MS Mincho"/>
              </a:rPr>
              <a:t>. </a:t>
            </a:r>
            <a:r>
              <a:rPr lang="cs-CZ" sz="2800" dirty="0" err="1">
                <a:latin typeface="Times New Roman"/>
                <a:ea typeface="MS Mincho"/>
              </a:rPr>
              <a:t>Taivutusta</a:t>
            </a:r>
            <a:r>
              <a:rPr lang="cs-CZ" sz="2800" dirty="0">
                <a:latin typeface="Times New Roman"/>
                <a:ea typeface="MS Mincho"/>
              </a:rPr>
              <a:t>  </a:t>
            </a:r>
            <a:r>
              <a:rPr lang="cs-CZ" sz="2800" dirty="0" err="1" smtClean="0">
                <a:latin typeface="Times New Roman"/>
                <a:ea typeface="MS Mincho"/>
              </a:rPr>
              <a:t>sanotaan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deklinaatioksi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 smtClean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b</a:t>
            </a:r>
            <a:r>
              <a:rPr lang="cs-CZ" sz="2800" dirty="0">
                <a:latin typeface="Times New Roman"/>
                <a:ea typeface="MS Mincho"/>
              </a:rPr>
              <a:t>) </a:t>
            </a:r>
            <a:r>
              <a:rPr lang="cs-CZ" sz="2800" b="1" dirty="0" err="1">
                <a:solidFill>
                  <a:srgbClr val="0070C0"/>
                </a:solidFill>
                <a:latin typeface="Times New Roman"/>
                <a:ea typeface="MS Mincho"/>
              </a:rPr>
              <a:t>Verbit</a:t>
            </a:r>
            <a:r>
              <a:rPr lang="cs-CZ" sz="2800" dirty="0">
                <a:solidFill>
                  <a:srgbClr val="0070C0"/>
                </a:solidFill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taipuvat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persoona</a:t>
            </a:r>
            <a:r>
              <a:rPr lang="cs-CZ" sz="2800" b="1" dirty="0">
                <a:latin typeface="Times New Roman"/>
                <a:ea typeface="MS Mincho"/>
              </a:rPr>
              <a:t>-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finiittimuodoissa</a:t>
            </a:r>
            <a:r>
              <a:rPr lang="cs-CZ" sz="2800" dirty="0">
                <a:latin typeface="Times New Roman"/>
                <a:ea typeface="MS Mincho"/>
              </a:rPr>
              <a:t>.  </a:t>
            </a:r>
            <a:r>
              <a:rPr lang="cs-CZ" sz="2800" dirty="0" err="1">
                <a:latin typeface="Times New Roman"/>
                <a:ea typeface="MS Mincho"/>
              </a:rPr>
              <a:t>Myös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passiivimuodot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ovat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persoonamuotoja</a:t>
            </a:r>
            <a:r>
              <a:rPr lang="cs-CZ" sz="2800" dirty="0">
                <a:latin typeface="Times New Roman"/>
                <a:ea typeface="MS Mincho"/>
              </a:rPr>
              <a:t>.  </a:t>
            </a:r>
            <a:r>
              <a:rPr lang="cs-CZ" sz="2800" dirty="0" err="1">
                <a:latin typeface="Times New Roman"/>
                <a:ea typeface="MS Mincho"/>
              </a:rPr>
              <a:t>Taivutusta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sanotaan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konjugaatioksi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 err="1">
                <a:latin typeface="Times New Roman"/>
                <a:ea typeface="MS Mincho"/>
              </a:rPr>
              <a:t>Nominien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verbien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rajalle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sijoittuu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joukko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taivutusmuotoja</a:t>
            </a:r>
            <a:r>
              <a:rPr lang="cs-CZ" sz="2800" dirty="0" smtClean="0">
                <a:latin typeface="Times New Roman"/>
                <a:ea typeface="MS Mincho"/>
              </a:rPr>
              <a:t>, </a:t>
            </a:r>
            <a:r>
              <a:rPr lang="cs-CZ" sz="2800" dirty="0" err="1" smtClean="0">
                <a:latin typeface="Times New Roman"/>
                <a:ea typeface="MS Mincho"/>
              </a:rPr>
              <a:t>joilla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on </a:t>
            </a:r>
            <a:r>
              <a:rPr lang="cs-CZ" sz="2800" dirty="0" err="1">
                <a:latin typeface="Times New Roman"/>
                <a:ea typeface="MS Mincho"/>
              </a:rPr>
              <a:t>kummankin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ryhmän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ominaisuuksia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eli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verbien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nominaalimuodot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infiniittiset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muodot</a:t>
            </a:r>
            <a:r>
              <a:rPr lang="cs-CZ" sz="2800" dirty="0" smtClean="0">
                <a:latin typeface="Times New Roman"/>
                <a:ea typeface="MS Mincho"/>
              </a:rPr>
              <a:t>: </a:t>
            </a:r>
            <a:endParaRPr lang="cs-CZ" sz="2800" dirty="0">
              <a:latin typeface="Times New Roman"/>
              <a:ea typeface="Times New Roman"/>
            </a:endParaRPr>
          </a:p>
          <a:p>
            <a:r>
              <a:rPr lang="cs-CZ" sz="2800" b="1" dirty="0" err="1" smtClean="0">
                <a:latin typeface="Times New Roman"/>
                <a:ea typeface="MS Mincho"/>
              </a:rPr>
              <a:t>morfologisesti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eli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taivutukseltaan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nomineja</a:t>
            </a:r>
            <a:endParaRPr lang="cs-CZ" sz="2800" dirty="0">
              <a:latin typeface="Times New Roman"/>
              <a:ea typeface="Times New Roman"/>
            </a:endParaRPr>
          </a:p>
          <a:p>
            <a:r>
              <a:rPr lang="cs-CZ" sz="2800" b="1" dirty="0" err="1" smtClean="0">
                <a:latin typeface="Times New Roman"/>
                <a:ea typeface="MS Mincho"/>
              </a:rPr>
              <a:t>lauseessa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käyttäytyvät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sekä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nominien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että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verbien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tavoin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endParaRPr lang="cs-CZ" sz="2800" dirty="0">
              <a:latin typeface="Times New Roman"/>
              <a:ea typeface="Times New Roman"/>
            </a:endParaRPr>
          </a:p>
          <a:p>
            <a:r>
              <a:rPr lang="cs-CZ" sz="2800" dirty="0" err="1" smtClean="0">
                <a:latin typeface="Times New Roman"/>
                <a:ea typeface="MS Mincho"/>
              </a:rPr>
              <a:t>samoina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lauseenjäseninä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kuin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nominit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dirty="0" err="1">
                <a:latin typeface="Times New Roman"/>
                <a:ea typeface="MS Mincho"/>
              </a:rPr>
              <a:t>subjektina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 smtClean="0">
                <a:latin typeface="Times New Roman"/>
                <a:ea typeface="MS Mincho"/>
              </a:rPr>
              <a:t>objektina</a:t>
            </a:r>
            <a:r>
              <a:rPr lang="cs-CZ" sz="2800" dirty="0" smtClean="0">
                <a:latin typeface="Times New Roman"/>
                <a:ea typeface="MS Mincho"/>
              </a:rPr>
              <a:t>, </a:t>
            </a:r>
            <a:r>
              <a:rPr lang="cs-CZ" sz="2800" dirty="0" err="1" smtClean="0">
                <a:latin typeface="Times New Roman"/>
                <a:ea typeface="MS Mincho"/>
              </a:rPr>
              <a:t>adverbiaalina</a:t>
            </a:r>
            <a:r>
              <a:rPr lang="cs-CZ" sz="2800" dirty="0">
                <a:latin typeface="Times New Roman"/>
                <a:ea typeface="MS Mincho"/>
              </a:rPr>
              <a:t>), </a:t>
            </a:r>
            <a:r>
              <a:rPr lang="cs-CZ" sz="2800" dirty="0" err="1">
                <a:latin typeface="Times New Roman"/>
                <a:ea typeface="MS Mincho"/>
              </a:rPr>
              <a:t>mutta</a:t>
            </a:r>
            <a:r>
              <a:rPr lang="cs-CZ" sz="2800" dirty="0">
                <a:latin typeface="Times New Roman"/>
                <a:ea typeface="MS Mincho"/>
              </a:rPr>
              <a:t> ne </a:t>
            </a:r>
            <a:r>
              <a:rPr lang="cs-CZ" sz="2800" dirty="0" err="1">
                <a:latin typeface="Times New Roman"/>
                <a:ea typeface="MS Mincho"/>
              </a:rPr>
              <a:t>voivat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saada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samoja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määritteitä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kuin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verbit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eli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objektin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adverbiaalin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c) </a:t>
            </a:r>
            <a:r>
              <a:rPr lang="cs-CZ" sz="2800" b="1" dirty="0" err="1">
                <a:solidFill>
                  <a:srgbClr val="7030A0"/>
                </a:solidFill>
                <a:latin typeface="Times New Roman"/>
                <a:ea typeface="MS Mincho"/>
              </a:rPr>
              <a:t>Partikkelit</a:t>
            </a:r>
            <a:r>
              <a:rPr lang="cs-CZ" sz="2800" b="1" dirty="0">
                <a:solidFill>
                  <a:srgbClr val="7030A0"/>
                </a:solidFill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ovat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taipumattomia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467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SEMANTTIS-SYNTAKTINEN JAKO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s</a:t>
            </a:r>
            <a:r>
              <a:rPr lang="cs-CZ" dirty="0" err="1" smtClean="0"/>
              <a:t>emanttis-syntaktisin</a:t>
            </a:r>
            <a:r>
              <a:rPr lang="cs-CZ" dirty="0" smtClean="0"/>
              <a:t> </a:t>
            </a:r>
            <a:r>
              <a:rPr lang="cs-CZ" dirty="0" err="1" smtClean="0"/>
              <a:t>perustein</a:t>
            </a:r>
            <a:r>
              <a:rPr lang="cs-CZ" dirty="0" smtClean="0"/>
              <a:t> </a:t>
            </a:r>
            <a:r>
              <a:rPr lang="cs-CZ" dirty="0" err="1" smtClean="0"/>
              <a:t>voidaan</a:t>
            </a:r>
            <a:r>
              <a:rPr lang="cs-CZ" dirty="0" smtClean="0"/>
              <a:t> </a:t>
            </a:r>
            <a:r>
              <a:rPr lang="cs-CZ" dirty="0" err="1" smtClean="0"/>
              <a:t>nominit</a:t>
            </a:r>
            <a:r>
              <a:rPr lang="cs-CZ" dirty="0" smtClean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partikkelit</a:t>
            </a:r>
            <a:r>
              <a:rPr lang="cs-CZ" dirty="0"/>
              <a:t> </a:t>
            </a:r>
            <a:r>
              <a:rPr lang="cs-CZ" dirty="0" err="1" smtClean="0"/>
              <a:t>jakaa</a:t>
            </a:r>
            <a:r>
              <a:rPr lang="cs-CZ" dirty="0" smtClean="0"/>
              <a:t> </a:t>
            </a:r>
            <a:r>
              <a:rPr lang="cs-CZ" dirty="0" err="1" smtClean="0"/>
              <a:t>edelleen</a:t>
            </a:r>
            <a:r>
              <a:rPr lang="cs-CZ" dirty="0" smtClean="0"/>
              <a:t> „</a:t>
            </a:r>
            <a:r>
              <a:rPr lang="cs-CZ" dirty="0" err="1" smtClean="0"/>
              <a:t>perinteisiin</a:t>
            </a:r>
            <a:r>
              <a:rPr lang="cs-CZ" dirty="0" smtClean="0"/>
              <a:t>“ </a:t>
            </a:r>
            <a:r>
              <a:rPr lang="cs-CZ" dirty="0" err="1" smtClean="0"/>
              <a:t>luokkiin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/>
              <a:t>muoto</a:t>
            </a:r>
            <a:r>
              <a:rPr lang="cs-CZ" dirty="0"/>
              <a:t> - </a:t>
            </a:r>
            <a:r>
              <a:rPr lang="cs-CZ" dirty="0" err="1"/>
              <a:t>merkitys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tarkoite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(forma – význam – denotát)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79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a1) </a:t>
            </a:r>
            <a:r>
              <a:rPr lang="cs-CZ" sz="2800" b="1" dirty="0" err="1">
                <a:latin typeface="Times New Roman"/>
                <a:ea typeface="MS Mincho"/>
              </a:rPr>
              <a:t>konkreettiset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sanat</a:t>
            </a:r>
            <a:r>
              <a:rPr lang="cs-CZ" sz="2800" dirty="0">
                <a:latin typeface="Times New Roman"/>
                <a:ea typeface="MS Mincho"/>
              </a:rPr>
              <a:t> - </a:t>
            </a:r>
            <a:r>
              <a:rPr lang="cs-CZ" sz="2800" dirty="0" err="1">
                <a:latin typeface="Times New Roman"/>
                <a:ea typeface="MS Mincho"/>
              </a:rPr>
              <a:t>tarkoite</a:t>
            </a:r>
            <a:r>
              <a:rPr lang="cs-CZ" sz="2800" dirty="0">
                <a:latin typeface="Times New Roman"/>
                <a:ea typeface="MS Mincho"/>
              </a:rPr>
              <a:t>  on </a:t>
            </a:r>
            <a:r>
              <a:rPr lang="cs-CZ" sz="2800" dirty="0" err="1">
                <a:latin typeface="Times New Roman"/>
                <a:ea typeface="MS Mincho"/>
              </a:rPr>
              <a:t>elollinen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olio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eli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entiteetti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dirty="0" err="1">
                <a:latin typeface="Times New Roman"/>
                <a:ea typeface="MS Mincho"/>
              </a:rPr>
              <a:t>ei-elollinen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 smtClean="0">
                <a:latin typeface="Times New Roman"/>
                <a:ea typeface="MS Mincho"/>
              </a:rPr>
              <a:t>tai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eloton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esine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a1a) </a:t>
            </a:r>
            <a:r>
              <a:rPr lang="cs-CZ" sz="2800" b="1" dirty="0" err="1">
                <a:latin typeface="Times New Roman"/>
                <a:ea typeface="MS Mincho"/>
              </a:rPr>
              <a:t>appellatiivit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yleisnimet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i="1" dirty="0" err="1">
                <a:latin typeface="Times New Roman"/>
                <a:ea typeface="MS Mincho"/>
              </a:rPr>
              <a:t>talo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kauppa</a:t>
            </a:r>
            <a:r>
              <a:rPr lang="cs-CZ" sz="2800" dirty="0">
                <a:latin typeface="Times New Roman"/>
                <a:ea typeface="MS Mincho"/>
              </a:rPr>
              <a:t>)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a1b) </a:t>
            </a:r>
            <a:r>
              <a:rPr lang="cs-CZ" sz="2800" b="1" dirty="0" err="1">
                <a:latin typeface="Times New Roman"/>
                <a:ea typeface="MS Mincho"/>
              </a:rPr>
              <a:t>proprit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erisnimet</a:t>
            </a:r>
            <a:r>
              <a:rPr lang="cs-CZ" sz="2800" dirty="0">
                <a:latin typeface="Times New Roman"/>
                <a:ea typeface="MS Mincho"/>
              </a:rPr>
              <a:t> (</a:t>
            </a:r>
            <a:r>
              <a:rPr lang="cs-CZ" sz="2800" i="1" dirty="0" err="1">
                <a:latin typeface="Times New Roman"/>
                <a:ea typeface="MS Mincho"/>
              </a:rPr>
              <a:t>Matti</a:t>
            </a:r>
            <a:r>
              <a:rPr lang="cs-CZ" sz="2800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Virtanen</a:t>
            </a:r>
            <a:r>
              <a:rPr lang="cs-CZ" sz="2800" dirty="0">
                <a:latin typeface="Times New Roman"/>
                <a:ea typeface="MS Mincho"/>
              </a:rPr>
              <a:t>)   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 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>
                <a:latin typeface="Times New Roman"/>
                <a:ea typeface="MS Mincho"/>
              </a:rPr>
              <a:t>a2) </a:t>
            </a:r>
            <a:r>
              <a:rPr lang="cs-CZ" sz="2800" b="1" dirty="0" err="1">
                <a:latin typeface="Times New Roman"/>
                <a:ea typeface="MS Mincho"/>
              </a:rPr>
              <a:t>abstraktisanat</a:t>
            </a:r>
            <a:r>
              <a:rPr lang="cs-CZ" sz="2800" dirty="0">
                <a:latin typeface="Times New Roman"/>
                <a:ea typeface="MS Mincho"/>
              </a:rPr>
              <a:t>: </a:t>
            </a:r>
            <a:r>
              <a:rPr lang="cs-CZ" sz="2800" i="1" dirty="0" err="1">
                <a:latin typeface="Times New Roman"/>
                <a:ea typeface="MS Mincho"/>
              </a:rPr>
              <a:t>musiikki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 smtClean="0">
                <a:latin typeface="Times New Roman"/>
                <a:ea typeface="MS Mincho"/>
              </a:rPr>
              <a:t>vapaus</a:t>
            </a:r>
            <a:endParaRPr lang="cs-CZ" sz="2800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latin typeface="Times New Roman"/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dirty="0" smtClean="0">
                <a:latin typeface="Times New Roman"/>
                <a:ea typeface="MS Mincho"/>
              </a:rPr>
              <a:t>HUOM! </a:t>
            </a:r>
            <a:r>
              <a:rPr lang="cs-CZ" sz="2800" dirty="0" err="1" smtClean="0">
                <a:latin typeface="Times New Roman"/>
                <a:ea typeface="MS Mincho"/>
              </a:rPr>
              <a:t>Rajat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ovat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kaikissa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kategorioissa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liukuvat</a:t>
            </a:r>
            <a:r>
              <a:rPr lang="cs-CZ" sz="2800" dirty="0">
                <a:latin typeface="Times New Roman"/>
                <a:ea typeface="MS Mincho"/>
              </a:rPr>
              <a:t>.</a:t>
            </a:r>
            <a:endParaRPr lang="cs-CZ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99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positiivi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eli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perusaste</a:t>
            </a:r>
            <a:r>
              <a:rPr lang="cs-CZ" sz="2800" b="1" dirty="0" smtClean="0">
                <a:latin typeface="Times New Roman"/>
                <a:ea typeface="MS Mincho"/>
              </a:rPr>
              <a:t>   	</a:t>
            </a:r>
            <a:r>
              <a:rPr lang="cs-CZ" sz="2800" i="1" dirty="0" err="1" smtClean="0">
                <a:latin typeface="Times New Roman"/>
                <a:ea typeface="MS Mincho"/>
              </a:rPr>
              <a:t>mukava</a:t>
            </a:r>
            <a:endParaRPr lang="cs-CZ" sz="2800" i="1" dirty="0">
              <a:latin typeface="Times New Roman"/>
              <a:ea typeface="Times New Roman"/>
            </a:endParaRPr>
          </a:p>
          <a:p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komparatiivi</a:t>
            </a:r>
            <a:r>
              <a:rPr lang="cs-CZ" sz="2800" b="1" dirty="0" smtClean="0">
                <a:latin typeface="Times New Roman"/>
                <a:ea typeface="MS Mincho"/>
              </a:rPr>
              <a:t>			</a:t>
            </a:r>
            <a:r>
              <a:rPr lang="cs-CZ" sz="2800" i="1" dirty="0" err="1" smtClean="0">
                <a:latin typeface="Times New Roman"/>
                <a:ea typeface="MS Mincho"/>
              </a:rPr>
              <a:t>mukavampi</a:t>
            </a:r>
            <a:endParaRPr lang="cs-CZ" sz="2800" i="1" dirty="0">
              <a:latin typeface="Times New Roman"/>
              <a:ea typeface="Times New Roman"/>
            </a:endParaRPr>
          </a:p>
          <a:p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superlatiivi</a:t>
            </a:r>
            <a:r>
              <a:rPr lang="cs-CZ" sz="2800" b="1" dirty="0" smtClean="0">
                <a:latin typeface="Times New Roman"/>
                <a:ea typeface="MS Mincho"/>
              </a:rPr>
              <a:t>			</a:t>
            </a:r>
            <a:r>
              <a:rPr lang="cs-CZ" sz="2800" i="1" dirty="0" err="1" smtClean="0">
                <a:latin typeface="Times New Roman"/>
                <a:ea typeface="MS Mincho"/>
              </a:rPr>
              <a:t>mukavin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1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PRONOMINIT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435280" cy="450148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persoonapronominit</a:t>
            </a:r>
            <a:r>
              <a:rPr lang="cs-CZ" sz="2800" dirty="0">
                <a:latin typeface="Times New Roman"/>
                <a:ea typeface="MS Mincho"/>
              </a:rPr>
              <a:t> - </a:t>
            </a:r>
            <a:r>
              <a:rPr lang="cs-CZ" sz="2800" i="1" dirty="0" err="1">
                <a:latin typeface="Times New Roman"/>
                <a:ea typeface="MS Mincho"/>
              </a:rPr>
              <a:t>minä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sinä</a:t>
            </a:r>
            <a:r>
              <a:rPr lang="cs-CZ" sz="2800" dirty="0">
                <a:latin typeface="Times New Roman"/>
                <a:ea typeface="MS Mincho"/>
              </a:rPr>
              <a:t> ...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demonstratiivipronominit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- </a:t>
            </a:r>
            <a:r>
              <a:rPr lang="cs-CZ" sz="2800" i="1" dirty="0" err="1">
                <a:latin typeface="Times New Roman"/>
                <a:ea typeface="MS Mincho"/>
              </a:rPr>
              <a:t>tämä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tuo</a:t>
            </a:r>
            <a:r>
              <a:rPr lang="cs-CZ" sz="2800" dirty="0">
                <a:latin typeface="Times New Roman"/>
                <a:ea typeface="MS Mincho"/>
              </a:rPr>
              <a:t> …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interrogatiivipronominit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- </a:t>
            </a:r>
            <a:r>
              <a:rPr lang="cs-CZ" sz="2800" i="1" dirty="0" err="1">
                <a:latin typeface="Times New Roman"/>
                <a:ea typeface="MS Mincho"/>
              </a:rPr>
              <a:t>kuka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mikä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ken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kumpi</a:t>
            </a:r>
            <a:r>
              <a:rPr lang="cs-CZ" sz="2800" dirty="0">
                <a:latin typeface="Times New Roman"/>
                <a:ea typeface="MS Mincho"/>
              </a:rPr>
              <a:t> …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relatiivipronominit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- </a:t>
            </a:r>
            <a:r>
              <a:rPr lang="cs-CZ" sz="2800" i="1" dirty="0" err="1">
                <a:latin typeface="Times New Roman"/>
                <a:ea typeface="MS Mincho"/>
              </a:rPr>
              <a:t>joka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mikä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indefiniittipronominit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- </a:t>
            </a:r>
            <a:r>
              <a:rPr lang="cs-CZ" sz="2800" i="1" dirty="0" err="1">
                <a:latin typeface="Times New Roman"/>
                <a:ea typeface="MS Mincho"/>
              </a:rPr>
              <a:t>joka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jokainen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joku</a:t>
            </a:r>
            <a:r>
              <a:rPr lang="cs-CZ" sz="2800" i="1" dirty="0">
                <a:latin typeface="Times New Roman"/>
                <a:ea typeface="MS Mincho"/>
              </a:rPr>
              <a:t>, </a:t>
            </a:r>
            <a:r>
              <a:rPr lang="cs-CZ" sz="2800" i="1" dirty="0" err="1">
                <a:latin typeface="Times New Roman"/>
                <a:ea typeface="MS Mincho"/>
              </a:rPr>
              <a:t>jokin</a:t>
            </a:r>
            <a:r>
              <a:rPr lang="cs-CZ" sz="2800" dirty="0">
                <a:latin typeface="Times New Roman"/>
                <a:ea typeface="MS Mincho"/>
              </a:rPr>
              <a:t> …   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refleksiivipronomini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- </a:t>
            </a:r>
            <a:r>
              <a:rPr lang="cs-CZ" sz="2800" i="1" dirty="0" err="1">
                <a:latin typeface="Times New Roman"/>
                <a:ea typeface="MS Mincho"/>
              </a:rPr>
              <a:t>itse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resiprookkipronomini</a:t>
            </a:r>
            <a:r>
              <a:rPr lang="cs-CZ" sz="2800" dirty="0" smtClean="0">
                <a:latin typeface="Times New Roman"/>
                <a:ea typeface="MS Mincho"/>
              </a:rPr>
              <a:t> </a:t>
            </a:r>
            <a:r>
              <a:rPr lang="cs-CZ" sz="2800" dirty="0">
                <a:latin typeface="Times New Roman"/>
                <a:ea typeface="MS Mincho"/>
              </a:rPr>
              <a:t>- </a:t>
            </a:r>
            <a:r>
              <a:rPr lang="cs-CZ" sz="2800" i="1" dirty="0" err="1">
                <a:latin typeface="Times New Roman"/>
                <a:ea typeface="MS Mincho"/>
              </a:rPr>
              <a:t>toinen</a:t>
            </a:r>
            <a:r>
              <a:rPr lang="cs-CZ" sz="2800" i="1" dirty="0">
                <a:latin typeface="Times New Roman"/>
                <a:ea typeface="MS Mincho"/>
              </a:rPr>
              <a:t> (*</a:t>
            </a:r>
            <a:r>
              <a:rPr lang="cs-CZ" sz="2800" i="1" dirty="0" err="1">
                <a:latin typeface="Times New Roman"/>
                <a:ea typeface="MS Mincho"/>
              </a:rPr>
              <a:t>too</a:t>
            </a:r>
            <a:r>
              <a:rPr lang="cs-CZ" sz="2800" dirty="0">
                <a:latin typeface="Times New Roman"/>
                <a:ea typeface="MS Mincho"/>
              </a:rPr>
              <a:t> -</a:t>
            </a:r>
            <a:r>
              <a:rPr lang="cs-CZ" sz="2800" dirty="0" err="1">
                <a:latin typeface="Times New Roman"/>
                <a:ea typeface="MS Mincho"/>
              </a:rPr>
              <a:t>vartalon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johdos</a:t>
            </a:r>
            <a:r>
              <a:rPr lang="cs-CZ" sz="2800" dirty="0">
                <a:latin typeface="Times New Roman"/>
                <a:ea typeface="MS Mincho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88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LUKUSANAT (NUMERAALIT)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>
                <a:latin typeface="Times New Roman"/>
                <a:ea typeface="MS Mincho"/>
              </a:rPr>
              <a:t>kardinaalit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eli</a:t>
            </a:r>
            <a:r>
              <a:rPr lang="cs-CZ" sz="2800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perusluvut</a:t>
            </a:r>
            <a:r>
              <a:rPr lang="cs-CZ" sz="2800" b="1" dirty="0" smtClean="0">
                <a:latin typeface="Times New Roman"/>
                <a:ea typeface="MS Mincho"/>
              </a:rPr>
              <a:t>   		</a:t>
            </a:r>
            <a:r>
              <a:rPr lang="cs-CZ" sz="2800" i="1" dirty="0" err="1" smtClean="0">
                <a:latin typeface="Times New Roman"/>
                <a:ea typeface="MS Mincho"/>
              </a:rPr>
              <a:t>yksi</a:t>
            </a:r>
            <a:r>
              <a:rPr lang="cs-CZ" sz="2800" i="1" dirty="0" smtClean="0">
                <a:latin typeface="Times New Roman"/>
                <a:ea typeface="MS Mincho"/>
              </a:rPr>
              <a:t>, </a:t>
            </a:r>
            <a:r>
              <a:rPr lang="cs-CZ" sz="2800" i="1" dirty="0" err="1" smtClean="0">
                <a:latin typeface="Times New Roman"/>
                <a:ea typeface="MS Mincho"/>
              </a:rPr>
              <a:t>kaksi</a:t>
            </a:r>
            <a:r>
              <a:rPr lang="cs-CZ" sz="2800" i="1" dirty="0" smtClean="0">
                <a:latin typeface="Times New Roman"/>
                <a:ea typeface="MS Mincho"/>
              </a:rPr>
              <a:t>…</a:t>
            </a:r>
            <a:endParaRPr lang="cs-CZ" sz="2800" i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ordinaalit</a:t>
            </a:r>
            <a:r>
              <a:rPr lang="cs-CZ" sz="2800" b="1" dirty="0" smtClean="0">
                <a:latin typeface="Times New Roman"/>
                <a:ea typeface="MS Mincho"/>
              </a:rPr>
              <a:t> </a:t>
            </a:r>
            <a:r>
              <a:rPr lang="cs-CZ" sz="2800" dirty="0" err="1">
                <a:latin typeface="Times New Roman"/>
                <a:ea typeface="MS Mincho"/>
              </a:rPr>
              <a:t>eli</a:t>
            </a:r>
            <a:r>
              <a:rPr lang="cs-CZ" sz="2800" b="1" dirty="0">
                <a:latin typeface="Times New Roman"/>
                <a:ea typeface="MS Mincho"/>
              </a:rPr>
              <a:t> </a:t>
            </a:r>
            <a:r>
              <a:rPr lang="cs-CZ" sz="2800" b="1" dirty="0" err="1" smtClean="0">
                <a:latin typeface="Times New Roman"/>
                <a:ea typeface="MS Mincho"/>
              </a:rPr>
              <a:t>järjestysluvut</a:t>
            </a:r>
            <a:r>
              <a:rPr lang="cs-CZ" sz="2800" b="1" dirty="0" smtClean="0">
                <a:latin typeface="Times New Roman"/>
                <a:ea typeface="MS Mincho"/>
              </a:rPr>
              <a:t>		</a:t>
            </a:r>
            <a:r>
              <a:rPr lang="cs-CZ" sz="2800" i="1" dirty="0" err="1" smtClean="0">
                <a:latin typeface="Times New Roman"/>
                <a:ea typeface="MS Mincho"/>
              </a:rPr>
              <a:t>ensimmäinen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7312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PARTIKKELIT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5077544"/>
          </a:xfrm>
        </p:spPr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adverbit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ilmaisevat</a:t>
            </a:r>
            <a:r>
              <a:rPr lang="cs-CZ" dirty="0" smtClean="0"/>
              <a:t> </a:t>
            </a:r>
            <a:r>
              <a:rPr lang="cs-CZ" b="1" dirty="0" err="1"/>
              <a:t>paikkaa</a:t>
            </a:r>
            <a:r>
              <a:rPr lang="cs-CZ" dirty="0"/>
              <a:t>, </a:t>
            </a:r>
            <a:r>
              <a:rPr lang="cs-CZ" b="1" dirty="0" err="1"/>
              <a:t>aikaa</a:t>
            </a:r>
            <a:r>
              <a:rPr lang="cs-CZ" dirty="0"/>
              <a:t>, </a:t>
            </a:r>
            <a:r>
              <a:rPr lang="cs-CZ" b="1" dirty="0" err="1"/>
              <a:t>tapaa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 smtClean="0"/>
              <a:t>muuta</a:t>
            </a:r>
            <a:r>
              <a:rPr lang="cs-CZ" dirty="0" smtClean="0"/>
              <a:t> </a:t>
            </a:r>
            <a:r>
              <a:rPr lang="cs-CZ" b="1" dirty="0" err="1"/>
              <a:t>seikkaa</a:t>
            </a:r>
            <a:r>
              <a:rPr lang="cs-CZ" dirty="0"/>
              <a:t> (</a:t>
            </a:r>
            <a:r>
              <a:rPr lang="cs-CZ" i="1" dirty="0" err="1"/>
              <a:t>siellä</a:t>
            </a:r>
            <a:r>
              <a:rPr lang="cs-CZ" i="1" dirty="0"/>
              <a:t>, nyt, </a:t>
            </a:r>
            <a:r>
              <a:rPr lang="cs-CZ" i="1" dirty="0" err="1"/>
              <a:t>hitaasti</a:t>
            </a:r>
            <a:r>
              <a:rPr lang="cs-CZ" dirty="0" smtClean="0"/>
              <a:t>)</a:t>
            </a:r>
          </a:p>
          <a:p>
            <a:r>
              <a:rPr lang="cs-CZ" dirty="0" err="1">
                <a:solidFill>
                  <a:srgbClr val="FF0000"/>
                </a:solidFill>
              </a:rPr>
              <a:t>a</a:t>
            </a:r>
            <a:r>
              <a:rPr lang="cs-CZ" dirty="0" err="1" smtClean="0">
                <a:solidFill>
                  <a:srgbClr val="FF0000"/>
                </a:solidFill>
              </a:rPr>
              <a:t>dpositiot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b="1" dirty="0"/>
              <a:t>p</a:t>
            </a:r>
            <a:r>
              <a:rPr lang="cs-CZ" b="1" dirty="0" smtClean="0"/>
              <a:t>ost- </a:t>
            </a:r>
            <a:r>
              <a:rPr lang="cs-CZ" b="1" dirty="0" err="1"/>
              <a:t>ja</a:t>
            </a:r>
            <a:r>
              <a:rPr lang="cs-CZ" b="1" dirty="0"/>
              <a:t> </a:t>
            </a:r>
            <a:r>
              <a:rPr lang="cs-CZ" b="1" dirty="0" err="1"/>
              <a:t>prepositiot</a:t>
            </a:r>
            <a:r>
              <a:rPr lang="cs-CZ" b="1" dirty="0"/>
              <a:t> </a:t>
            </a:r>
            <a:r>
              <a:rPr lang="cs-CZ" dirty="0" err="1" smtClean="0"/>
              <a:t>ilmaisevat</a:t>
            </a:r>
            <a:r>
              <a:rPr lang="cs-CZ" dirty="0" smtClean="0"/>
              <a:t> </a:t>
            </a:r>
            <a:r>
              <a:rPr lang="cs-CZ" dirty="0" err="1"/>
              <a:t>yhdessä</a:t>
            </a:r>
            <a:r>
              <a:rPr lang="cs-CZ" dirty="0"/>
              <a:t> </a:t>
            </a:r>
            <a:r>
              <a:rPr lang="cs-CZ" dirty="0" err="1" smtClean="0"/>
              <a:t>nominin</a:t>
            </a:r>
            <a:r>
              <a:rPr lang="cs-CZ" dirty="0" smtClean="0"/>
              <a:t> </a:t>
            </a:r>
            <a:r>
              <a:rPr lang="cs-CZ" dirty="0" err="1"/>
              <a:t>kanssa</a:t>
            </a:r>
            <a:r>
              <a:rPr lang="cs-CZ" dirty="0"/>
              <a:t> </a:t>
            </a:r>
            <a:r>
              <a:rPr lang="cs-CZ" dirty="0" err="1"/>
              <a:t>samanlaisia</a:t>
            </a:r>
            <a:r>
              <a:rPr lang="cs-CZ" dirty="0"/>
              <a:t> </a:t>
            </a:r>
            <a:r>
              <a:rPr lang="cs-CZ" dirty="0" err="1"/>
              <a:t>seikkoja</a:t>
            </a:r>
            <a:r>
              <a:rPr lang="cs-CZ" dirty="0"/>
              <a:t> </a:t>
            </a:r>
            <a:r>
              <a:rPr lang="cs-CZ" dirty="0" err="1"/>
              <a:t>kuin</a:t>
            </a:r>
            <a:r>
              <a:rPr lang="cs-CZ" dirty="0"/>
              <a:t> </a:t>
            </a:r>
            <a:r>
              <a:rPr lang="cs-CZ" dirty="0" err="1"/>
              <a:t>adverbit</a:t>
            </a:r>
            <a:r>
              <a:rPr lang="cs-CZ" dirty="0"/>
              <a:t> </a:t>
            </a:r>
            <a:r>
              <a:rPr lang="cs-CZ" dirty="0" err="1"/>
              <a:t>yksinään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 smtClean="0">
                <a:solidFill>
                  <a:srgbClr val="FF0000"/>
                </a:solidFill>
              </a:rPr>
              <a:t>ilman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/>
              <a:t>sokeria</a:t>
            </a:r>
            <a:r>
              <a:rPr lang="cs-CZ" i="1" dirty="0" smtClean="0"/>
              <a:t>, </a:t>
            </a:r>
            <a:r>
              <a:rPr lang="cs-CZ" i="1" dirty="0" err="1" smtClean="0"/>
              <a:t>pöydän</a:t>
            </a:r>
            <a:r>
              <a:rPr lang="cs-CZ" i="1" dirty="0" smtClean="0"/>
              <a:t> </a:t>
            </a:r>
            <a:r>
              <a:rPr lang="cs-CZ" i="1" dirty="0">
                <a:solidFill>
                  <a:srgbClr val="FF0000"/>
                </a:solidFill>
              </a:rPr>
              <a:t>alla</a:t>
            </a:r>
            <a:r>
              <a:rPr lang="cs-CZ" i="1" dirty="0"/>
              <a:t>, </a:t>
            </a:r>
            <a:r>
              <a:rPr lang="cs-CZ" i="1" dirty="0" err="1"/>
              <a:t>kuoleman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0000"/>
                </a:solidFill>
              </a:rPr>
              <a:t>jälkeen</a:t>
            </a:r>
            <a:r>
              <a:rPr lang="cs-CZ" i="1" dirty="0"/>
              <a:t>, </a:t>
            </a:r>
            <a:r>
              <a:rPr lang="cs-CZ" i="1" dirty="0" err="1"/>
              <a:t>kenen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0000"/>
                </a:solidFill>
              </a:rPr>
              <a:t>vuoksi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err="1">
                <a:solidFill>
                  <a:srgbClr val="FF0000"/>
                </a:solidFill>
              </a:rPr>
              <a:t>k</a:t>
            </a:r>
            <a:r>
              <a:rPr lang="cs-CZ" dirty="0" err="1" smtClean="0">
                <a:solidFill>
                  <a:srgbClr val="FF0000"/>
                </a:solidFill>
              </a:rPr>
              <a:t>onjunktiot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dirty="0" err="1"/>
              <a:t>yhdistävät</a:t>
            </a:r>
            <a:r>
              <a:rPr lang="cs-CZ" dirty="0"/>
              <a:t> </a:t>
            </a:r>
            <a:r>
              <a:rPr lang="cs-CZ" dirty="0" err="1"/>
              <a:t>lauseita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/>
              <a:t>lauseen</a:t>
            </a:r>
            <a:r>
              <a:rPr lang="cs-CZ" dirty="0"/>
              <a:t> </a:t>
            </a:r>
            <a:r>
              <a:rPr lang="cs-CZ" dirty="0" err="1"/>
              <a:t>osia</a:t>
            </a:r>
            <a:endParaRPr lang="cs-CZ" dirty="0" smtClean="0"/>
          </a:p>
          <a:p>
            <a:r>
              <a:rPr lang="cs-CZ" dirty="0" err="1">
                <a:solidFill>
                  <a:srgbClr val="FF0000"/>
                </a:solidFill>
              </a:rPr>
              <a:t>i</a:t>
            </a:r>
            <a:r>
              <a:rPr lang="cs-CZ" dirty="0" err="1" smtClean="0">
                <a:solidFill>
                  <a:srgbClr val="FF0000"/>
                </a:solidFill>
              </a:rPr>
              <a:t>nterjektiot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  <a:r>
              <a:rPr lang="cs-CZ" dirty="0" err="1" smtClean="0">
                <a:solidFill>
                  <a:srgbClr val="FF0000"/>
                </a:solidFill>
              </a:rPr>
              <a:t>huudahdussanat</a:t>
            </a:r>
            <a:r>
              <a:rPr lang="cs-CZ" dirty="0" smtClean="0"/>
              <a:t> - </a:t>
            </a:r>
            <a:r>
              <a:rPr lang="cs-CZ" i="1" dirty="0" err="1"/>
              <a:t>ai</a:t>
            </a:r>
            <a:r>
              <a:rPr lang="cs-CZ" i="1" dirty="0"/>
              <a:t>, </a:t>
            </a:r>
            <a:r>
              <a:rPr lang="cs-CZ" i="1" dirty="0" err="1" smtClean="0"/>
              <a:t>hups</a:t>
            </a:r>
            <a:r>
              <a:rPr lang="cs-CZ" i="1" dirty="0" smtClean="0"/>
              <a:t>, </a:t>
            </a:r>
            <a:r>
              <a:rPr lang="cs-CZ" i="1" dirty="0" err="1" smtClean="0"/>
              <a:t>hyi</a:t>
            </a:r>
            <a:r>
              <a:rPr lang="cs-CZ" dirty="0" smtClean="0"/>
              <a:t> </a:t>
            </a:r>
            <a:r>
              <a:rPr lang="cs-CZ" dirty="0"/>
              <a:t>...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456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746</TotalTime>
  <Words>590</Words>
  <Application>Microsoft Office PowerPoint</Application>
  <PresentationFormat>Předvádění na obrazovce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Jmění</vt:lpstr>
      <vt:lpstr>MORFOLOGIA</vt:lpstr>
      <vt:lpstr>SANALUOKAT</vt:lpstr>
      <vt:lpstr>MORFOLOGINEN JAKO</vt:lpstr>
      <vt:lpstr>SEMANTTIS-SYNTAKTINEN JAKO</vt:lpstr>
      <vt:lpstr>SUBSTANTIIVIT</vt:lpstr>
      <vt:lpstr>ADJEKTIIVIT</vt:lpstr>
      <vt:lpstr>PRONOMINIT</vt:lpstr>
      <vt:lpstr>LUKUSANAT (NUMERAALIT)</vt:lpstr>
      <vt:lpstr>PARTIKKELIT</vt:lpstr>
      <vt:lpstr>KONJUNKTIOT</vt:lpstr>
      <vt:lpstr>KONJUNKTIOT</vt:lpstr>
      <vt:lpstr>SANALUOKKIEN YHTEISIÄ PIIRTEITÄ – NOMINIT JA VERBIT</vt:lpstr>
      <vt:lpstr>SANALUOKKIEN YHTEISIÄ PIIRTEITÄ – NOMINIT JA VERBIT</vt:lpstr>
      <vt:lpstr>SANALUOKKIEN YHTEISIÄ PIIRTEITÄ – ADJEKTIIVIT JA SUBSTANTIIVIT</vt:lpstr>
      <vt:lpstr>SANALUOKKIEN YHTEISIÄ PIIRTEITÄ – LUKUSANAT JA SUBSTANTIIVIT</vt:lpstr>
      <vt:lpstr>SANALUOKKIEN YHTEISIÄ PIIRTEITÄ – MUUT SANALUOKAT</vt:lpstr>
      <vt:lpstr>Sanasto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11</cp:revision>
  <dcterms:created xsi:type="dcterms:W3CDTF">2020-10-31T19:50:30Z</dcterms:created>
  <dcterms:modified xsi:type="dcterms:W3CDTF">2020-11-11T11:28:05Z</dcterms:modified>
</cp:coreProperties>
</file>