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D244-1CA9-48FD-B9B4-E937860B4FA5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43949-64EF-45CB-BA73-91C607412D7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Chceme</a:t>
            </a:r>
            <a:r>
              <a:rPr lang="cs-CZ" baseline="0" dirty="0" smtClean="0"/>
              <a:t> sestavit výbor tak, aby se členové navzájem neznali, ale každý znal nějakého člena výboru.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43949-64EF-45CB-BA73-91C607412D7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Větu 1.21 dokázali nezávisle na sobě český matematik V. J. Havel a americký</a:t>
            </a:r>
          </a:p>
          <a:p>
            <a:r>
              <a:rPr lang="cs-CZ" dirty="0" smtClean="0"/>
              <a:t>matematik S. Louis </a:t>
            </a:r>
            <a:r>
              <a:rPr lang="cs-CZ" dirty="0" err="1" smtClean="0"/>
              <a:t>Hakimi</a:t>
            </a:r>
            <a:r>
              <a:rPr lang="cs-CZ" dirty="0" smtClean="0"/>
              <a:t>. Důkaz je poměrně technický a proto jej vynecháme.</a:t>
            </a:r>
          </a:p>
          <a:p>
            <a:r>
              <a:rPr lang="cs-CZ" dirty="0" smtClean="0"/>
              <a:t>Na druhou stranu v dalším textu využijeme myšlenky důkazu, který je konstruktivní</a:t>
            </a:r>
          </a:p>
          <a:p>
            <a:r>
              <a:rPr lang="cs-CZ" dirty="0" smtClean="0"/>
              <a:t>a umožní nám sestrojit alespoň jeden graf s danou stupňovou posloupností.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43949-64EF-45CB-BA73-91C607412D7F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type='1'&gt;1&lt;/mode&gt;&lt;options&gt;10&lt;/options&gt;&lt;answer choice='0001000000'&gt;&lt;/answer&gt;&lt;points&gt;10&lt;/points&gt;&lt;time&gt;240&lt;/time&gt;&lt;difficulty&gt;6&lt;/difficulty&gt;&lt;hint&gt;&lt;/hint&gt;&lt;remark&gt;&lt;/remark&gt;&lt;/field&gt;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type='1'&gt;1&lt;/mode&gt;&lt;options&gt;10&lt;/options&gt;&lt;answer choice='0001000000'&gt;&lt;/answer&gt;&lt;points&gt;10&lt;/points&gt;&lt;time&gt;240&lt;/time&gt;&lt;difficulty&gt;6&lt;/difficulty&gt;&lt;hint&gt;&lt;/hint&gt;&lt;remark&gt;&lt;/remark&gt;&lt;/field&gt;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type='1'&gt;1&lt;/mode&gt;&lt;options&gt;10&lt;/options&gt;&lt;answer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type='1'&gt;1&lt;/mode&gt;&lt;options&gt;10&lt;/options&gt;&lt;answer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type='1'&gt;1&lt;/mode&gt;&lt;options&gt;10&lt;/options&gt;&lt;answer choice='0000010000'&gt;&lt;/answer&gt;&lt;points&gt;10&lt;/points&gt;&lt;time&gt;60&lt;/time&gt;&lt;difficulty&gt;2&lt;/difficulty&gt;&lt;hint&gt;&lt;/hint&gt;&lt;remark&gt;&lt;/remark&gt;&lt;/field&gt;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type='1'&gt;1&lt;/mode&gt;&lt;options&gt;10&lt;/options&gt;&lt;answer choice='0000010000'&gt;&lt;/answer&gt;&lt;points&gt;10&lt;/points&gt;&lt;time&gt;60&lt;/time&gt;&lt;difficulty&gt;2&lt;/difficulty&gt;&lt;hint&gt;&lt;/hint&gt;&lt;remark&gt;&lt;/remark&gt;&lt;/field&gt;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type='1'&gt;1&lt;/mode&gt;&lt;options&gt;10&lt;/options&gt;&lt;answer choice='0000000100'&gt;&lt;/answer&gt;&lt;points&gt;10&lt;/points&gt;&lt;time&gt;60&lt;/time&gt;&lt;difficulty&gt;3&lt;/difficulty&gt;&lt;hint&gt;&lt;/hint&gt;&lt;remark&gt;&lt;/remark&gt;&lt;/field&gt;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type='1'&gt;1&lt;/mode&gt;&lt;options&gt;10&lt;/options&gt;&lt;answer choice='0000000100'&gt;&lt;/answer&gt;&lt;points&gt;10&lt;/points&gt;&lt;time&gt;60&lt;/time&gt;&lt;difficulty&gt;3&lt;/difficulty&gt;&lt;hint&gt;&lt;/hint&gt;&lt;remark&gt;&lt;/remark&gt;&lt;/field&gt;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Grafy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problému výboru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Dokažte, že pro libovolnou skupinu členů platí, že po přidání dvou osob, které nikdo nezná, lze sestavit výbor tak, že žádní dva členové výboru se neznají a každý nečlen výboru zná nějakého člena výboru.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Výborové číslo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daný graf nazveme výborovým číslem nejmenší počet vrcholů takový, že existuje podmnožina vrcholů (výbor), která je nezávislá a zároveň je spojena hranou s každým vrcholem mimo tuto podmnožinu.</a:t>
            </a:r>
          </a:p>
          <a:p>
            <a:r>
              <a:rPr lang="cs-CZ" dirty="0" smtClean="0"/>
              <a:t>Nalezněte vrcholové číslo pro vybrané grafy.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Dokažte, že pokud se sejde šest lidí, tak mezi nimi buď existuje trojice, která se nezná, nebo trojice, ve které zná každá každého.</a:t>
            </a:r>
          </a:p>
          <a:p>
            <a:r>
              <a:rPr lang="cs-CZ" dirty="0" smtClean="0"/>
              <a:t>(Předpokládejte, že vztah znát se, je symetrický.)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Ramseyova</a:t>
            </a:r>
            <a:r>
              <a:rPr lang="cs-CZ" dirty="0" smtClean="0"/>
              <a:t> podmínka a číslo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Číslo n splňuje (p,q)-</a:t>
            </a:r>
            <a:r>
              <a:rPr lang="cs-CZ" dirty="0" err="1" smtClean="0"/>
              <a:t>Ramseyovu</a:t>
            </a:r>
            <a:r>
              <a:rPr lang="cs-CZ" dirty="0" smtClean="0"/>
              <a:t> podmínku, pokud každý graf o n vrcholech, buď obsahuje kliku o p vrcholech, nebo jeho doplněk obsahuje kliku o q vrcholech.</a:t>
            </a:r>
          </a:p>
          <a:p>
            <a:r>
              <a:rPr lang="cs-CZ" dirty="0" err="1" smtClean="0"/>
              <a:t>Ramseyovo</a:t>
            </a:r>
            <a:r>
              <a:rPr lang="cs-CZ" dirty="0" smtClean="0"/>
              <a:t> (p,q)-číslo je </a:t>
            </a:r>
            <a:r>
              <a:rPr lang="cs-CZ" dirty="0" err="1" smtClean="0"/>
              <a:t>nejměnší</a:t>
            </a:r>
            <a:r>
              <a:rPr lang="cs-CZ" dirty="0" smtClean="0"/>
              <a:t> přirozené n, které splňuje (p,q)-</a:t>
            </a:r>
            <a:r>
              <a:rPr lang="cs-CZ" dirty="0" err="1" smtClean="0"/>
              <a:t>Ramseyovu</a:t>
            </a:r>
            <a:r>
              <a:rPr lang="cs-CZ" dirty="0" smtClean="0"/>
              <a:t> podmínku.</a:t>
            </a:r>
          </a:p>
          <a:p>
            <a:r>
              <a:rPr lang="cs-CZ" dirty="0" smtClean="0"/>
              <a:t>Zobecněním úlohy jsou </a:t>
            </a:r>
            <a:r>
              <a:rPr lang="cs-CZ" dirty="0" err="1" smtClean="0"/>
              <a:t>Ramseyovo</a:t>
            </a:r>
            <a:r>
              <a:rPr lang="cs-CZ" dirty="0" smtClean="0"/>
              <a:t> čísla, pro obarvení. Úkolem je nalézt nejmenší přirozené n, aby libovolné obarvení úplného grafu o n vrcholech již obsahovalo jednobarevnou kliku dané velikosti.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Frank </a:t>
            </a:r>
            <a:r>
              <a:rPr lang="cs-CZ" dirty="0" err="1" smtClean="0"/>
              <a:t>Plumpton</a:t>
            </a:r>
            <a:r>
              <a:rPr lang="cs-CZ" dirty="0" smtClean="0"/>
              <a:t> </a:t>
            </a:r>
            <a:r>
              <a:rPr lang="cs-CZ" dirty="0" err="1" smtClean="0"/>
              <a:t>Ramsey</a:t>
            </a:r>
            <a:r>
              <a:rPr lang="cs-CZ" dirty="0" smtClean="0"/>
              <a:t> (1903–1930)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000" dirty="0" smtClean="0"/>
              <a:t>Ve filozofické části jeho díla patří k nejvlivnějším tzv. </a:t>
            </a:r>
            <a:r>
              <a:rPr lang="cs-CZ" sz="2000" dirty="0" err="1" smtClean="0"/>
              <a:t>redundační</a:t>
            </a:r>
            <a:r>
              <a:rPr lang="cs-CZ" sz="2000" dirty="0" smtClean="0"/>
              <a:t> teorie pravdy, která říká, že pravda je ve filozofii nadbytečný (redundantní) pojem, jakási perifráze, "lingvistický zmatek".</a:t>
            </a:r>
          </a:p>
          <a:p>
            <a:endParaRPr lang="cs-CZ" sz="2000" dirty="0" smtClean="0"/>
          </a:p>
          <a:p>
            <a:r>
              <a:rPr lang="cs-CZ" sz="2000" dirty="0" smtClean="0"/>
              <a:t>Z matematické části jeho díla je dnes nejznámější tzv. </a:t>
            </a:r>
            <a:r>
              <a:rPr lang="cs-CZ" sz="2000" dirty="0" err="1" smtClean="0"/>
              <a:t>Ramseyův</a:t>
            </a:r>
            <a:r>
              <a:rPr lang="cs-CZ" sz="2000" dirty="0" smtClean="0"/>
              <a:t> </a:t>
            </a:r>
            <a:r>
              <a:rPr lang="cs-CZ" sz="2000" dirty="0" err="1" smtClean="0"/>
              <a:t>theorém</a:t>
            </a:r>
            <a:r>
              <a:rPr lang="cs-CZ" sz="2000" dirty="0" smtClean="0"/>
              <a:t>, spadající do oblasti kombinatoriky. Stojí na něm celá jedna její větev někdy nazývaná též "</a:t>
            </a:r>
            <a:r>
              <a:rPr lang="cs-CZ" sz="2000" dirty="0" err="1" smtClean="0"/>
              <a:t>Ramsey</a:t>
            </a:r>
            <a:r>
              <a:rPr lang="cs-CZ" sz="2000" dirty="0" smtClean="0"/>
              <a:t> </a:t>
            </a:r>
            <a:r>
              <a:rPr lang="cs-CZ" sz="2000" dirty="0" err="1" smtClean="0"/>
              <a:t>theory</a:t>
            </a:r>
            <a:r>
              <a:rPr lang="cs-CZ" sz="2000" dirty="0" smtClean="0"/>
              <a:t>" - zkoumá, kolik musí být v jakémkoli systému funkčních prvků, aby se celý systém nezhroutil.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Ramsey</a:t>
            </a:r>
            <a:r>
              <a:rPr lang="cs-CZ" sz="2000" dirty="0" smtClean="0"/>
              <a:t> přispěl i k rozvoji ekonomie, ponoukán svým nadřízeným v Cambridge a přítelem Johnem </a:t>
            </a:r>
            <a:r>
              <a:rPr lang="cs-CZ" sz="2000" dirty="0" err="1" smtClean="0"/>
              <a:t>Maynardem</a:t>
            </a:r>
            <a:r>
              <a:rPr lang="cs-CZ" sz="2000" dirty="0" smtClean="0"/>
              <a:t> </a:t>
            </a:r>
            <a:r>
              <a:rPr lang="cs-CZ" sz="2000" dirty="0" err="1" smtClean="0"/>
              <a:t>Keynesem</a:t>
            </a:r>
            <a:r>
              <a:rPr lang="cs-CZ" sz="2000" dirty="0" smtClean="0"/>
              <a:t>. Zabýval se problémem optimálního růstu (</a:t>
            </a:r>
            <a:r>
              <a:rPr lang="cs-CZ" sz="2000" dirty="0" err="1" smtClean="0"/>
              <a:t>Ramsey</a:t>
            </a:r>
            <a:r>
              <a:rPr lang="cs-CZ" sz="2000" dirty="0" smtClean="0"/>
              <a:t>–</a:t>
            </a:r>
            <a:r>
              <a:rPr lang="cs-CZ" sz="2000" dirty="0" err="1" smtClean="0"/>
              <a:t>Cass</a:t>
            </a:r>
            <a:r>
              <a:rPr lang="cs-CZ" sz="2000" dirty="0" smtClean="0"/>
              <a:t>–</a:t>
            </a:r>
            <a:r>
              <a:rPr lang="cs-CZ" sz="2000" dirty="0" err="1" smtClean="0"/>
              <a:t>Koopmansův</a:t>
            </a:r>
            <a:r>
              <a:rPr lang="cs-CZ" sz="2000" dirty="0" smtClean="0"/>
              <a:t> model), optimálního zdanění či optimálního nastavení ceny při monopolu na trhu (tzv. </a:t>
            </a:r>
            <a:r>
              <a:rPr lang="cs-CZ" sz="2000" dirty="0" err="1" smtClean="0"/>
              <a:t>Ramseyův</a:t>
            </a:r>
            <a:r>
              <a:rPr lang="cs-CZ" sz="2000" dirty="0" smtClean="0"/>
              <a:t> problém či "</a:t>
            </a:r>
            <a:r>
              <a:rPr lang="cs-CZ" sz="2000" dirty="0" err="1" smtClean="0"/>
              <a:t>Ramsey</a:t>
            </a:r>
            <a:r>
              <a:rPr lang="cs-CZ" sz="2000" dirty="0" smtClean="0"/>
              <a:t>–</a:t>
            </a:r>
            <a:r>
              <a:rPr lang="cs-CZ" sz="2000" dirty="0" err="1" smtClean="0"/>
              <a:t>Boiteux</a:t>
            </a:r>
            <a:r>
              <a:rPr lang="cs-CZ" sz="2000" dirty="0" smtClean="0"/>
              <a:t> </a:t>
            </a:r>
            <a:r>
              <a:rPr lang="cs-CZ" sz="2000" dirty="0" err="1" smtClean="0"/>
              <a:t>pricing</a:t>
            </a:r>
            <a:r>
              <a:rPr lang="cs-CZ" sz="2000" dirty="0" smtClean="0"/>
              <a:t>").</a:t>
            </a:r>
            <a:endParaRPr lang="cs-CZ" sz="2000" dirty="0"/>
          </a:p>
        </p:txBody>
      </p:sp>
      <p:pic>
        <p:nvPicPr>
          <p:cNvPr id="46082" name="Picture 2" descr="http://upload.wikimedia.org/wikipedia/en/f/f3/Frank_Plumpton_Ramsey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275" y="2609850"/>
            <a:ext cx="2209800" cy="2552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je </a:t>
            </a:r>
            <a:r>
              <a:rPr lang="cs-CZ" dirty="0" err="1" smtClean="0"/>
              <a:t>Ramseyovo</a:t>
            </a:r>
            <a:r>
              <a:rPr lang="cs-CZ" dirty="0" smtClean="0"/>
              <a:t> (3,3,3)-číslo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 – 9</a:t>
            </a:r>
          </a:p>
          <a:p>
            <a:r>
              <a:rPr lang="cs-CZ" dirty="0" smtClean="0"/>
              <a:t>B – 12</a:t>
            </a:r>
          </a:p>
          <a:p>
            <a:r>
              <a:rPr lang="cs-CZ" dirty="0" smtClean="0"/>
              <a:t>C – 15</a:t>
            </a:r>
          </a:p>
          <a:p>
            <a:r>
              <a:rPr lang="cs-CZ" dirty="0" smtClean="0"/>
              <a:t>D – 17</a:t>
            </a:r>
          </a:p>
          <a:p>
            <a:r>
              <a:rPr lang="cs-CZ" dirty="0" smtClean="0"/>
              <a:t>E – 21</a:t>
            </a:r>
          </a:p>
          <a:p>
            <a:r>
              <a:rPr lang="cs-CZ" dirty="0" smtClean="0"/>
              <a:t>F – 37</a:t>
            </a:r>
          </a:p>
          <a:p>
            <a:r>
              <a:rPr lang="cs-CZ" dirty="0" smtClean="0"/>
              <a:t>G – 51</a:t>
            </a:r>
          </a:p>
          <a:p>
            <a:r>
              <a:rPr lang="cs-CZ" dirty="0" smtClean="0"/>
              <a:t>H – 98</a:t>
            </a:r>
          </a:p>
          <a:p>
            <a:r>
              <a:rPr lang="cs-CZ" dirty="0" smtClean="0"/>
              <a:t>I – 135</a:t>
            </a:r>
          </a:p>
          <a:p>
            <a:r>
              <a:rPr lang="cs-CZ" dirty="0" smtClean="0"/>
              <a:t>J – 1739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Kubický graf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Graf je kubický, pokud jeho každý vrchol má stupeň 3.</a:t>
            </a:r>
          </a:p>
          <a:p>
            <a:r>
              <a:rPr lang="cs-CZ" dirty="0" smtClean="0"/>
              <a:t>Nalezněte dva neizomorfní kubické grafy o šesti vrcholech.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Hyperkrychle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K-krychlí (</a:t>
            </a:r>
            <a:r>
              <a:rPr lang="cs-CZ" dirty="0" err="1" smtClean="0"/>
              <a:t>hyperkrychlí</a:t>
            </a:r>
            <a:r>
              <a:rPr lang="cs-CZ" dirty="0" smtClean="0"/>
              <a:t>) nazveme graf, jehož vrcholy tvoří všechny uspořádané k-</a:t>
            </a:r>
            <a:r>
              <a:rPr lang="cs-CZ" dirty="0" err="1" smtClean="0"/>
              <a:t>tice</a:t>
            </a:r>
            <a:r>
              <a:rPr lang="cs-CZ" dirty="0" smtClean="0"/>
              <a:t> tvořené pouze nulami a jedničkami.</a:t>
            </a:r>
          </a:p>
          <a:p>
            <a:r>
              <a:rPr lang="cs-CZ" dirty="0" smtClean="0"/>
              <a:t>Hrany spojují vrcholy, které se liší pouze na jednom místě.</a:t>
            </a:r>
          </a:p>
          <a:p>
            <a:r>
              <a:rPr lang="cs-CZ" dirty="0" smtClean="0"/>
              <a:t>Určete, kolik hran má:</a:t>
            </a:r>
          </a:p>
          <a:p>
            <a:pPr lvl="1"/>
            <a:r>
              <a:rPr lang="cs-CZ" dirty="0" smtClean="0"/>
              <a:t>3-krychle</a:t>
            </a:r>
          </a:p>
          <a:p>
            <a:pPr lvl="1"/>
            <a:r>
              <a:rPr lang="cs-CZ" dirty="0" smtClean="0"/>
              <a:t>4-krychle</a:t>
            </a:r>
          </a:p>
          <a:p>
            <a:pPr lvl="1"/>
            <a:r>
              <a:rPr lang="cs-CZ" dirty="0" smtClean="0"/>
              <a:t>5-krychle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3–Krychle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má hran 3-krychle?</a:t>
            </a:r>
          </a:p>
          <a:p>
            <a:pPr lvl="1"/>
            <a:r>
              <a:rPr lang="cs-CZ" dirty="0" smtClean="0"/>
              <a:t>A–6</a:t>
            </a:r>
          </a:p>
          <a:p>
            <a:pPr lvl="1"/>
            <a:r>
              <a:rPr lang="cs-CZ" dirty="0" smtClean="0"/>
              <a:t>B–8</a:t>
            </a:r>
          </a:p>
          <a:p>
            <a:pPr lvl="1"/>
            <a:r>
              <a:rPr lang="cs-CZ" dirty="0" smtClean="0"/>
              <a:t>C–10</a:t>
            </a:r>
          </a:p>
          <a:p>
            <a:pPr lvl="1"/>
            <a:r>
              <a:rPr lang="cs-CZ" dirty="0" smtClean="0"/>
              <a:t>D–12</a:t>
            </a:r>
          </a:p>
          <a:p>
            <a:pPr lvl="1"/>
            <a:r>
              <a:rPr lang="cs-CZ" dirty="0" smtClean="0"/>
              <a:t>E–14</a:t>
            </a:r>
          </a:p>
          <a:p>
            <a:pPr lvl="1"/>
            <a:r>
              <a:rPr lang="cs-CZ" dirty="0" smtClean="0"/>
              <a:t>F–16</a:t>
            </a:r>
          </a:p>
          <a:p>
            <a:pPr lvl="1"/>
            <a:r>
              <a:rPr lang="cs-CZ" dirty="0" smtClean="0"/>
              <a:t>G–18</a:t>
            </a:r>
          </a:p>
          <a:p>
            <a:pPr lvl="1"/>
            <a:r>
              <a:rPr lang="cs-CZ" dirty="0" smtClean="0"/>
              <a:t>H–20</a:t>
            </a:r>
          </a:p>
          <a:p>
            <a:pPr lvl="1"/>
            <a:r>
              <a:rPr lang="cs-CZ" dirty="0" smtClean="0"/>
              <a:t>I–22</a:t>
            </a:r>
          </a:p>
          <a:p>
            <a:pPr lvl="1"/>
            <a:r>
              <a:rPr lang="cs-CZ" dirty="0" smtClean="0"/>
              <a:t>J–24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4-krychle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má hran 4-krychle?</a:t>
            </a:r>
          </a:p>
          <a:p>
            <a:pPr lvl="1"/>
            <a:r>
              <a:rPr lang="cs-CZ" dirty="0" smtClean="0"/>
              <a:t>A–12</a:t>
            </a:r>
            <a:endParaRPr lang="cs-CZ" dirty="0" smtClean="0"/>
          </a:p>
          <a:p>
            <a:pPr lvl="1"/>
            <a:r>
              <a:rPr lang="cs-CZ" dirty="0" smtClean="0"/>
              <a:t>B–16</a:t>
            </a:r>
            <a:endParaRPr lang="cs-CZ" dirty="0" smtClean="0"/>
          </a:p>
          <a:p>
            <a:pPr lvl="1"/>
            <a:r>
              <a:rPr lang="cs-CZ" dirty="0" smtClean="0"/>
              <a:t>C–20</a:t>
            </a:r>
            <a:endParaRPr lang="cs-CZ" dirty="0" smtClean="0"/>
          </a:p>
          <a:p>
            <a:pPr lvl="1"/>
            <a:r>
              <a:rPr lang="cs-CZ" dirty="0" smtClean="0"/>
              <a:t>D–24</a:t>
            </a:r>
            <a:endParaRPr lang="cs-CZ" dirty="0" smtClean="0"/>
          </a:p>
          <a:p>
            <a:pPr lvl="1"/>
            <a:r>
              <a:rPr lang="cs-CZ" dirty="0" smtClean="0"/>
              <a:t>E–28</a:t>
            </a:r>
            <a:endParaRPr lang="cs-CZ" dirty="0" smtClean="0"/>
          </a:p>
          <a:p>
            <a:pPr lvl="1"/>
            <a:r>
              <a:rPr lang="cs-CZ" dirty="0" smtClean="0"/>
              <a:t>F–32</a:t>
            </a:r>
            <a:endParaRPr lang="cs-CZ" dirty="0" smtClean="0"/>
          </a:p>
          <a:p>
            <a:pPr lvl="1"/>
            <a:r>
              <a:rPr lang="cs-CZ" dirty="0" smtClean="0"/>
              <a:t>G–36</a:t>
            </a:r>
            <a:endParaRPr lang="cs-CZ" dirty="0" smtClean="0"/>
          </a:p>
          <a:p>
            <a:pPr lvl="1"/>
            <a:r>
              <a:rPr lang="cs-CZ" dirty="0" smtClean="0"/>
              <a:t>H–40</a:t>
            </a:r>
            <a:endParaRPr lang="cs-CZ" dirty="0" smtClean="0"/>
          </a:p>
          <a:p>
            <a:pPr lvl="1"/>
            <a:r>
              <a:rPr lang="cs-CZ" dirty="0" smtClean="0"/>
              <a:t>I–44</a:t>
            </a:r>
            <a:endParaRPr lang="cs-CZ" dirty="0" smtClean="0"/>
          </a:p>
          <a:p>
            <a:pPr lvl="1"/>
            <a:r>
              <a:rPr lang="cs-CZ" dirty="0" smtClean="0"/>
              <a:t>J–48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směřujeme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Určení, kdy je vektor přirozených čísel skóre jednoduchého grafu.</a:t>
            </a:r>
          </a:p>
          <a:p>
            <a:r>
              <a:rPr lang="cs-CZ" dirty="0" smtClean="0"/>
              <a:t>Vyřešení problému nestranného výboru.</a:t>
            </a:r>
          </a:p>
          <a:p>
            <a:r>
              <a:rPr lang="cs-CZ" dirty="0" smtClean="0"/>
              <a:t>Řešení problému </a:t>
            </a:r>
            <a:r>
              <a:rPr lang="cs-CZ" dirty="0" err="1" smtClean="0"/>
              <a:t>Ramseyových</a:t>
            </a:r>
            <a:r>
              <a:rPr lang="cs-CZ" dirty="0" smtClean="0"/>
              <a:t> čísel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</a:t>
            </a:r>
            <a:r>
              <a:rPr lang="cs-CZ" dirty="0" smtClean="0"/>
              <a:t>-krychle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má hran 5-krychle?</a:t>
            </a:r>
          </a:p>
          <a:p>
            <a:pPr lvl="1"/>
            <a:r>
              <a:rPr lang="cs-CZ" dirty="0" smtClean="0"/>
              <a:t>A–10</a:t>
            </a:r>
            <a:endParaRPr lang="cs-CZ" dirty="0" smtClean="0"/>
          </a:p>
          <a:p>
            <a:pPr lvl="1"/>
            <a:r>
              <a:rPr lang="cs-CZ" dirty="0" smtClean="0"/>
              <a:t>B–20</a:t>
            </a:r>
            <a:endParaRPr lang="cs-CZ" dirty="0" smtClean="0"/>
          </a:p>
          <a:p>
            <a:pPr lvl="1"/>
            <a:r>
              <a:rPr lang="cs-CZ" dirty="0" smtClean="0"/>
              <a:t>C–30</a:t>
            </a:r>
            <a:endParaRPr lang="cs-CZ" dirty="0" smtClean="0"/>
          </a:p>
          <a:p>
            <a:pPr lvl="1"/>
            <a:r>
              <a:rPr lang="cs-CZ" dirty="0" smtClean="0"/>
              <a:t>D–40</a:t>
            </a:r>
            <a:endParaRPr lang="cs-CZ" dirty="0" smtClean="0"/>
          </a:p>
          <a:p>
            <a:pPr lvl="1"/>
            <a:r>
              <a:rPr lang="cs-CZ" dirty="0" smtClean="0"/>
              <a:t>E–50</a:t>
            </a:r>
            <a:endParaRPr lang="cs-CZ" dirty="0" smtClean="0"/>
          </a:p>
          <a:p>
            <a:pPr lvl="1"/>
            <a:r>
              <a:rPr lang="cs-CZ" dirty="0" smtClean="0"/>
              <a:t>F–60</a:t>
            </a:r>
            <a:endParaRPr lang="cs-CZ" dirty="0" smtClean="0"/>
          </a:p>
          <a:p>
            <a:pPr lvl="1"/>
            <a:r>
              <a:rPr lang="cs-CZ" dirty="0" smtClean="0"/>
              <a:t>G–70</a:t>
            </a:r>
            <a:endParaRPr lang="cs-CZ" dirty="0" smtClean="0"/>
          </a:p>
          <a:p>
            <a:pPr lvl="1"/>
            <a:r>
              <a:rPr lang="cs-CZ" dirty="0" smtClean="0"/>
              <a:t>H–80</a:t>
            </a:r>
            <a:endParaRPr lang="cs-CZ" dirty="0" smtClean="0"/>
          </a:p>
          <a:p>
            <a:pPr lvl="1"/>
            <a:r>
              <a:rPr lang="cs-CZ" dirty="0" smtClean="0"/>
              <a:t>I–90</a:t>
            </a:r>
            <a:endParaRPr lang="cs-CZ" dirty="0" smtClean="0"/>
          </a:p>
          <a:p>
            <a:pPr lvl="1"/>
            <a:r>
              <a:rPr lang="cs-CZ" dirty="0" smtClean="0"/>
              <a:t>J–100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Sestrojte graf s daným skóre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(2,2,2,2,1,1)</a:t>
            </a:r>
          </a:p>
          <a:p>
            <a:r>
              <a:rPr lang="cs-CZ" dirty="0" smtClean="0"/>
              <a:t>(5,4,4,3,3,3,2)</a:t>
            </a:r>
          </a:p>
          <a:p>
            <a:r>
              <a:rPr lang="cs-CZ" dirty="0" smtClean="0"/>
              <a:t>(3,3,3,1)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Věta </a:t>
            </a:r>
            <a:r>
              <a:rPr lang="cs-CZ" dirty="0" err="1" smtClean="0"/>
              <a:t>Havlova</a:t>
            </a:r>
            <a:r>
              <a:rPr lang="cs-CZ" dirty="0" smtClean="0"/>
              <a:t>-</a:t>
            </a:r>
            <a:r>
              <a:rPr lang="cs-CZ" dirty="0" err="1" smtClean="0"/>
              <a:t>Hakimiho</a:t>
            </a:r>
            <a:endParaRPr lang="cs-CZ" dirty="0"/>
          </a:p>
        </p:txBody>
      </p:sp>
      <p:pic>
        <p:nvPicPr>
          <p:cNvPr id="25603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72816"/>
            <a:ext cx="8100000" cy="208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467544" y="429309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Věta nám umožňuje rozhodnout, zda daný vektor je skóre jednoduchého grafu, ale také daný graf sestrojit.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Podgraf a indukovaný podgraf</a:t>
            </a:r>
            <a:endParaRPr lang="cs-CZ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8657144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861048"/>
            <a:ext cx="7885715" cy="13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Doplněk grafu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Doplňkem (komplementem) grafu nazveme takový graf, který má stejné vrcholy jako původní graf a přesně ty hrany, které původní hrany které původní graf neobsahuje.</a:t>
            </a:r>
          </a:p>
          <a:p>
            <a:r>
              <a:rPr lang="cs-CZ" dirty="0" smtClean="0"/>
              <a:t>Nalezněte graf, který má čtyři vrcholy a je izomorfní svému doplňku.</a:t>
            </a:r>
          </a:p>
          <a:p>
            <a:endParaRPr lang="cs-CZ" dirty="0"/>
          </a:p>
        </p:txBody>
      </p:sp>
      <p:sp>
        <p:nvSpPr>
          <p:cNvPr id="27650" name="AutoShape 2" descr="data:image/png;base64,iVBORw0KGgoAAAANSUhEUgAAALAAAACwCAMAAACYaRRsAAAA4VBMVEX////I2ewAULA+g8bt8/kvdr/K3e/X5/QAAAD/8/MAVLE6fMJCf8P/19f/g4P/9/f/3d3/5+f/4+P/U1P/e3v/WVn/hob/7u7/fn7/6ur/39//q6vt7e1BQUFmZmb/kpL/dXV5eXn/v7//UFChoaHZ2dmDg4NMTEz/YGD/xsb/jIz/mpro6OgfHx//trb/z88nVoL/o6MAMnEvLy+bm5uysrJISEgrKytXV1fR0dH/pqbCwsKKlaP/SEjXg43/bW2jNjanV1eNjY0SEhIACTxqFhbrV1cAUaWxl5etra1CXKRsrtc0AAAJdElEQVR4nNWde2OayB6GZ3d7gbYMDDcRjRg1iZeo6yZpm2bd7PZy9vR8/w90ZkARZZC5inn/aB1AfSAPtwH8AfBi0+02TVCdMtvV/WWvd/1wlszdh+te7/L+qjhs9MlI8/mq6l3N5epzxvZptBuGB11cj+57GPupOTJ6njBq7350fWEYve2we2P+NZXhEZPfNsdGyy3+sz+SF92vc+M+G3Z1Z3zdjL66MS4bIqvIpXGzXYRfjbvM2JFxka9sPwuvzyHdC+Nn4XWm8WW+gMnAbw8gtqwWAKZlOXiIkzUcK7YBcC2rDYCdjckb1q7hWA6eDFkWyhtty3LxBHiyrIGy9+waseWYALQsK86+btewnP8WF+B19ufv9ozC+neDG743HACw9Lw+fu+zN1wAMBl7PgL21Bt28IeuvecWsBPPw432Oljj9yXpGGvsPbuk4SV4smfvGc9YZ0ga9joY4jnqeMMZ5hl7a5SNsYHb98ZLABZDz8djnr0ANwZpAwyDv42bHdvI6HUz4PvdwI/4TzCDEX6TE8IZXgyzEE4wyRTOMGMHQjwrKAoTPCtZoxWF5LOzhpvABGMtIMQziXAD0w8gxLNiRyFspQ08xpyGUdbo2KA9g1M8XxMI8ayYWWMZkQaA03+Mjzu2+wwYy5xvL/AKOH8CtmliUpD9S2+YCht29WT20/xut2vobdx9+DZ/3GlS+BOcQ26M6+3Lpzlev0i6n/M93Oib8dAIV2V+Gt82mwm8x/tsZy8f8cZ5hLd2j9dz4/ub5uCo6RnzayzA7Qjv1HI78O7PuLj5iPfM3//98LZJvMPYZJtgfPp4g/fMxcOG7uUdHjC/eXj74d3rM1rGcR9vER9u5hju7nJ/j3b75x+/E33fvn73/myI21HQJ9o+/P7Hn6VjnDe//vYq/f/9u9fnYkUbRmSHB1799mt5If6yAQZvXr87G4/b7fQ/DPxLaVwODM7EY2eZv6wBPg+PnSjIieuAz8JjGETO9nUt8Dl4bMGclwG4aY/t/SYDcLMeO8lyr80C3KTHrh8ke8uYCbhBj5dr39kbwAbcoMdLd7/NCNyMx65bHsYK3ITHyIdlYmbg03uMYODLAJ/e4w5E5YEcwKf3mMLLBXxKj9HKpI/gAj6dx9jfFX0MH/CpPLZXAc1fEk7gU3ncWlXwcgOfwmPCaleN5AbW7zEiHYaV4QfW7TE+Pqvyl0QAWLPHbuQf4RUC1uwx7ZBnFyFgfR67Vt0UYsC6PHb8dR2xILAej+2Edny2H1FgPR5PEqduEmFgPR5X7i/yiAOr9tgJa1c4EglgtR47URCyTCcDrNTjSaH/7FikgFV6bE+YeCWBVXncbjFPKgmsxuM4CpmJZYFVeGz2g6jNOrE0sAqPp/2YeVp5YBUeV5wh06IAWM7jeMFBC9QAy3iM/GDB9QYlwBIeJ57P7i+JGmAJj5Nj50OUKAIW87hdf3BWiipgEY8RXPATKwPm99iFAWTeX+RRB8ztsdU/1v9QFYXA3B5bdedvtKgE5vHYXdZPQ41SYHaPEXwWJFYLzOpxKwwoF4iYohiY1eNJKLC+pVENzOox+ynGQZQD13uMpsK0QAdwncexH0zFP1wHcI3Hg/HR/t+66AA+7rE94DuePIgW4GqPZezNoge4yuO478t9rjZgusetKOjLLmNdwFSPzSSS8pdEGzDVY/NsHSY58NgZCJwQlaMReN9jB3oDBZ+pFXjP48SDbP2pNdEKXPQ4rr/ewhS9wFuPldibRTNw5nE8VaJvGt3AxOP3f3lTZctYOzDx+H9/Se8v8ugHJh4rvMqrHdh11F7P0w2M/L6j9HqeZuBWdv+kwut5upfwIOs/U3ddWisw2ZZtjs+UeawTGM0KZ5uqPNYIjGAwK+wvFHmsEbhzcP+ZGo81Atudg/4HJR7rAnZpBw8qPNYEjOCMSizvsR5g5AcRtf9X3mM9wO1pVf+ZtMealGhX9vfJeqwBGB0/vZD0WD2w4w+PE8t5rBzYngV1/b9SHqtfwtas9nxexmMNDjOcb0p4rBY49idsE4p7rBQ4jgLWDmthj5UCW2P2/l9Rj9UqYXH0Pwh6rA4Y8V7MEvNYGXAc9bmJRTxWBWz3g4j7eqGIx8qW8BeO+yfzCHh8gr61Y+H3WAmw0+G/O2oTbo9VAOPzi2MPlB0Pr8cqgFeeL3H9gtNjJUpUPg/JFD6PpYER3+2/tHB5LAuMoo48MY/HksAuFNhflMPhsSQwgiL3T5bD7rG0EoL3yx2G2WMZYFfd5UJ2jyWAERwrJWbzWBy4NRW+f5IeNo8llrA1VbK+7cLksShw4XqLurB4LAiMoLqrx4UweCwGHPsBVHgPxC71HosBT+TunzySWo/FgO2JFiNI6jwWABZ5voUjNR7zA8f+WC/xcY+5gU1Y2/8rm6MecwPbKz1btGKOecyvhC1/wF6bIx7zATsd5Xs3eqo95gJ2oCd+Ps+XSo+5gFeK7p9kSZXHXMDt1cl4Kz1mBzb1bn3LoXvMDByTnz0/bageswIjfHx2gu3ZfmgeswKbAefzx0pC8ZhZCVPz/piessdMwLHo85DyKXnMAox80echFeTQYwZgcnzWgL/bHHjMsoQtNf1notn3uBbYBFy/V6Ejex7XASNFTzNIpehxDbALg6Th5UtS8LgGeDFu1t9tdh5Tgd/slFgo7e8TT+7xK0ppgG3xBfdEpxdM2XpcLr5wuy1vgaDUA8iqk3pMKW+xKyDy4z9q+39l8/bDv9/LBUSKJVp+nBUvXsbfyyVaSBGcjSE/z7AIzrxQBCez4sWVGbquKOSUFVjalVbKGrtqS4KVnpgm2xR3ohZyKpfKWkL4xQatFZxa+CgoChM8fAYhaaT1rEASRlZaPmvVAvYXCJfpz6fNTFJLK5yktbTIvWwrSKpsxVOYtNLGgjzDCGcI2FktLTMKQ3NbWMsMw2jTsAGawQQfLC5CWqmscjGywdDDH9SOvDH+vsnQG5Pbe7whxloOPVKVZuwNJ2mBsqiNvygtXWZtC5SRn6FyswJlMK1jRgqUobSxyhoxsGfDtCbZOgjIrAzJmFYQrHGDjLFB/OyNLdInQitGVi731koLtNlZ1bdWXvXNPCgBR2qyZSXgWvQScHHaMLOqb25a280s1oPblIBDeQk4UKwUh78OUcu97RXUG72EgnrnXrJwu9blJQtfXFFIsr14WWU3sbp351/Y9G60NzQrHdsU1NHYlNKxJC+rOO/Lyf8B+obTwvKdEpM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2" name="AutoShape 4" descr="data:image/png;base64,iVBORw0KGgoAAAANSUhEUgAAALAAAACwCAMAAACYaRRsAAAA4VBMVEX////I2ewAULA+g8bt8/kvdr/K3e/X5/QAAAD/8/MAVLE6fMJCf8P/19f/g4P/9/f/3d3/5+f/4+P/U1P/e3v/WVn/hob/7u7/fn7/6ur/39//q6vt7e1BQUFmZmb/kpL/dXV5eXn/v7//UFChoaHZ2dmDg4NMTEz/YGD/xsb/jIz/mpro6OgfHx//trb/z88nVoL/o6MAMnEvLy+bm5uysrJISEgrKytXV1fR0dH/pqbCwsKKlaP/SEjXg43/bW2jNjanV1eNjY0SEhIACTxqFhbrV1cAUaWxl5etra1CXKRsrtc0AAAJdElEQVR4nNWde2OayB6GZ3d7gbYMDDcRjRg1iZeo6yZpm2bd7PZy9vR8/w90ZkARZZC5inn/aB1AfSAPtwH8AfBi0+02TVCdMtvV/WWvd/1wlszdh+te7/L+qjhs9MlI8/mq6l3N5epzxvZptBuGB11cj+57GPupOTJ6njBq7350fWEYve2we2P+NZXhEZPfNsdGyy3+sz+SF92vc+M+G3Z1Z3zdjL66MS4bIqvIpXGzXYRfjbvM2JFxka9sPwuvzyHdC+Nn4XWm8WW+gMnAbw8gtqwWAKZlOXiIkzUcK7YBcC2rDYCdjckb1q7hWA6eDFkWyhtty3LxBHiyrIGy9+waseWYALQsK86+btewnP8WF+B19ufv9ozC+neDG743HACw9Lw+fu+zN1wAMBl7PgL21Bt28IeuvecWsBPPw432Oljj9yXpGGvsPbuk4SV4smfvGc9YZ0ga9joY4jnqeMMZ5hl7a5SNsYHb98ZLABZDz8djnr0ANwZpAwyDv42bHdvI6HUz4PvdwI/4TzCDEX6TE8IZXgyzEE4wyRTOMGMHQjwrKAoTPCtZoxWF5LOzhpvABGMtIMQziXAD0w8gxLNiRyFspQ08xpyGUdbo2KA9g1M8XxMI8ayYWWMZkQaA03+Mjzu2+wwYy5xvL/AKOH8CtmliUpD9S2+YCht29WT20/xut2vobdx9+DZ/3GlS+BOcQ26M6+3Lpzlev0i6n/M93Oib8dAIV2V+Gt82mwm8x/tsZy8f8cZ5hLd2j9dz4/ub5uCo6RnzayzA7Qjv1HI78O7PuLj5iPfM3//98LZJvMPYZJtgfPp4g/fMxcOG7uUdHjC/eXj74d3rM1rGcR9vER9u5hju7nJ/j3b75x+/E33fvn73/myI21HQJ9o+/P7Hn6VjnDe//vYq/f/9u9fnYkUbRmSHB1799mt5If6yAQZvXr87G4/b7fQ/DPxLaVwODM7EY2eZv6wBPg+PnSjIieuAz8JjGETO9nUt8Dl4bMGclwG4aY/t/SYDcLMeO8lyr80C3KTHrh8ke8uYCbhBj5dr39kbwAbcoMdLd7/NCNyMx65bHsYK3ITHyIdlYmbg03uMYODLAJ/e4w5E5YEcwKf3mMLLBXxKj9HKpI/gAj6dx9jfFX0MH/CpPLZXAc1fEk7gU3ncWlXwcgOfwmPCaleN5AbW7zEiHYaV4QfW7TE+Pqvyl0QAWLPHbuQf4RUC1uwx7ZBnFyFgfR67Vt0UYsC6PHb8dR2xILAej+2Edny2H1FgPR5PEqduEmFgPR5X7i/yiAOr9tgJa1c4EglgtR47URCyTCcDrNTjSaH/7FikgFV6bE+YeCWBVXncbjFPKgmsxuM4CpmJZYFVeGz2g6jNOrE0sAqPp/2YeVp5YBUeV5wh06IAWM7jeMFBC9QAy3iM/GDB9QYlwBIeJ57P7i+JGmAJj5Nj50OUKAIW87hdf3BWiipgEY8RXPATKwPm99iFAWTeX+RRB8ztsdU/1v9QFYXA3B5bdedvtKgE5vHYXdZPQ41SYHaPEXwWJFYLzOpxKwwoF4iYohiY1eNJKLC+pVENzOox+ynGQZQD13uMpsK0QAdwncexH0zFP1wHcI3Hg/HR/t+66AA+7rE94DuePIgW4GqPZezNoge4yuO478t9rjZgusetKOjLLmNdwFSPzSSS8pdEGzDVY/NsHSY58NgZCJwQlaMReN9jB3oDBZ+pFXjP48SDbP2pNdEKXPQ4rr/ewhS9wFuPldibRTNw5nE8VaJvGt3AxOP3f3lTZctYOzDx+H9/Se8v8ugHJh4rvMqrHdh11F7P0w2M/L6j9HqeZuBWdv+kwut5upfwIOs/U3ddWisw2ZZtjs+UeawTGM0KZ5uqPNYIjGAwK+wvFHmsEbhzcP+ZGo81Atudg/4HJR7rAnZpBw8qPNYEjOCMSizvsR5g5AcRtf9X3mM9wO1pVf+ZtMealGhX9vfJeqwBGB0/vZD0WD2w4w+PE8t5rBzYngV1/b9SHqtfwtas9nxexmMNDjOcb0p4rBY49idsE4p7rBQ4jgLWDmthj5UCW2P2/l9Rj9UqYXH0Pwh6rA4Y8V7MEvNYGXAc9bmJRTxWBWz3g4j7eqGIx8qW8BeO+yfzCHh8gr61Y+H3WAmw0+G/O2oTbo9VAOPzi2MPlB0Pr8cqgFeeL3H9gtNjJUpUPg/JFD6PpYER3+2/tHB5LAuMoo48MY/HksAuFNhflMPhsSQwgiL3T5bD7rG0EoL3yx2G2WMZYFfd5UJ2jyWAERwrJWbzWBy4NRW+f5IeNo8llrA1VbK+7cLksShw4XqLurB4LAiMoLqrx4UweCwGHPsBVHgPxC71HosBT+TunzySWo/FgO2JFiNI6jwWABZ5voUjNR7zA8f+WC/xcY+5gU1Y2/8rm6MecwPbKz1btGKOecyvhC1/wF6bIx7zATsd5Xs3eqo95gJ2oCd+Ps+XSo+5gFeK7p9kSZXHXMDt1cl4Kz1mBzb1bn3LoXvMDByTnz0/bageswIjfHx2gu3ZfmgeswKbAefzx0pC8ZhZCVPz/piessdMwLHo85DyKXnMAox80echFeTQYwZgcnzWgL/bHHjMsoQtNf1notn3uBbYBFy/V6Ejex7XASNFTzNIpehxDbALg6Th5UtS8LgGeDFu1t9tdh5Tgd/slFgo7e8TT+7xK0ppgG3xBfdEpxdM2XpcLr5wuy1vgaDUA8iqk3pMKW+xKyDy4z9q+39l8/bDv9/LBUSKJVp+nBUvXsbfyyVaSBGcjSE/z7AIzrxQBCez4sWVGbquKOSUFVjalVbKGrtqS4KVnpgm2xR3ohZyKpfKWkL4xQatFZxa+CgoChM8fAYhaaT1rEASRlZaPmvVAvYXCJfpz6fNTFJLK5yktbTIvWwrSKpsxVOYtNLGgjzDCGcI2FktLTMKQ3NbWMsMw2jTsAGawQQfLC5CWqmscjGywdDDH9SOvDH+vsnQG5Pbe7whxloOPVKVZuwNJ2mBsqiNvygtXWZtC5SRn6FyswJlMK1jRgqUobSxyhoxsGfDtCbZOgjIrAzJmFYQrHGDjLFB/OyNLdInQitGVi731koLtNlZ1bdWXvXNPCgBR2qyZSXgWvQScHHaMLOqb25a280s1oPblIBDeQk4UKwUh78OUcu97RXUG72EgnrnXrJwu9blJQtfXFFIsr14WWU3sbp351/Y9G60NzQrHdsU1NHYlNKxJC+rOO/Lyf8B+obTwvKdEpM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4" name="AutoShape 6" descr="data:image/png;base64,iVBORw0KGgoAAAANSUhEUgAAALAAAACwCAMAAACYaRRsAAAA4VBMVEX////I2ewAULA+g8bt8/kvdr/K3e/X5/QAAAD/8/MAVLE6fMJCf8P/19f/g4P/9/f/3d3/5+f/4+P/U1P/e3v/WVn/hob/7u7/fn7/6ur/39//q6vt7e1BQUFmZmb/kpL/dXV5eXn/v7//UFChoaHZ2dmDg4NMTEz/YGD/xsb/jIz/mpro6OgfHx//trb/z88nVoL/o6MAMnEvLy+bm5uysrJISEgrKytXV1fR0dH/pqbCwsKKlaP/SEjXg43/bW2jNjanV1eNjY0SEhIACTxqFhbrV1cAUaWxl5etra1CXKRsrtc0AAAJdElEQVR4nNWde2OayB6GZ3d7gbYMDDcRjRg1iZeo6yZpm2bd7PZy9vR8/w90ZkARZZC5inn/aB1AfSAPtwH8AfBi0+02TVCdMtvV/WWvd/1wlszdh+te7/L+qjhs9MlI8/mq6l3N5epzxvZptBuGB11cj+57GPupOTJ6njBq7350fWEYve2we2P+NZXhEZPfNsdGyy3+sz+SF92vc+M+G3Z1Z3zdjL66MS4bIqvIpXGzXYRfjbvM2JFxka9sPwuvzyHdC+Nn4XWm8WW+gMnAbw8gtqwWAKZlOXiIkzUcK7YBcC2rDYCdjckb1q7hWA6eDFkWyhtty3LxBHiyrIGy9+waseWYALQsK86+btewnP8WF+B19ufv9ozC+neDG743HACw9Lw+fu+zN1wAMBl7PgL21Bt28IeuvecWsBPPw432Oljj9yXpGGvsPbuk4SV4smfvGc9YZ0ga9joY4jnqeMMZ5hl7a5SNsYHb98ZLABZDz8djnr0ANwZpAwyDv42bHdvI6HUz4PvdwI/4TzCDEX6TE8IZXgyzEE4wyRTOMGMHQjwrKAoTPCtZoxWF5LOzhpvABGMtIMQziXAD0w8gxLNiRyFspQ08xpyGUdbo2KA9g1M8XxMI8ayYWWMZkQaA03+Mjzu2+wwYy5xvL/AKOH8CtmliUpD9S2+YCht29WT20/xut2vobdx9+DZ/3GlS+BOcQ26M6+3Lpzlev0i6n/M93Oib8dAIV2V+Gt82mwm8x/tsZy8f8cZ5hLd2j9dz4/ub5uCo6RnzayzA7Qjv1HI78O7PuLj5iPfM3//98LZJvMPYZJtgfPp4g/fMxcOG7uUdHjC/eXj74d3rM1rGcR9vER9u5hju7nJ/j3b75x+/E33fvn73/myI21HQJ9o+/P7Hn6VjnDe//vYq/f/9u9fnYkUbRmSHB1799mt5If6yAQZvXr87G4/b7fQ/DPxLaVwODM7EY2eZv6wBPg+PnSjIieuAz8JjGETO9nUt8Dl4bMGclwG4aY/t/SYDcLMeO8lyr80C3KTHrh8ke8uYCbhBj5dr39kbwAbcoMdLd7/NCNyMx65bHsYK3ITHyIdlYmbg03uMYODLAJ/e4w5E5YEcwKf3mMLLBXxKj9HKpI/gAj6dx9jfFX0MH/CpPLZXAc1fEk7gU3ncWlXwcgOfwmPCaleN5AbW7zEiHYaV4QfW7TE+Pqvyl0QAWLPHbuQf4RUC1uwx7ZBnFyFgfR67Vt0UYsC6PHb8dR2xILAej+2Edny2H1FgPR5PEqduEmFgPR5X7i/yiAOr9tgJa1c4EglgtR47URCyTCcDrNTjSaH/7FikgFV6bE+YeCWBVXncbjFPKgmsxuM4CpmJZYFVeGz2g6jNOrE0sAqPp/2YeVp5YBUeV5wh06IAWM7jeMFBC9QAy3iM/GDB9QYlwBIeJ57P7i+JGmAJj5Nj50OUKAIW87hdf3BWiipgEY8RXPATKwPm99iFAWTeX+RRB8ztsdU/1v9QFYXA3B5bdedvtKgE5vHYXdZPQ41SYHaPEXwWJFYLzOpxKwwoF4iYohiY1eNJKLC+pVENzOox+ynGQZQD13uMpsK0QAdwncexH0zFP1wHcI3Hg/HR/t+66AA+7rE94DuePIgW4GqPZezNoge4yuO478t9rjZgusetKOjLLmNdwFSPzSSS8pdEGzDVY/NsHSY58NgZCJwQlaMReN9jB3oDBZ+pFXjP48SDbP2pNdEKXPQ4rr/ewhS9wFuPldibRTNw5nE8VaJvGt3AxOP3f3lTZctYOzDx+H9/Se8v8ugHJh4rvMqrHdh11F7P0w2M/L6j9HqeZuBWdv+kwut5upfwIOs/U3ddWisw2ZZtjs+UeawTGM0KZ5uqPNYIjGAwK+wvFHmsEbhzcP+ZGo81Atudg/4HJR7rAnZpBw8qPNYEjOCMSizvsR5g5AcRtf9X3mM9wO1pVf+ZtMealGhX9vfJeqwBGB0/vZD0WD2w4w+PE8t5rBzYngV1/b9SHqtfwtas9nxexmMNDjOcb0p4rBY49idsE4p7rBQ4jgLWDmthj5UCW2P2/l9Rj9UqYXH0Pwh6rA4Y8V7MEvNYGXAc9bmJRTxWBWz3g4j7eqGIx8qW8BeO+yfzCHh8gr61Y+H3WAmw0+G/O2oTbo9VAOPzi2MPlB0Pr8cqgFeeL3H9gtNjJUpUPg/JFD6PpYER3+2/tHB5LAuMoo48MY/HksAuFNhflMPhsSQwgiL3T5bD7rG0EoL3yx2G2WMZYFfd5UJ2jyWAERwrJWbzWBy4NRW+f5IeNo8llrA1VbK+7cLksShw4XqLurB4LAiMoLqrx4UweCwGHPsBVHgPxC71HosBT+TunzySWo/FgO2JFiNI6jwWABZ5voUjNR7zA8f+WC/xcY+5gU1Y2/8rm6MecwPbKz1btGKOecyvhC1/wF6bIx7zATsd5Xs3eqo95gJ2oCd+Ps+XSo+5gFeK7p9kSZXHXMDt1cl4Kz1mBzb1bn3LoXvMDByTnz0/bageswIjfHx2gu3ZfmgeswKbAefzx0pC8ZhZCVPz/piessdMwLHo85DyKXnMAox80echFeTQYwZgcnzWgL/bHHjMsoQtNf1notn3uBbYBFy/V6Ejex7XASNFTzNIpehxDbALg6Th5UtS8LgGeDFu1t9tdh5Tgd/slFgo7e8TT+7xK0ppgG3xBfdEpxdM2XpcLr5wuy1vgaDUA8iqk3pMKW+xKyDy4z9q+39l8/bDv9/LBUSKJVp+nBUvXsbfyyVaSBGcjSE/z7AIzrxQBCez4sWVGbquKOSUFVjalVbKGrtqS4KVnpgm2xR3ohZyKpfKWkL4xQatFZxa+CgoChM8fAYhaaT1rEASRlZaPmvVAvYXCJfpz6fNTFJLK5yktbTIvWwrSKpsxVOYtNLGgjzDCGcI2FktLTMKQ3NbWMsMw2jTsAGawQQfLC5CWqmscjGywdDDH9SOvDH+vsnQG5Pbe7whxloOPVKVZuwNJ2mBsqiNvygtXWZtC5SRn6FyswJlMK1jRgqUobSxyhoxsGfDtCbZOgjIrAzJmFYQrHGDjLFB/OyNLdInQitGVi731koLtNlZ1bdWXvXNPCgBR2qyZSXgWvQScHHaMLOqb25a280s1oPblIBDeQk4UKwUh78OUcu97RXUG72EgnrnXrJwu9blJQtfXFFIsr14WWU3sbp351/Y9G60NzQrHdsU1NHYlNKxJC+rOO/Lyf8B+obTwvKdEpM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365104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437112"/>
            <a:ext cx="32480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Klika, nezávislá množina vrcholů a Vrcholové pokrytí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Klika (</a:t>
            </a:r>
            <a:r>
              <a:rPr lang="cs-CZ" dirty="0" err="1" smtClean="0"/>
              <a:t>Clique</a:t>
            </a:r>
            <a:r>
              <a:rPr lang="cs-CZ" dirty="0" smtClean="0"/>
              <a:t>) je množina vrcholů, které úplně pospojované hranami.</a:t>
            </a:r>
          </a:p>
          <a:p>
            <a:r>
              <a:rPr lang="cs-CZ" dirty="0" smtClean="0"/>
              <a:t>Nezávislá množina v grafu je taková množina jeho vrcholů, že žádné dva z nich nejsou spojeny hranou.</a:t>
            </a:r>
          </a:p>
          <a:p>
            <a:r>
              <a:rPr lang="cs-CZ" dirty="0" smtClean="0"/>
              <a:t>Vrcholové pokrytí grafu je taková podmnožina vrcholů, že každá hrana grafu je incidentní aspoň s jedním vrcholem z této množiny.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na grafy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Nalezněte velikosti minimálního vrcholového pokrytí a velikost max. nezávislé množiny pro následující graf:</a:t>
            </a:r>
            <a:endParaRPr lang="cs-CZ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852936"/>
            <a:ext cx="3700001" cy="27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Počet vrcholů grafu je roven velikosti minimálního vrcholového pokrytí + velikost max. nezávislé množiny (</a:t>
            </a:r>
            <a:r>
              <a:rPr lang="cs-CZ" dirty="0" err="1" smtClean="0"/>
              <a:t>Gallai</a:t>
            </a:r>
            <a:r>
              <a:rPr lang="cs-CZ" dirty="0" smtClean="0"/>
              <a:t> 1959).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342</TotalTime>
  <Words>1184</Words>
  <Application>Microsoft Office PowerPoint</Application>
  <PresentationFormat>Předvádění na obrazovce (4:3)</PresentationFormat>
  <Paragraphs>114</Paragraphs>
  <Slides>20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Grafy II</vt:lpstr>
      <vt:lpstr>K čemu směřujeme</vt:lpstr>
      <vt:lpstr>Sestrojte graf s daným skóre</vt:lpstr>
      <vt:lpstr>Věta Havlova-Hakimiho</vt:lpstr>
      <vt:lpstr>Podgraf a indukovaný podgraf</vt:lpstr>
      <vt:lpstr>Doplněk grafu</vt:lpstr>
      <vt:lpstr>Klika, nezávislá množina vrcholů a Vrcholové pokrytí</vt:lpstr>
      <vt:lpstr>Aplikace na grafy</vt:lpstr>
      <vt:lpstr>Věta</vt:lpstr>
      <vt:lpstr>Řešení problému výboru</vt:lpstr>
      <vt:lpstr>Výborové číslo</vt:lpstr>
      <vt:lpstr>Motivační úloha</vt:lpstr>
      <vt:lpstr>Ramseyova podmínka a číslo</vt:lpstr>
      <vt:lpstr>Frank Plumpton Ramsey (1903–1930)</vt:lpstr>
      <vt:lpstr>Kolik je Ramseyovo (3,3,3)-číslo</vt:lpstr>
      <vt:lpstr>Kubický graf</vt:lpstr>
      <vt:lpstr>Hyperkrychle</vt:lpstr>
      <vt:lpstr>3–Krychle</vt:lpstr>
      <vt:lpstr>4-krychle</vt:lpstr>
      <vt:lpstr>5-krychle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Grafy I</dc:title>
  <dc:creator>Antonín Jančařík</dc:creator>
  <cp:lastModifiedBy>Antonín Jančařík</cp:lastModifiedBy>
  <cp:revision>27</cp:revision>
  <dcterms:created xsi:type="dcterms:W3CDTF">2014-10-03T19:19:27Z</dcterms:created>
  <dcterms:modified xsi:type="dcterms:W3CDTF">2014-10-07T17:18:14Z</dcterms:modified>
</cp:coreProperties>
</file>