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62" r:id="rId5"/>
    <p:sldId id="268" r:id="rId6"/>
    <p:sldId id="284" r:id="rId7"/>
    <p:sldId id="285" r:id="rId8"/>
    <p:sldId id="263" r:id="rId9"/>
    <p:sldId id="264" r:id="rId10"/>
    <p:sldId id="261" r:id="rId11"/>
    <p:sldId id="265" r:id="rId12"/>
    <p:sldId id="266" r:id="rId13"/>
    <p:sldId id="267" r:id="rId14"/>
    <p:sldId id="273" r:id="rId15"/>
    <p:sldId id="258" r:id="rId16"/>
    <p:sldId id="259" r:id="rId17"/>
    <p:sldId id="260" r:id="rId18"/>
    <p:sldId id="274" r:id="rId19"/>
    <p:sldId id="286" r:id="rId20"/>
    <p:sldId id="270" r:id="rId21"/>
    <p:sldId id="271" r:id="rId22"/>
    <p:sldId id="279" r:id="rId23"/>
    <p:sldId id="272" r:id="rId24"/>
    <p:sldId id="282" r:id="rId2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7761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01A1-7111-4F58-893D-71846B41EFE0}" type="datetimeFigureOut">
              <a:rPr lang="cs-CZ" smtClean="0"/>
              <a:t>26.2.2025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2550-5FF2-431D-BAA0-3B4B2B6C3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8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metafoře – o které byly minulé</a:t>
            </a:r>
            <a:r>
              <a:rPr lang="cs-CZ" baseline="0" dirty="0"/>
              <a:t> </a:t>
            </a:r>
            <a:r>
              <a:rPr lang="cs-CZ" dirty="0"/>
              <a:t>dvě prezentace – je potřeba doplnit druhý</a:t>
            </a:r>
            <a:r>
              <a:rPr lang="cs-CZ" baseline="0" dirty="0"/>
              <a:t> základní lidský </a:t>
            </a:r>
            <a:r>
              <a:rPr lang="cs-CZ" baseline="0" dirty="0" err="1"/>
              <a:t>konceptualizační</a:t>
            </a:r>
            <a:r>
              <a:rPr lang="cs-CZ" baseline="0" dirty="0"/>
              <a:t> mechanismus, a to je metonymie. </a:t>
            </a:r>
            <a:endParaRPr lang="cs-CZ" baseline="0" dirty="0" smtClean="0"/>
          </a:p>
          <a:p>
            <a:r>
              <a:rPr lang="cs-CZ" baseline="0" dirty="0" smtClean="0"/>
              <a:t>O </a:t>
            </a:r>
            <a:r>
              <a:rPr lang="cs-CZ" baseline="0" dirty="0"/>
              <a:t>metonymii pojednávají ve své knize o </a:t>
            </a:r>
            <a:r>
              <a:rPr lang="cs-CZ" baseline="0" dirty="0" smtClean="0"/>
              <a:t>metaforách </a:t>
            </a:r>
            <a:r>
              <a:rPr lang="cs-CZ" baseline="0" dirty="0"/>
              <a:t>(v jedné kapitole) i </a:t>
            </a:r>
            <a:r>
              <a:rPr lang="cs-CZ" baseline="0" dirty="0" err="1"/>
              <a:t>Lakoff</a:t>
            </a:r>
            <a:r>
              <a:rPr lang="cs-CZ" baseline="0" dirty="0"/>
              <a:t> a Johnson,  ale daleko více </a:t>
            </a:r>
            <a:r>
              <a:rPr lang="cs-CZ" baseline="0" dirty="0" smtClean="0"/>
              <a:t>prostoru </a:t>
            </a:r>
            <a:r>
              <a:rPr lang="cs-CZ" baseline="0" dirty="0"/>
              <a:t>je jí věnováno v kognitivní lingvistice až později. </a:t>
            </a:r>
            <a:r>
              <a:rPr lang="cs-CZ" baseline="0" dirty="0" smtClean="0"/>
              <a:t>Nyní je jasné, že je metonymie stejně </a:t>
            </a:r>
            <a:r>
              <a:rPr lang="cs-CZ" baseline="0" dirty="0"/>
              <a:t>důležitá jako metafora. Jako vždy bych chtěla doporučit </a:t>
            </a:r>
            <a:r>
              <a:rPr lang="cs-CZ" baseline="0" dirty="0" smtClean="0"/>
              <a:t>k této prezentaci souvislý výklad – rovněž na </a:t>
            </a:r>
            <a:r>
              <a:rPr lang="cs-CZ" baseline="0" dirty="0" err="1" smtClean="0"/>
              <a:t>Moodlu</a:t>
            </a:r>
            <a:r>
              <a:rPr lang="cs-CZ" baseline="0" dirty="0" smtClean="0"/>
              <a:t>. </a:t>
            </a:r>
            <a:r>
              <a:rPr lang="cs-CZ" baseline="0" dirty="0"/>
              <a:t>(Pro některé </a:t>
            </a:r>
            <a:r>
              <a:rPr lang="cs-CZ" baseline="0" dirty="0" smtClean="0"/>
              <a:t>to bude možná </a:t>
            </a:r>
            <a:r>
              <a:rPr lang="cs-CZ" baseline="0" dirty="0"/>
              <a:t>přehlednější.)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/xtZ1uCebf1I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03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Když má někdo doma tři hladové krky</a:t>
            </a:r>
            <a:r>
              <a:rPr lang="cs-CZ" baseline="0" dirty="0"/>
              <a:t>, poukazuje se prostřednictvím KRKU, tedy části těla, kterou prochází potrava, k osobám, které je nutno živit, obvykle k dětem. Podobně i u dalších částí těla. 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/hAlGYQYET3c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5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Zkuste se zamyslet nad těmito metonymiemi. Co zastupuje co?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/ZS0j20vo0Og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35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čem spočívají metonymie?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/ZS0j20vo0Og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50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0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Pokuste se na některé přijít.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219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Prostřednictvím metafory a metonymie se rozšiřuje význam slova. Tradičně mluvíme o přenesených významech.. Které z přenesených významu substantiva zlato (2 – 5) jsou metaforické a které metonymické?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/pHjTeU87UsM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35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Podrobněji je to vše vysvětleno ve</a:t>
            </a:r>
            <a:r>
              <a:rPr lang="cs-CZ" baseline="0" dirty="0"/>
              <a:t> výkladech k prezentaci. 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/HZSRAWJRrQ0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7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baseline="0" dirty="0"/>
              <a:t> naší kultuře je běžné, že je hlavním reprezentantem člověka tvář. Nosíme fotografie tváří svých blízkých, (také existuje portrétní umění – tváře), ne třeba jejich rukou. Tento fotograf upozorňuje, že jedinečnost člověka, osobnosti reprezentují i jejich ruce. To je jiná než obvyklá metonymie.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/2k9Jey5IRQc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77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Jde asi o dračí hlavy reálné, které jsou zavázány v pytli. Ovšem</a:t>
            </a:r>
            <a:r>
              <a:rPr lang="cs-CZ" baseline="0" dirty="0"/>
              <a:t> ruka princezny a její srdce – to je obvykle něco jiného než přímo tyto části těla samotné. Každá reprezentuje něco jiného než sama sebe. Co?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/J5UsO-QERLg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440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Tuto studii jste už četli </a:t>
            </a:r>
            <a:r>
              <a:rPr lang="cs-CZ" dirty="0" smtClean="0"/>
              <a:t>(nebo budete číst) a </a:t>
            </a:r>
            <a:r>
              <a:rPr lang="cs-CZ" dirty="0"/>
              <a:t>viděli </a:t>
            </a:r>
            <a:r>
              <a:rPr lang="cs-CZ" dirty="0" smtClean="0"/>
              <a:t>jste (uvidíte), že </a:t>
            </a:r>
            <a:r>
              <a:rPr lang="cs-CZ" dirty="0"/>
              <a:t>je to vše s metaforami a metonymiemi daleko složitější </a:t>
            </a:r>
            <a:r>
              <a:rPr lang="cs-CZ" dirty="0" smtClean="0"/>
              <a:t>a daleko </a:t>
            </a:r>
            <a:r>
              <a:rPr lang="cs-CZ" dirty="0"/>
              <a:t>zajímavější.</a:t>
            </a:r>
          </a:p>
          <a:p>
            <a:endParaRPr lang="cs-CZ" dirty="0"/>
          </a:p>
          <a:p>
            <a:r>
              <a:rPr lang="cs-CZ" dirty="0"/>
              <a:t>https://youtu.be/XVsNz7WhkHg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80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Taková</a:t>
            </a:r>
            <a:r>
              <a:rPr lang="cs-CZ" baseline="0" dirty="0"/>
              <a:t> vyjádření používáme dnes a denně. Co je jejich podstatou?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/exK5iRrXoU4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04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Mluvíme</a:t>
            </a:r>
            <a:r>
              <a:rPr lang="cs-CZ" baseline="0" dirty="0"/>
              <a:t> o POJMOVOU metonymii (podobně vzpomeňme na POJMOVOU metaforu). </a:t>
            </a:r>
            <a:r>
              <a:rPr lang="cs-CZ" baseline="0" dirty="0">
                <a:solidFill>
                  <a:srgbClr val="C00000"/>
                </a:solidFill>
              </a:rPr>
              <a:t>(Prosím přeložit červeně zapsanou definici.) </a:t>
            </a:r>
            <a:r>
              <a:rPr lang="cs-CZ" baseline="0" dirty="0"/>
              <a:t>Nosič (</a:t>
            </a:r>
            <a:r>
              <a:rPr lang="cs-CZ" baseline="0" dirty="0" err="1"/>
              <a:t>žízek</a:t>
            </a:r>
            <a:r>
              <a:rPr lang="cs-CZ" baseline="0" dirty="0"/>
              <a:t>) poukazuje k celé pojmové oblasti (člověk, který si objednal a bude platit řízek),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/aQdN6vuRLjE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33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někdo lépe porozumí této definici</a:t>
            </a:r>
            <a:r>
              <a:rPr lang="cs-CZ" baseline="0" dirty="0"/>
              <a:t>. Srov. i příklady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/aJpV0qu0jHo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53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Zatímco u metafory figurují dvě pojmové oblasti (viz minulá prezentace),</a:t>
            </a:r>
            <a:r>
              <a:rPr lang="cs-CZ" baseline="0" dirty="0"/>
              <a:t> u metonymie jde jen o jedinou.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</a:t>
            </a:r>
            <a:r>
              <a:rPr lang="cs-CZ" dirty="0" err="1"/>
              <a:t>in_OjwXUslw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9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Všimněme si rozdílu – u metafory</a:t>
            </a:r>
            <a:r>
              <a:rPr lang="cs-CZ" baseline="0" dirty="0"/>
              <a:t> jde o dvě pojmové oblasti dávané do souvislosti (zdrojová – cílová: HN%EV – FYZIKÁLNÍ PROCES zahřívání kapaliny v nádobě…), kdežto u metonymie jedna: HNĚV. Ten se různě </a:t>
            </a:r>
            <a:r>
              <a:rPr lang="cs-CZ" baseline="0" dirty="0" err="1"/>
              <a:t>projvuje</a:t>
            </a:r>
            <a:r>
              <a:rPr lang="cs-CZ" baseline="0" dirty="0"/>
              <a:t> – a tyto projevy jsou ony nosiče, referenční body, které k hněvu poukazují. </a:t>
            </a:r>
          </a:p>
          <a:p>
            <a:r>
              <a:rPr lang="cs-CZ" baseline="0" dirty="0"/>
              <a:t>Všimněte si způsobu zápisu metafor a metonymií: a) obojí VERZÁLKAMI  a b) specifické formulace: X JE Y – metafora, A ZA B – metonymie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/1d_IpUesCIo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0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Metonymie jsou systematické, </a:t>
            </a:r>
            <a:r>
              <a:rPr lang="cs-CZ" dirty="0" err="1"/>
              <a:t>Lakoff</a:t>
            </a:r>
            <a:r>
              <a:rPr lang="cs-CZ" baseline="0" dirty="0"/>
              <a:t> a Johnson ukazují tyto typy metonymií. Jak vidíme, je jich velké množství – viz i dále. Užíváme je des a denně.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/WH5UoDKmXSI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27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31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Zkusme si uvědomit, co je kde nosičem</a:t>
            </a:r>
            <a:r>
              <a:rPr lang="cs-CZ" baseline="0" dirty="0"/>
              <a:t> / vehikulem a k jaké pojmové oblasti poukazuje.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/wIYXBoe9Brk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2550-5FF2-431D-BAA0-3B4B2B6C3C7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48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DBF7-EBE3-43C2-80AA-EBB7B557FA8F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19EC-B719-4576-B61E-5EF3E52C46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8A26-EF24-413F-9CB7-A6EC90578942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B893-B759-42F3-8A2F-11083A0EB9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C96F-5A5C-48C8-B2CA-66525D144C27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0663-1C64-4CD4-81BC-DB77D26734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43FAF6-8DA7-422E-8DA9-3EA0A197C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EEC8B64-7138-4AE4-B4C2-B2A9A9B18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B22FEB5-94FD-4BB6-8A0F-C77F26EC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571AE0D-1D1E-42B3-9BF1-BBEA4220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31C3FDC-6496-4F09-841C-795D35BF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1E8B4D-0B5F-47D3-AFA0-20D73B49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F99A95-1A14-4660-984F-FABB83D0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2049CE4-225D-4746-8077-CBB99D86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3FDB7CF-4C39-4954-BE98-415DF82F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B6E622A-46FD-45AA-A74E-8D1A05B4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9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1BF1F3-34C0-4B2A-9593-E1901C0C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DE3ABDD-8611-48E4-9DCE-056DF894E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18E1169-F21C-4ADE-86A4-02827FB6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28453AF-F055-41E4-A96C-568EAE21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FBC7F06-BA5D-458F-BF63-EB0B8E6A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5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87515A-C5E3-4118-B098-1B3EB6C0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8535E0F-57CD-4914-B8C2-8611C067F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B012B454-F0C5-41A3-B6CE-BD4663E04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BADAAFF-A5C3-46CC-834C-9118756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DCD94AB-20CE-4674-9FF0-4CD9A9BB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42B5F80-4EDF-477E-9303-16C686F2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8020CC-9E0E-4DD0-9BE2-C8783CB6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69ED52D-78AB-49E2-B9FB-3F010E747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CA74DF4-DA59-44CE-8BEE-912510AA8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E71CD08-C445-4823-B9C8-2D98D969A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7B7D33E-A490-4BA8-91CE-DC6030634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DE8F018-DFBF-4C6C-93F1-2B6347D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B430BE4-5E59-40B6-93BA-B7AF8E48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E59F20D2-A33A-42E4-824C-3B3A6248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35217C-FE15-47C8-A23C-EB07C82C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7114A82-EA9D-451F-9B3C-DD810DF6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35058E-2BCA-4F9F-8DDF-905F4460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71786C1-701C-4C40-93B7-D0F3887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53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072D8E0-1F98-4CFC-9082-1A91036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3B2E690-77D9-4B23-9E3A-374DBBDA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45A09FF-C4EC-48F7-8DB0-174338F8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78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30775A-D91D-4CE6-B2CF-83EEEC94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65096D-76BD-43EE-9E26-134506F6D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53E60CC-06A5-4C9E-ADA7-B27990A41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2999BB1-0335-4D3F-BDEA-3E3CA685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1D54389-FDC4-4F57-9C0D-E9228534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A03702D-535B-464C-B2E3-7A57A586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0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1552-C684-434A-9EB8-82D6B9313F62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8D40-F02E-490B-81B5-6F1C35266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3DE0E4-1C52-49BF-AC78-28F68D28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83C389CE-6BDE-43CF-B2F2-B6A32ACB8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DE60664-149D-4375-B6B9-B38C26E3C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4A2DDF6-D3CB-43C7-BA72-DEC7AC4E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26DB071-61F6-482C-8D79-D2AC4CB8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0683FC2-E745-41B8-AD2D-05864EB5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52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775540-A017-4361-BB2B-EACA31B3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C879196-8AE7-4EB2-B28A-B62D46450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C35CA7C-5A7A-4FCA-966D-07D74D6F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6B7B90D-0DC1-4247-92D5-26A4F44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2029408-9B7A-4D98-807D-DBBA29D6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4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D6EBDD7-03CD-44AD-90AB-3A59712DD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FBDA1CF-36E9-4B15-9BC7-50777CB7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8E04560-ECF2-45F1-9269-8CD7F9F9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26.2.2025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DEB0AC-3372-4354-954F-F8C36ABB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6C80DB-DC73-4605-B2F3-B5255722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4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B31-4DFF-4535-8389-5F3706716CAA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E5B1-8CDD-4ACA-8558-8BF334A13E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4A41-0D31-4FA8-ABE5-263D7D9D5EF0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3E81-6409-49D2-B43D-9331313F2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8E22-62AD-4AD3-B969-4BB37EC8D8AC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BDAE-4B8B-4B97-8ABA-359A562E07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B12A-9418-4A90-BABB-AB117C1E6645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6887-63FD-4A5B-A01A-6D8A7CC03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F8E2-ACCF-46B3-AA7E-9FC2E6B7ED75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CA6B-E3D2-4B07-8817-EE83110204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E178-3607-42E2-949E-B23F99CA203E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D592-9B7F-411B-B2A1-827BCC30EA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4A0D-A8FA-4B6D-9EED-5E0F5DA8C7E0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C640-BBE6-4DE7-9BDD-1DDE2180E7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7722A-876B-44A6-90DC-0E56168B835A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2DC534-DA41-4936-8F01-7EF343464E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AF14C01-A5F1-49ED-B8BD-FA80EE28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3857CC4-D465-4FC0-9C3E-FBA1C804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2DE8A1C-F8D4-4CFC-8987-D46D03DBF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C45EF2-C8F0-407B-B6CF-64ED04097FB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26.2.2025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57326FD-D190-47E2-9B4B-6A25270E8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9B616F-48A6-41F8-AFD5-0C022C88E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1C1EF0-E045-4FEA-B73C-C323B5ACDCBF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60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755650" y="981075"/>
            <a:ext cx="7702550" cy="2619375"/>
          </a:xfrm>
        </p:spPr>
        <p:txBody>
          <a:bodyPr/>
          <a:lstStyle/>
          <a:p>
            <a:r>
              <a:rPr lang="cs-CZ" sz="4800" b="1"/>
              <a:t>Metonymie </a:t>
            </a:r>
            <a:br>
              <a:rPr lang="cs-CZ" sz="4800" b="1"/>
            </a:br>
            <a:r>
              <a:rPr lang="cs-CZ" sz="4800" b="1"/>
              <a:t>v pojetí kognitivní lingvistiky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„Metafory </a:t>
            </a:r>
            <a:r>
              <a:rPr lang="cs-CZ" sz="4800" dirty="0">
                <a:solidFill>
                  <a:srgbClr val="FF0000"/>
                </a:solidFill>
              </a:rPr>
              <a:t>a metonymie</a:t>
            </a:r>
            <a:r>
              <a:rPr lang="cs-CZ" sz="4800" dirty="0">
                <a:solidFill>
                  <a:schemeClr val="tx1"/>
                </a:solidFill>
              </a:rPr>
              <a:t>, kterými žijeme“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7"/>
            <a:ext cx="8496944" cy="597666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NÁDOBA (BALENÍ) ZA OBSAH (</a:t>
            </a:r>
            <a:r>
              <a:rPr lang="cs-CZ" i="1" dirty="0"/>
              <a:t>kouří krabičku denně, snědla zmrzlinový pohár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OBSAH ZA NÁDOBU (</a:t>
            </a:r>
            <a:r>
              <a:rPr lang="cs-CZ" i="1" dirty="0"/>
              <a:t>v tašce se rozbilo pivo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OSOBA ZA JMÉNO (</a:t>
            </a:r>
            <a:r>
              <a:rPr lang="cs-CZ" i="1" dirty="0"/>
              <a:t>nejsem uvedena v seznamu, setkal se se známými jmény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… atd.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r>
              <a:rPr lang="cs-CZ" sz="3600" b="1" dirty="0"/>
              <a:t>Metonymie spojené s částmi těla</a:t>
            </a:r>
            <a:br>
              <a:rPr lang="cs-CZ" sz="3600" b="1" dirty="0"/>
            </a:br>
            <a:r>
              <a:rPr lang="cs-CZ" sz="3600" b="1" dirty="0"/>
              <a:t>ČÁST TĚLA ZA ČLOVĚKA</a:t>
            </a:r>
          </a:p>
        </p:txBody>
      </p:sp>
      <p:pic>
        <p:nvPicPr>
          <p:cNvPr id="16386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340768"/>
            <a:ext cx="3784600" cy="536416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1294966"/>
            <a:ext cx="4320480" cy="5544616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hlava (</a:t>
            </a:r>
            <a:r>
              <a:rPr lang="cs-CZ" i="1" dirty="0"/>
              <a:t>to je ale hlava; to ho bude stát hlavu): </a:t>
            </a:r>
            <a:r>
              <a:rPr lang="cs-CZ" dirty="0"/>
              <a:t>intelekt – paměť; život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tvář</a:t>
            </a:r>
            <a:r>
              <a:rPr lang="cs-CZ" i="1" dirty="0"/>
              <a:t> (vidím tu známé tváře; bledá tvář)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oko</a:t>
            </a:r>
            <a:r>
              <a:rPr lang="cs-CZ" i="1" dirty="0"/>
              <a:t> (ani jedno oko nezůstalo suché; mohl na ní oči nechat)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ucho (</a:t>
            </a:r>
            <a:r>
              <a:rPr lang="cs-CZ" i="1" dirty="0"/>
              <a:t>jsem jedno velké ucho; poslouchá jen na půl ucha</a:t>
            </a:r>
            <a:r>
              <a:rPr lang="cs-CZ" dirty="0"/>
              <a:t>)</a:t>
            </a:r>
            <a:endParaRPr lang="cs-CZ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krk (</a:t>
            </a:r>
            <a:r>
              <a:rPr lang="cs-CZ" i="1" dirty="0"/>
              <a:t>mít doma tři hladové krky; zakroutit někomu krkem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ruka (</a:t>
            </a:r>
            <a:r>
              <a:rPr lang="cs-CZ" i="1" dirty="0"/>
              <a:t>chce to tady ženskou ruku; podal mi pomocnou ruku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noha </a:t>
            </a:r>
            <a:r>
              <a:rPr lang="cs-CZ" i="1" dirty="0"/>
              <a:t>(nepřišla ani noha; co není v hlavě, musí být v nohách)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/>
          <a:lstStyle/>
          <a:p>
            <a:r>
              <a:rPr lang="cs-CZ" b="1" dirty="0"/>
              <a:t>Metonymie spojené s emocemi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05387"/>
            <a:ext cx="8352928" cy="5328592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500" b="1" dirty="0"/>
              <a:t>PŘÍZNAK  / TYPICKÉ CHOVÁNÍ ZA EMOCI: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7600" dirty="0"/>
              <a:t>ZRUDNUTÍ ZA HNĚV (</a:t>
            </a:r>
            <a:r>
              <a:rPr lang="cs-CZ" sz="7600" i="1" dirty="0"/>
              <a:t>zbrunátněl, do tváří se mu vhrnula krev, zčervenal jako krocan</a:t>
            </a:r>
            <a:r>
              <a:rPr lang="cs-CZ" sz="7600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7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7600" dirty="0"/>
              <a:t>TŘES ZA STRACH (</a:t>
            </a:r>
            <a:r>
              <a:rPr lang="cs-CZ" sz="7600" i="1" dirty="0"/>
              <a:t>rozklepal se, roztřásl se, chvěl se po celém těle</a:t>
            </a:r>
            <a:r>
              <a:rPr lang="cs-CZ" sz="7600" dirty="0"/>
              <a:t>…)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7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7600" dirty="0"/>
              <a:t>SKÁKÁNÍ ZA RADOST (</a:t>
            </a:r>
            <a:r>
              <a:rPr lang="cs-CZ" sz="7600" i="1" dirty="0"/>
              <a:t>skákal metr vysoko</a:t>
            </a:r>
            <a:r>
              <a:rPr lang="cs-CZ" sz="7600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7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7600" dirty="0"/>
              <a:t>ZRYCHLENÝ TLUKOT SRDCE ZA SILNOU EMOCI (</a:t>
            </a:r>
            <a:r>
              <a:rPr lang="cs-CZ" sz="7600" i="1" dirty="0"/>
              <a:t>rozbušilo se mu srdce</a:t>
            </a:r>
            <a:r>
              <a:rPr lang="cs-CZ" sz="7600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7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7600" dirty="0"/>
              <a:t>PLÁČ / SLZY ZA SMUTEK (po tváři jí kanuly slzy, pak přijde pláč a skřípění zubů)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Další příklady </a:t>
            </a:r>
            <a:br>
              <a:rPr lang="cs-CZ" b="1" dirty="0"/>
            </a:br>
            <a:r>
              <a:rPr lang="cs-CZ" b="1" dirty="0"/>
              <a:t>metonymických vyjádření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75252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rodina přišla </a:t>
            </a:r>
            <a:r>
              <a:rPr lang="cs-CZ" b="1" i="1" dirty="0"/>
              <a:t>o </a:t>
            </a:r>
            <a:r>
              <a:rPr lang="cs-CZ" b="1" i="1" dirty="0" smtClean="0"/>
              <a:t>chleba  </a:t>
            </a:r>
            <a:r>
              <a:rPr lang="cs-CZ" dirty="0" smtClean="0"/>
              <a:t> (... ?)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maminka si v koutku </a:t>
            </a:r>
            <a:r>
              <a:rPr lang="cs-CZ" b="1" i="1" dirty="0"/>
              <a:t>utírala </a:t>
            </a:r>
            <a:r>
              <a:rPr lang="cs-CZ" b="1" i="1" dirty="0" smtClean="0"/>
              <a:t>oči </a:t>
            </a:r>
            <a:r>
              <a:rPr lang="cs-CZ" dirty="0"/>
              <a:t> (... ?)</a:t>
            </a:r>
            <a:endParaRPr lang="cs-CZ" b="1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měl jsem </a:t>
            </a:r>
            <a:r>
              <a:rPr lang="cs-CZ" b="1" i="1" dirty="0"/>
              <a:t>stažený krk</a:t>
            </a:r>
            <a:r>
              <a:rPr lang="cs-CZ" b="1" dirty="0"/>
              <a:t> </a:t>
            </a:r>
            <a:r>
              <a:rPr lang="cs-CZ" i="1" dirty="0"/>
              <a:t>a nemohl jsem vydat ani </a:t>
            </a:r>
            <a:r>
              <a:rPr lang="cs-CZ" i="1" dirty="0" smtClean="0"/>
              <a:t>hlásku </a:t>
            </a:r>
            <a:r>
              <a:rPr lang="cs-CZ" dirty="0"/>
              <a:t> (... ?)</a:t>
            </a:r>
            <a:endParaRPr lang="cs-CZ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Vinnetou spatřil </a:t>
            </a:r>
            <a:r>
              <a:rPr lang="cs-CZ" b="1" i="1" dirty="0"/>
              <a:t>bledé tváře </a:t>
            </a:r>
            <a:r>
              <a:rPr lang="cs-CZ" dirty="0"/>
              <a:t> (... ?)</a:t>
            </a:r>
            <a:endParaRPr lang="cs-CZ" b="1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už mi jede </a:t>
            </a:r>
            <a:r>
              <a:rPr lang="cs-CZ" b="1" i="1" dirty="0" smtClean="0"/>
              <a:t>osmnáctka </a:t>
            </a:r>
            <a:r>
              <a:rPr lang="cs-CZ" dirty="0"/>
              <a:t> (... ?)</a:t>
            </a:r>
            <a:endParaRPr lang="cs-CZ" b="1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</a:t>
            </a:r>
            <a:r>
              <a:rPr lang="cs-CZ" b="1" i="1" dirty="0"/>
              <a:t>uvidíme se </a:t>
            </a:r>
            <a:r>
              <a:rPr lang="cs-CZ" i="1" dirty="0"/>
              <a:t>na přednášce </a:t>
            </a:r>
            <a:r>
              <a:rPr lang="cs-CZ" sz="2600" dirty="0"/>
              <a:t>(nejde primárně o vidění – to zastupuje celou událost setkání, jejíž součástí je i vzájemné „vidění se</a:t>
            </a:r>
            <a:r>
              <a:rPr lang="cs-CZ" sz="2600" dirty="0" smtClean="0"/>
              <a:t>“) </a:t>
            </a:r>
            <a:r>
              <a:rPr lang="cs-CZ" sz="2800" dirty="0"/>
              <a:t>(... ?)</a:t>
            </a:r>
            <a:endParaRPr lang="cs-CZ" sz="2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bratr chodí </a:t>
            </a:r>
            <a:r>
              <a:rPr lang="cs-CZ" b="1" i="1" dirty="0"/>
              <a:t>do </a:t>
            </a:r>
            <a:r>
              <a:rPr lang="cs-CZ" b="1" i="1" dirty="0" smtClean="0"/>
              <a:t>houslí </a:t>
            </a:r>
            <a:r>
              <a:rPr lang="cs-CZ" dirty="0"/>
              <a:t> (... ?)</a:t>
            </a:r>
            <a:endParaRPr lang="cs-CZ" b="1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- </a:t>
            </a:r>
            <a:r>
              <a:rPr lang="cs-CZ" b="1" i="1" dirty="0"/>
              <a:t>celá škola </a:t>
            </a:r>
            <a:r>
              <a:rPr lang="cs-CZ" i="1" dirty="0"/>
              <a:t>půjde do </a:t>
            </a:r>
            <a:r>
              <a:rPr lang="cs-CZ" i="1" dirty="0" smtClean="0"/>
              <a:t>kina </a:t>
            </a:r>
            <a:r>
              <a:rPr lang="cs-CZ" dirty="0"/>
              <a:t> (... ?)</a:t>
            </a:r>
            <a:endParaRPr lang="cs-CZ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Jít spolu k oltáři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cs-CZ" i="1"/>
              <a:t>Berta snila o tom, že půjde s Bonifácem k oltáři.</a:t>
            </a:r>
          </a:p>
        </p:txBody>
      </p:sp>
      <p:pic>
        <p:nvPicPr>
          <p:cNvPr id="25603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20938"/>
            <a:ext cx="238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Vyměnit se prstýnky a slavit křtiny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18487" cy="4784725"/>
          </a:xfrm>
        </p:spPr>
        <p:txBody>
          <a:bodyPr/>
          <a:lstStyle/>
          <a:p>
            <a:r>
              <a:rPr lang="cs-CZ" i="1"/>
              <a:t>Berta s Bonifácem si v říjnu vyměnili svatební prstýnky a v červnu už chystali křtiny.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26627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62250"/>
            <a:ext cx="41894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798763"/>
            <a:ext cx="4133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5226" y="5253832"/>
            <a:ext cx="19224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50"/>
          </a:xfrm>
        </p:spPr>
        <p:txBody>
          <a:bodyPr/>
          <a:lstStyle/>
          <a:p>
            <a:r>
              <a:rPr lang="cs-CZ" b="1" dirty="0"/>
              <a:t>Metaforické vyjádření téhož?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 (Úkol: SVATBA JE…)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Rodiče bez prstýnků v zemi bez otců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84784"/>
            <a:ext cx="1926503" cy="14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(titulek novinového článku: co vyjadřuje a prostřednictvím čeho?)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12976"/>
            <a:ext cx="63436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metafory a jaké metonymie jsou v češtině spojeny se smrtí?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Metafory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Metonymie</a:t>
            </a:r>
          </a:p>
        </p:txBody>
      </p:sp>
    </p:spTree>
    <p:extLst>
      <p:ext uri="{BB962C8B-B14F-4D97-AF65-F5344CB8AC3E}">
        <p14:creationId xmlns:p14="http://schemas.microsoft.com/office/powerpoint/2010/main" val="41070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012825"/>
          </a:xfrm>
        </p:spPr>
        <p:txBody>
          <a:bodyPr/>
          <a:lstStyle/>
          <a:p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b="1" dirty="0"/>
              <a:t>Metafora a metonymie jako prostředek významové extenze </a:t>
            </a:r>
            <a:r>
              <a:rPr lang="cs-CZ" sz="3600" dirty="0"/>
              <a:t>(„přenesený význam“)</a:t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575"/>
            <a:ext cx="8003232" cy="406558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b="1" dirty="0"/>
              <a:t>Slovníkové heslo: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b="1" dirty="0"/>
              <a:t>zlato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cs-CZ" dirty="0"/>
              <a:t>lesklý, jasně žlutý kovový prvek, zn. Au: </a:t>
            </a:r>
            <a:r>
              <a:rPr lang="cs-CZ" i="1" dirty="0"/>
              <a:t>ryzí zlato, těžba zlata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2.  výrobek / výrobky ze zlata: </a:t>
            </a:r>
            <a:r>
              <a:rPr lang="cs-CZ" i="1" dirty="0">
                <a:solidFill>
                  <a:srgbClr val="C00000"/>
                </a:solidFill>
              </a:rPr>
              <a:t>rodinné zlato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3.  co připomíná zlato (hodnotou, barvou aj.):  </a:t>
            </a:r>
            <a:r>
              <a:rPr lang="cs-CZ" i="1" dirty="0">
                <a:solidFill>
                  <a:srgbClr val="C00000"/>
                </a:solidFill>
              </a:rPr>
              <a:t>má zlato v hrdle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4.  měkký sýr sytě žluté barvy (</a:t>
            </a:r>
            <a:r>
              <a:rPr lang="cs-CZ" i="1" dirty="0" err="1">
                <a:solidFill>
                  <a:srgbClr val="C00000"/>
                </a:solidFill>
              </a:rPr>
              <a:t>blaťácké</a:t>
            </a:r>
            <a:r>
              <a:rPr lang="cs-CZ" i="1" dirty="0">
                <a:solidFill>
                  <a:srgbClr val="C00000"/>
                </a:solidFill>
              </a:rPr>
              <a:t> zlato</a:t>
            </a:r>
            <a:r>
              <a:rPr lang="cs-CZ" dirty="0">
                <a:solidFill>
                  <a:srgbClr val="C00000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5.  </a:t>
            </a:r>
            <a:r>
              <a:rPr lang="cs-CZ" dirty="0" err="1">
                <a:solidFill>
                  <a:srgbClr val="C00000"/>
                </a:solidFill>
              </a:rPr>
              <a:t>expr</a:t>
            </a:r>
            <a:r>
              <a:rPr lang="cs-CZ" dirty="0">
                <a:solidFill>
                  <a:srgbClr val="C00000"/>
                </a:solidFill>
              </a:rPr>
              <a:t>. dobrá, ušlechtilá, drahá osoba: </a:t>
            </a:r>
            <a:r>
              <a:rPr lang="cs-CZ" i="1" dirty="0">
                <a:solidFill>
                  <a:srgbClr val="C00000"/>
                </a:solidFill>
              </a:rPr>
              <a:t>ty moje zlato, tatínek je hotové zlato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Příklady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/>
          <a:lstStyle/>
          <a:p>
            <a:r>
              <a:rPr lang="cs-CZ" dirty="0"/>
              <a:t>Servírka k číšníkovi: „Ty dva řízky se salátem budou platit.“</a:t>
            </a:r>
          </a:p>
          <a:p>
            <a:r>
              <a:rPr lang="cs-CZ" dirty="0"/>
              <a:t>Lékař k sestře: „Ten žlučník na pětce by už mohl jít domů.“</a:t>
            </a:r>
          </a:p>
          <a:p>
            <a:r>
              <a:rPr lang="cs-CZ" dirty="0"/>
              <a:t>Už nám jede osmička.</a:t>
            </a:r>
          </a:p>
          <a:p>
            <a:r>
              <a:rPr lang="cs-CZ" dirty="0"/>
              <a:t>Učitelka k dětem: „Kdo zná odpověď? Máme tu nějaké chytré hlavy?“</a:t>
            </a:r>
          </a:p>
          <a:p>
            <a:r>
              <a:rPr lang="cs-CZ" dirty="0"/>
              <a:t>Alois Jirásek zabíral v knihovně celou polici.</a:t>
            </a:r>
          </a:p>
          <a:p>
            <a:r>
              <a:rPr lang="cs-CZ" dirty="0"/>
              <a:t>Celá hospoda se Josefovi smála.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b="1" dirty="0"/>
              <a:t>Metonymie ve slovotvorbě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7"/>
            <a:ext cx="8712968" cy="504056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Motivace určitým rysem věci / člověka apod.; odkazuje se k nápadnému znaku či ke znaku v dané situaci relevantnímu, resp. které chce mluvčí vysunout do popředí.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i="1" dirty="0" err="1"/>
              <a:t>Břicháč</a:t>
            </a:r>
            <a:r>
              <a:rPr lang="cs-CZ" sz="2400" dirty="0"/>
              <a:t>: člověk, který má velké BŘICHO </a:t>
            </a:r>
            <a:r>
              <a:rPr lang="cs-CZ" sz="2400" dirty="0">
                <a:solidFill>
                  <a:srgbClr val="FF0000"/>
                </a:solidFill>
              </a:rPr>
              <a:t>(BŘICHO ZA ČLOVĚKA)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i="1" dirty="0"/>
              <a:t>Květináč</a:t>
            </a:r>
            <a:r>
              <a:rPr lang="cs-CZ" sz="2400" dirty="0"/>
              <a:t>: nádoba, která je určena na KVĚTINY </a:t>
            </a:r>
            <a:r>
              <a:rPr lang="cs-CZ" sz="2400" dirty="0">
                <a:solidFill>
                  <a:srgbClr val="FF0000"/>
                </a:solidFill>
              </a:rPr>
              <a:t>(KVĚTINA ZA NÁDOBU) </a:t>
            </a:r>
            <a:r>
              <a:rPr lang="cs-CZ" sz="2400" dirty="0"/>
              <a:t>– mohla by se jmenovat jinak, např. truhlík, hrnek atd.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i="1" dirty="0"/>
              <a:t>Červenka</a:t>
            </a:r>
            <a:r>
              <a:rPr lang="cs-CZ" sz="2400" dirty="0"/>
              <a:t>: nemoc, jejímž příznakem je ČERVENÁ barva;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                        ptáček, který má na voleti ČERVENÉ peří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i="1" dirty="0"/>
              <a:t>Cestující</a:t>
            </a:r>
            <a:r>
              <a:rPr lang="cs-CZ" sz="2400" dirty="0"/>
              <a:t>: člověk, který aktuálně nebo potenciálně CESTUJE v dopravním prostředku (X </a:t>
            </a:r>
            <a:r>
              <a:rPr lang="cs-CZ" sz="2400" i="1" dirty="0"/>
              <a:t>cestovatel</a:t>
            </a:r>
            <a:r>
              <a:rPr lang="cs-CZ" sz="2400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i="1" dirty="0"/>
              <a:t>Brýlatý</a:t>
            </a:r>
            <a:r>
              <a:rPr lang="cs-CZ" sz="2400" dirty="0"/>
              <a:t>: někdo, kdo má / nosí BRÝLE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(srov. Laura Janda: </a:t>
            </a:r>
            <a:r>
              <a:rPr lang="cs-CZ" sz="2000" dirty="0" err="1"/>
              <a:t>The</a:t>
            </a:r>
            <a:r>
              <a:rPr lang="cs-CZ" sz="2000" dirty="0"/>
              <a:t> role </a:t>
            </a:r>
            <a:r>
              <a:rPr lang="cs-CZ" sz="2000" dirty="0" err="1"/>
              <a:t>of</a:t>
            </a:r>
            <a:r>
              <a:rPr lang="cs-CZ" sz="2000" dirty="0"/>
              <a:t> metonymy…, Slovo a slovesnost, 71, 2010, 4)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81300A-704D-421B-81D6-6BBAB47B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87" y="316191"/>
            <a:ext cx="6984776" cy="1528633"/>
          </a:xfrm>
        </p:spPr>
        <p:txBody>
          <a:bodyPr>
            <a:normAutofit/>
          </a:bodyPr>
          <a:lstStyle/>
          <a:p>
            <a:r>
              <a:rPr lang="cs-CZ" sz="3300" b="1" dirty="0"/>
              <a:t>„Tyhle ruce psaly poezii.“ Viktor Karlík vystavuje fotografie rukou básníků</a:t>
            </a:r>
            <a:br>
              <a:rPr lang="cs-CZ" sz="3300" b="1" dirty="0"/>
            </a:br>
            <a:endParaRPr lang="cs-CZ" sz="3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44824"/>
            <a:ext cx="7011008" cy="43529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383" y="692696"/>
            <a:ext cx="167044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3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Vtip 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Princ: Králi, splnil jsem svůj slib. V tomto pytli je sedm hlav draka.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Král: I já jsem splnil svůj slib. V tomto pytli je ruka a srdce princezny.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0723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113" y="1341438"/>
            <a:ext cx="2028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Mísení metafory a metonymie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Příklady – stať </a:t>
            </a:r>
            <a:r>
              <a:rPr lang="cs-CZ" dirty="0" err="1"/>
              <a:t>Phyliis</a:t>
            </a:r>
            <a:r>
              <a:rPr lang="cs-CZ" dirty="0"/>
              <a:t> </a:t>
            </a:r>
            <a:r>
              <a:rPr lang="cs-CZ" dirty="0" err="1"/>
              <a:t>Perrin</a:t>
            </a:r>
            <a:r>
              <a:rPr lang="cs-CZ" dirty="0"/>
              <a:t> </a:t>
            </a:r>
            <a:r>
              <a:rPr lang="cs-CZ" dirty="0" err="1"/>
              <a:t>Wilcox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A </a:t>
            </a:r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: </a:t>
            </a:r>
            <a:r>
              <a:rPr lang="cs-CZ" dirty="0" err="1"/>
              <a:t>Metonymic</a:t>
            </a:r>
            <a:r>
              <a:rPr lang="cs-CZ" dirty="0"/>
              <a:t> and </a:t>
            </a:r>
            <a:r>
              <a:rPr lang="cs-CZ" dirty="0" err="1"/>
              <a:t>metaphorical</a:t>
            </a:r>
            <a:r>
              <a:rPr lang="cs-CZ" dirty="0"/>
              <a:t> </a:t>
            </a:r>
            <a:r>
              <a:rPr lang="cs-CZ" dirty="0" err="1"/>
              <a:t>mappings</a:t>
            </a:r>
            <a:r>
              <a:rPr lang="cs-CZ" dirty="0"/>
              <a:t> in ASL (2004)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573016"/>
            <a:ext cx="3960440" cy="271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r>
              <a:rPr lang="cs-CZ" b="1" dirty="0"/>
              <a:t>Podstata metonymie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547260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/>
              <a:t>Pojmová metonymie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reference (tj. poukázání) k určité pojmové (cílové) oblasti prostřednictvím </a:t>
            </a:r>
            <a:r>
              <a:rPr lang="cs-CZ" b="1" dirty="0">
                <a:solidFill>
                  <a:srgbClr val="C00000"/>
                </a:solidFill>
              </a:rPr>
              <a:t>jedné její části, detailu nebo aspektu (referenčního bodu, nosiče).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NOSIČ / referenční bod: </a:t>
            </a:r>
            <a:r>
              <a:rPr lang="cs-CZ" sz="4000" b="1" dirty="0"/>
              <a:t>řízek</a:t>
            </a:r>
            <a:r>
              <a:rPr lang="cs-CZ" sz="40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/>
              <a:t>                                    žlučník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CÍLOVÁ OBLAST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/>
              <a:t>                             ← </a:t>
            </a:r>
            <a:r>
              <a:rPr lang="cs-CZ" b="1" dirty="0"/>
              <a:t>zákazník, který si objednal řízek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/>
              <a:t>                             ←  </a:t>
            </a:r>
            <a:r>
              <a:rPr lang="cs-CZ" b="1" dirty="0"/>
              <a:t>pacient, který si léčí žlučník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2016224"/>
          </a:xfrm>
        </p:spPr>
        <p:txBody>
          <a:bodyPr/>
          <a:lstStyle/>
          <a:p>
            <a:pPr algn="l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Trochu jinak řečeno:</a:t>
            </a:r>
            <a:br>
              <a:rPr lang="cs-CZ" sz="3200" dirty="0"/>
            </a:br>
            <a:r>
              <a:rPr lang="cs-CZ" sz="2800" dirty="0">
                <a:solidFill>
                  <a:srgbClr val="FF0000"/>
                </a:solidFill>
              </a:rPr>
              <a:t>Metonymie je kognitivní proces, při němž jedna entita – </a:t>
            </a:r>
            <a:r>
              <a:rPr lang="cs-CZ" sz="2800" b="1" dirty="0">
                <a:solidFill>
                  <a:srgbClr val="FF0000"/>
                </a:solidFill>
              </a:rPr>
              <a:t>vehikulum</a:t>
            </a:r>
            <a:r>
              <a:rPr lang="cs-CZ" sz="2800" dirty="0">
                <a:solidFill>
                  <a:srgbClr val="FF0000"/>
                </a:solidFill>
              </a:rPr>
              <a:t> (prostředek, nosič) otevírá přístup k jiné entitě – </a:t>
            </a:r>
            <a:r>
              <a:rPr lang="cs-CZ" sz="2800" b="1" dirty="0">
                <a:solidFill>
                  <a:srgbClr val="FF0000"/>
                </a:solidFill>
              </a:rPr>
              <a:t>cílové</a:t>
            </a:r>
            <a:r>
              <a:rPr lang="cs-CZ" sz="2800" dirty="0">
                <a:solidFill>
                  <a:srgbClr val="FF0000"/>
                </a:solidFill>
              </a:rPr>
              <a:t>, a to v rámci téže pojmové oblasti.</a:t>
            </a:r>
            <a:r>
              <a:rPr lang="cs-CZ" sz="3200" dirty="0">
                <a:solidFill>
                  <a:srgbClr val="FF0000"/>
                </a:solidFill>
              </a:rPr>
              <a:t/>
            </a:r>
            <a:br>
              <a:rPr lang="cs-CZ" sz="3200" dirty="0">
                <a:solidFill>
                  <a:srgbClr val="FF0000"/>
                </a:solidFill>
              </a:rPr>
            </a:b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348880"/>
            <a:ext cx="8640960" cy="414908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Když se dověděl o synově zradě, zrudl.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ZRUDNUTÍ ZA HNĚV </a:t>
            </a:r>
            <a:r>
              <a:rPr lang="cs-CZ" sz="2800" dirty="0" smtClean="0"/>
              <a:t>(tradiční zápis pojmové metonymie)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zrudnutí </a:t>
            </a:r>
            <a:r>
              <a:rPr lang="cs-CZ" sz="2800" dirty="0"/>
              <a:t>(vehikulum, nosič) je symptomem hněvu (celé cílové oblasti); poukazuje zde k hněvu, je vysunuto do popředí.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Jinde to mohou být jiné symptomy: </a:t>
            </a:r>
            <a:r>
              <a:rPr lang="cs-CZ" sz="2800" i="1" dirty="0"/>
              <a:t>vycenil zuby</a:t>
            </a:r>
            <a:r>
              <a:rPr lang="cs-CZ" sz="2800" dirty="0"/>
              <a:t>, </a:t>
            </a:r>
            <a:r>
              <a:rPr lang="cs-CZ" sz="2800" i="1" dirty="0"/>
              <a:t>rozeřval se</a:t>
            </a:r>
            <a:r>
              <a:rPr lang="cs-CZ" sz="2800" dirty="0"/>
              <a:t>, </a:t>
            </a:r>
            <a:r>
              <a:rPr lang="cs-CZ" sz="2800" i="1" dirty="0"/>
              <a:t>na čele mu naběhla žíla</a:t>
            </a:r>
            <a:r>
              <a:rPr lang="cs-CZ" sz="2800" dirty="0"/>
              <a:t>…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Ale i: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/>
              <a:t>Když ji zavolali před tabuli, zrudla.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(Zčervenání jako symptom studu.)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Rozdíl mezi metaforou a metonymií</a:t>
            </a:r>
          </a:p>
        </p:txBody>
      </p:sp>
      <p:sp>
        <p:nvSpPr>
          <p:cNvPr id="24578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3200"/>
              <a:t>METAFORA</a:t>
            </a:r>
          </a:p>
        </p:txBody>
      </p:sp>
      <p:sp>
        <p:nvSpPr>
          <p:cNvPr id="24579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3200" dirty="0"/>
              <a:t>Dvě pojmové oblasti</a:t>
            </a:r>
          </a:p>
          <a:p>
            <a:pPr marL="0" indent="0" algn="ctr">
              <a:buFont typeface="Arial" charset="0"/>
              <a:buNone/>
            </a:pPr>
            <a:r>
              <a:rPr lang="cs-CZ" sz="3200" dirty="0"/>
              <a:t>(1) zdrojová – 2) cílová) </a:t>
            </a:r>
          </a:p>
        </p:txBody>
      </p:sp>
      <p:sp>
        <p:nvSpPr>
          <p:cNvPr id="24580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sz="3200" dirty="0"/>
              <a:t>METONYMIE</a:t>
            </a:r>
          </a:p>
        </p:txBody>
      </p:sp>
      <p:sp>
        <p:nvSpPr>
          <p:cNvPr id="24581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15528" y="2174875"/>
            <a:ext cx="4041775" cy="39512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3200" dirty="0"/>
              <a:t>Jedna pojmová oblast, z níž je vybrán určitý aspekt, aby ji zastupoval</a:t>
            </a:r>
            <a:endParaRPr lang="cs-CZ" sz="3600" dirty="0"/>
          </a:p>
        </p:txBody>
      </p:sp>
      <p:pic>
        <p:nvPicPr>
          <p:cNvPr id="24582" name="Obrázek 7"/>
          <p:cNvPicPr>
            <a:picLocks noChangeAspect="1"/>
          </p:cNvPicPr>
          <p:nvPr/>
        </p:nvPicPr>
        <p:blipFill>
          <a:blip r:embed="rId3"/>
          <a:srcRect l="14143" r="-14825"/>
          <a:stretch>
            <a:fillRect/>
          </a:stretch>
        </p:blipFill>
        <p:spPr bwMode="auto">
          <a:xfrm>
            <a:off x="251520" y="3792416"/>
            <a:ext cx="61563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2766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/>
          <a:lstStyle/>
          <a:p>
            <a:r>
              <a:rPr lang="cs-CZ" dirty="0"/>
              <a:t>Příklady – pojem HNĚV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268759"/>
            <a:ext cx="4173860" cy="36004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Metafora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184204" cy="482453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HNĚV JE ZAHŘÍVANÁ KAPALINA V UZAVŘENĚ NÁDOBĚ</a:t>
            </a:r>
          </a:p>
          <a:p>
            <a:pPr marL="0" indent="0">
              <a:buNone/>
            </a:pPr>
            <a:r>
              <a:rPr lang="cs-CZ" i="1" dirty="0"/>
              <a:t>všechno se v něm vařilo</a:t>
            </a:r>
          </a:p>
          <a:p>
            <a:pPr marL="0" indent="0">
              <a:buNone/>
            </a:pPr>
            <a:r>
              <a:rPr lang="cs-CZ" i="1" dirty="0"/>
              <a:t>vybuchl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HNĚV JE PROTIVNÍK V BOJI</a:t>
            </a:r>
          </a:p>
          <a:p>
            <a:pPr marL="0" indent="0">
              <a:buNone/>
            </a:pPr>
            <a:r>
              <a:rPr lang="cs-CZ" i="1" dirty="0"/>
              <a:t>bojoval se svým hněvem</a:t>
            </a:r>
          </a:p>
          <a:p>
            <a:pPr marL="0" indent="0">
              <a:buNone/>
            </a:pPr>
            <a:r>
              <a:rPr lang="cs-CZ" i="1" dirty="0"/>
              <a:t>ovládl ho hněv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+ další metafory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2793" cy="360040"/>
          </a:xfrm>
        </p:spPr>
        <p:txBody>
          <a:bodyPr/>
          <a:lstStyle/>
          <a:p>
            <a:pPr algn="ctr"/>
            <a:r>
              <a:rPr lang="cs-CZ" dirty="0"/>
              <a:t>Metonymie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99992" y="1700808"/>
            <a:ext cx="4464495" cy="482453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ZRUDNUTÍ TVÁŘE ZA HNĚV</a:t>
            </a:r>
          </a:p>
          <a:p>
            <a:pPr marL="0" indent="0">
              <a:buNone/>
            </a:pPr>
            <a:r>
              <a:rPr lang="cs-CZ" i="1" dirty="0"/>
              <a:t>zrudl (hněvem)</a:t>
            </a:r>
          </a:p>
          <a:p>
            <a:pPr marL="0" indent="0">
              <a:buNone/>
            </a:pPr>
            <a:r>
              <a:rPr lang="cs-CZ" i="1" dirty="0"/>
              <a:t>byl rudý </a:t>
            </a:r>
            <a:r>
              <a:rPr lang="cs-CZ" dirty="0"/>
              <a:t>(</a:t>
            </a:r>
            <a:r>
              <a:rPr lang="cs-CZ" i="1" dirty="0"/>
              <a:t>jako kohout </a:t>
            </a:r>
            <a:r>
              <a:rPr lang="cs-CZ" dirty="0"/>
              <a:t>apod.)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TŘES ZA HNĚV</a:t>
            </a:r>
          </a:p>
          <a:p>
            <a:pPr marL="0" indent="0">
              <a:buNone/>
            </a:pPr>
            <a:r>
              <a:rPr lang="cs-CZ" i="1" dirty="0"/>
              <a:t>(</a:t>
            </a:r>
            <a:r>
              <a:rPr lang="cs-CZ" i="1" dirty="0" err="1"/>
              <a:t>roz</a:t>
            </a:r>
            <a:r>
              <a:rPr lang="cs-CZ" i="1" dirty="0"/>
              <a:t>)třásl se hněvem / vztekem / zlostí</a:t>
            </a:r>
          </a:p>
          <a:p>
            <a:pPr marL="0" indent="0">
              <a:buNone/>
            </a:pPr>
            <a:r>
              <a:rPr lang="cs-CZ" i="1" dirty="0"/>
              <a:t>lomcoval jím hněv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+ další tělesné projevy této emoce (symptomy, indexy…)</a:t>
            </a:r>
          </a:p>
        </p:txBody>
      </p:sp>
    </p:spTree>
    <p:extLst>
      <p:ext uri="{BB962C8B-B14F-4D97-AF65-F5344CB8AC3E}">
        <p14:creationId xmlns:p14="http://schemas.microsoft.com/office/powerpoint/2010/main" val="251134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094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Systematičnost metonymií </a:t>
            </a:r>
            <a:br>
              <a:rPr lang="cs-CZ" b="1" dirty="0"/>
            </a:br>
            <a:r>
              <a:rPr lang="cs-CZ" b="1" dirty="0"/>
              <a:t>a jejich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● ČÁST ZA CELEK (</a:t>
            </a:r>
            <a:r>
              <a:rPr lang="cs-CZ" i="1" dirty="0"/>
              <a:t>pět hladových krků, nepřišla ani noha, ve sboru je málo sopránů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● VÝROBCE ZA VÝROBEK (</a:t>
            </a:r>
            <a:r>
              <a:rPr lang="cs-CZ" i="1" dirty="0"/>
              <a:t>koupil si forda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● AUTOR ZA DÍLO (</a:t>
            </a:r>
            <a:r>
              <a:rPr lang="cs-CZ" i="1" dirty="0"/>
              <a:t>najdeš to v Jungmannovi, hraje rád Chopina, čtu teď Kunderu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● POUŽÍVANÝ PŘEDMĚT ZA UŽIVATELE (</a:t>
            </a:r>
            <a:r>
              <a:rPr lang="cs-CZ" i="1" dirty="0"/>
              <a:t>saxofon má dnes chřipku; proč to auto troubí?)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● ŘÍDÍCÍ ZA ŘÍZENÉHO (</a:t>
            </a:r>
            <a:r>
              <a:rPr lang="cs-CZ" i="1" dirty="0"/>
              <a:t>Napoleon prohrál u Waterloo, Baťa vyráběl obuv pro celý svět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8863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dirty="0"/>
              <a:t>● INSTITUCE ZA LIDI ZA NI ODPOVĚDNÉ (</a:t>
            </a:r>
            <a:r>
              <a:rPr lang="cs-CZ" i="1" dirty="0"/>
              <a:t>parlament zákon odsouhlasil, BILLA nabízí slevy</a:t>
            </a:r>
            <a:r>
              <a:rPr lang="cs-CZ" dirty="0"/>
              <a:t>)</a:t>
            </a:r>
          </a:p>
          <a:p>
            <a:pPr marL="0" indent="0">
              <a:buFont typeface="Arial" charset="0"/>
              <a:buNone/>
            </a:pPr>
            <a:r>
              <a:rPr lang="cs-CZ" dirty="0"/>
              <a:t>● MÍSTO ZA INSTITUCI (</a:t>
            </a:r>
            <a:r>
              <a:rPr lang="cs-CZ" i="1" dirty="0"/>
              <a:t>čekáme reakci z Hradu, Brusel výjimku nepovolil</a:t>
            </a:r>
            <a:r>
              <a:rPr lang="cs-CZ" dirty="0"/>
              <a:t>)</a:t>
            </a:r>
          </a:p>
          <a:p>
            <a:pPr marL="0" indent="0">
              <a:buFont typeface="Arial" charset="0"/>
              <a:buNone/>
            </a:pPr>
            <a:r>
              <a:rPr lang="cs-CZ" dirty="0"/>
              <a:t>● MÍSTO ZA LIDI (</a:t>
            </a:r>
            <a:r>
              <a:rPr lang="cs-CZ" i="1" dirty="0"/>
              <a:t>Ostrava volila levici, na svatbu šla celá vesnice</a:t>
            </a:r>
            <a:r>
              <a:rPr lang="cs-CZ" dirty="0"/>
              <a:t>)</a:t>
            </a:r>
          </a:p>
          <a:p>
            <a:pPr marL="0" indent="0">
              <a:buFont typeface="Arial" charset="0"/>
              <a:buNone/>
            </a:pPr>
            <a:r>
              <a:rPr lang="cs-CZ" dirty="0"/>
              <a:t>● MÍSTO ZA UDÁLOST S NÍM SPOJENOU (</a:t>
            </a:r>
            <a:r>
              <a:rPr lang="cs-CZ" i="1" dirty="0"/>
              <a:t>Hirošima se nesmí opakovat, hokejisté vzpomínají na Nagano, v našich dějinách nás potkalo několik Bílých Hor</a:t>
            </a:r>
            <a:r>
              <a:rPr lang="cs-CZ" dirty="0"/>
              <a:t>)</a:t>
            </a:r>
          </a:p>
          <a:p>
            <a:pPr marL="0" indent="0"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250824" y="260350"/>
            <a:ext cx="8425631" cy="1143000"/>
          </a:xfrm>
        </p:spPr>
        <p:txBody>
          <a:bodyPr/>
          <a:lstStyle/>
          <a:p>
            <a:r>
              <a:rPr lang="cs-CZ" sz="3600" b="1" dirty="0"/>
              <a:t>Bílý dům </a:t>
            </a:r>
            <a:r>
              <a:rPr lang="cs-CZ" sz="3600" dirty="0"/>
              <a:t>jedná s </a:t>
            </a:r>
            <a:r>
              <a:rPr lang="cs-CZ" sz="3600" b="1" dirty="0"/>
              <a:t>Kremlem (MÍSTO ZA…)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4" y="1341438"/>
            <a:ext cx="8086725" cy="504031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                                               </a:t>
            </a:r>
            <a:r>
              <a:rPr lang="cs-CZ" b="1" dirty="0"/>
              <a:t>Kreml</a:t>
            </a:r>
            <a:r>
              <a:rPr lang="cs-CZ" dirty="0"/>
              <a:t> ←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                                               sídlo prezidenta Ruska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                                                 ← instituce ← stát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                                                 ← lidé v něm žijící                                                                                          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                     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</a:t>
            </a:r>
            <a:r>
              <a:rPr lang="cs-CZ" b="1" dirty="0"/>
              <a:t>Bílý dům </a:t>
            </a:r>
            <a:r>
              <a:rPr lang="cs-CZ" dirty="0"/>
              <a:t>←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sídlo prezidenta USA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← instituce ← stát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←lidé v něm žijící                                              </a:t>
            </a:r>
          </a:p>
        </p:txBody>
      </p:sp>
      <p:pic>
        <p:nvPicPr>
          <p:cNvPr id="17411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41211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4900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1622</Words>
  <Application>Microsoft Office PowerPoint</Application>
  <PresentationFormat>Předvádění na obrazovce (4:3)</PresentationFormat>
  <Paragraphs>234</Paragraphs>
  <Slides>23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Motiv systému Office</vt:lpstr>
      <vt:lpstr>Motiv Office</vt:lpstr>
      <vt:lpstr>Metonymie  v pojetí kognitivní lingvistiky</vt:lpstr>
      <vt:lpstr>Příklady</vt:lpstr>
      <vt:lpstr>Podstata metonymie</vt:lpstr>
      <vt:lpstr> Trochu jinak řečeno: Metonymie je kognitivní proces, při němž jedna entita – vehikulum (prostředek, nosič) otevírá přístup k jiné entitě – cílové, a to v rámci téže pojmové oblasti. </vt:lpstr>
      <vt:lpstr>Rozdíl mezi metaforou a metonymií</vt:lpstr>
      <vt:lpstr>Příklady – pojem HNĚV</vt:lpstr>
      <vt:lpstr>Systematičnost metonymií  a jejich typy</vt:lpstr>
      <vt:lpstr>Prezentace aplikace PowerPoint</vt:lpstr>
      <vt:lpstr>Bílý dům jedná s Kremlem (MÍSTO ZA…) </vt:lpstr>
      <vt:lpstr>Prezentace aplikace PowerPoint</vt:lpstr>
      <vt:lpstr>Metonymie spojené s částmi těla ČÁST TĚLA ZA ČLOVĚKA</vt:lpstr>
      <vt:lpstr>Metonymie spojené s emocemi </vt:lpstr>
      <vt:lpstr>Další příklady  metonymických vyjádření</vt:lpstr>
      <vt:lpstr>Jít spolu k oltáři</vt:lpstr>
      <vt:lpstr>Vyměnit se prstýnky a slavit křtiny</vt:lpstr>
      <vt:lpstr>Metaforické vyjádření téhož?</vt:lpstr>
      <vt:lpstr>Rodiče bez prstýnků v zemi bez otců</vt:lpstr>
      <vt:lpstr>Jaké metafory a jaké metonymie jsou v češtině spojeny se smrtí?</vt:lpstr>
      <vt:lpstr>   Metafora a metonymie jako prostředek významové extenze („přenesený význam“)  </vt:lpstr>
      <vt:lpstr>Metonymie ve slovotvorbě</vt:lpstr>
      <vt:lpstr>„Tyhle ruce psaly poezii.“ Viktor Karlík vystavuje fotografie rukou básníků </vt:lpstr>
      <vt:lpstr>Vtip na závěr</vt:lpstr>
      <vt:lpstr>Mísení metafory a metonymie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Metonymie  v pojetí kognitivní lingvistiky</dc:title>
  <dc:creator>Lenovo</dc:creator>
  <cp:lastModifiedBy>ucebnaff</cp:lastModifiedBy>
  <cp:revision>70</cp:revision>
  <dcterms:created xsi:type="dcterms:W3CDTF">2013-04-03T09:41:29Z</dcterms:created>
  <dcterms:modified xsi:type="dcterms:W3CDTF">2025-02-26T12:42:57Z</dcterms:modified>
</cp:coreProperties>
</file>