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58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ABB87-C0C1-4499-983F-F07B25573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Literární vývoj 2. období </a:t>
            </a:r>
            <a:r>
              <a:rPr lang="cs-CZ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Pahlaví</a:t>
            </a:r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Angažovaná literatura</a:t>
            </a:r>
            <a:b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AF0C44-EA90-4161-8C3B-39443B697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771900"/>
            <a:ext cx="9070848" cy="1367363"/>
          </a:xfrm>
        </p:spPr>
        <p:txBody>
          <a:bodyPr>
            <a:normAutofit/>
          </a:bodyPr>
          <a:lstStyle/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028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0A5B3-D1D9-4D82-B7DE-9AC817F0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642594"/>
            <a:ext cx="10153650" cy="357531"/>
          </a:xfrm>
        </p:spPr>
        <p:txBody>
          <a:bodyPr>
            <a:normAutofit fontScale="90000"/>
          </a:bodyPr>
          <a:lstStyle/>
          <a:p>
            <a:r>
              <a:rPr lang="cs-CZ" dirty="0"/>
              <a:t>Sbírky povídek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0246FC-4C82-4EB5-8920-3E93FACC3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0" y="1314450"/>
            <a:ext cx="10306050" cy="4720590"/>
          </a:xfrm>
        </p:spPr>
        <p:txBody>
          <a:bodyPr/>
          <a:lstStyle/>
          <a:p>
            <a:pPr fontAlgn="base"/>
            <a:r>
              <a:rPr lang="fa-IR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خیمه‌شب‌بازی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fontAlgn="base"/>
            <a:r>
              <a:rPr lang="fa-IR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نفتی </a:t>
            </a:r>
            <a:r>
              <a:rPr lang="cs-CZ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(Prodavač petroleje</a:t>
            </a:r>
          </a:p>
          <a:p>
            <a:pPr fontAlgn="base"/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گل‌های گوشتی</a:t>
            </a:r>
            <a:r>
              <a:rPr lang="ar-SA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fa-IR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عدل</a:t>
            </a:r>
            <a:r>
              <a:rPr lang="cs-CZ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Spravedlnost </a:t>
            </a:r>
          </a:p>
          <a:p>
            <a:pPr marL="0" indent="0" fontAlgn="base">
              <a:buNone/>
            </a:pPr>
            <a:r>
              <a:rPr lang="cs-CZ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زیر چراغ قرمز</a:t>
            </a:r>
            <a:endParaRPr lang="cs-CZ" sz="1800" b="1" i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a-IR" sz="18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آخر شب </a:t>
            </a:r>
            <a:endParaRPr lang="cs-CZ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fa-IR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مردی در قفس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cs-CZ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اسائه ادب</a:t>
            </a:r>
            <a:endParaRPr lang="cs-CZ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278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D3738A-DFCD-4789-96D1-08822F65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cs-CZ" sz="37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Bozorg</a:t>
            </a:r>
            <a:r>
              <a:rPr lang="cs-CZ" sz="37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7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Alaví</a:t>
            </a:r>
            <a:r>
              <a:rPr lang="cs-CZ" sz="37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(1904 –1997),</a:t>
            </a:r>
            <a:r>
              <a:rPr lang="cs-CZ" sz="37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7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بزرگ علوی</a:t>
            </a:r>
            <a:r>
              <a:rPr lang="cs-CZ" sz="3700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cs-CZ" sz="37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720FF-B5BA-43B5-8808-A88769E9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Prozaik, levicový intelektuál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Patřil k zakládajícím osobnostem strany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Túde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V německém exilu, krátce se vrátil na revoluci, pak ale 1980 opět do Německa návrat - deziluze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Řada děl s levicovou tématikou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Nejoceňovanější dílo: </a:t>
            </a:r>
            <a:r>
              <a:rPr lang="fa-I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چشمهایش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- 1952 – v IR vyšlo, ale pak zakázáno. 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Alaví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přes problematickou levicovou orientaci pokládán za jednoho z předních autorů moderního prozaického psaní v IR.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muž, vázanka, osoba, interiér&#10;&#10;Popis byl vytvořen automaticky">
            <a:extLst>
              <a:ext uri="{FF2B5EF4-FFF2-40B4-BE49-F238E27FC236}">
                <a16:creationId xmlns:a16="http://schemas.microsoft.com/office/drawing/2014/main" id="{05387866-1AAC-462A-8798-0112EE9C2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22" r="-2" b="-2"/>
          <a:stretch/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ED374-C26D-4ACE-BA59-D630B72C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642594"/>
            <a:ext cx="10191750" cy="38610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9E6EF-6B70-4413-B172-673FC23E3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390650"/>
            <a:ext cx="10191750" cy="4644390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ta´ahod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adabí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تعهد ادبی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angažovaná literatura</a:t>
            </a:r>
          </a:p>
          <a:p>
            <a:pPr fontAlgn="base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Problém definice – sociální? Marxistický vliv?</a:t>
            </a:r>
          </a:p>
          <a:p>
            <a:pPr marL="342900" lvl="0" indent="-342900" fontAlgn="base">
              <a:buSzPts val="1200"/>
              <a:buFont typeface="Times New Roman" panose="02020603050405020304" pitchFamily="18" charset="0"/>
              <a:buChar char="-"/>
            </a:pPr>
            <a:r>
              <a:rPr lang="cs-CZ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již od 20. let – sociální angažovanost tvůrců (perem) - celospolečenský apel</a:t>
            </a:r>
            <a:endParaRPr lang="cs-CZ" sz="2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200"/>
              <a:buFont typeface="Times New Roman" panose="02020603050405020304" pitchFamily="18" charset="0"/>
              <a:buChar char="-"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tradicionalistům, elitám, 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opresi p</a:t>
            </a:r>
            <a:r>
              <a:rPr lang="cs-CZ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olitických struktur, nutnost vedení.</a:t>
            </a:r>
            <a:endParaRPr lang="cs-CZ" sz="24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200"/>
              <a:buFont typeface="Times New Roman" panose="02020603050405020304" pitchFamily="18" charset="0"/>
              <a:buChar char="-"/>
            </a:pPr>
            <a:r>
              <a:rPr lang="cs-CZ" sz="24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intelektuální strážci svědomí a morálky.</a:t>
            </a:r>
          </a:p>
          <a:p>
            <a:pPr marL="0" indent="0" fontAlgn="base">
              <a:buNone/>
            </a:pPr>
            <a:r>
              <a:rPr lang="cs-CZ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40. léta: uvolňování cenzury po abdikaci Rezy Šáha 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vzácná X krátká etapa svobody slova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oživení literárních aktivit i novinářských a politických debat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povídková tvorba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žánr moderní perské beletrie. 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nové časopisy a noviny, financované politickými stranami: </a:t>
            </a: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روزگار نو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پیام نو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مردم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200"/>
              <a:buFont typeface="Times New Roman" panose="02020603050405020304" pitchFamily="18" charset="0"/>
              <a:buChar char="-"/>
            </a:pPr>
            <a:endParaRPr lang="cs-CZ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6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3FA6D-CB1C-4789-9254-B54C8A616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3975393" cy="424206"/>
          </a:xfrm>
        </p:spPr>
        <p:txBody>
          <a:bodyPr>
            <a:normAutofit fontScale="90000"/>
          </a:bodyPr>
          <a:lstStyle/>
          <a:p>
            <a:r>
              <a:rPr lang="cs-CZ" sz="4100" dirty="0" err="1"/>
              <a:t>Túde</a:t>
            </a:r>
            <a:r>
              <a:rPr lang="cs-CZ" sz="4100" dirty="0"/>
              <a:t>, Kongres spisovatelů 1946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36D704-5904-42AD-9DA1-E236DCE1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قطعنامه نخستین کنگره نویسندگان ایران :: صامت">
            <a:extLst>
              <a:ext uri="{FF2B5EF4-FFF2-40B4-BE49-F238E27FC236}">
                <a16:creationId xmlns:a16="http://schemas.microsoft.com/office/drawing/2014/main" id="{6EC649BB-AE0C-46F2-B9DC-D18D32FB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54" y="1649602"/>
            <a:ext cx="5367165" cy="35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4845B-CFDC-49C9-A184-17A293CD5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075" y="1476375"/>
            <a:ext cx="4840929" cy="4558665"/>
          </a:xfrm>
        </p:spPr>
        <p:txBody>
          <a:bodyPr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Francouzština - ) angličtině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ruština </a:t>
            </a:r>
          </a:p>
          <a:p>
            <a:pPr fontAlgn="base">
              <a:lnSpc>
                <a:spcPct val="90000"/>
              </a:lnSpc>
            </a:pPr>
            <a:r>
              <a:rPr lang="cs-CZ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Hezb</a:t>
            </a:r>
            <a:r>
              <a:rPr lang="cs-CZ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cs-CZ" b="1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túde</a:t>
            </a:r>
            <a:r>
              <a:rPr lang="cs-CZ" b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-je Írán – Strana íránského lidu)</a:t>
            </a:r>
          </a:p>
          <a:p>
            <a:pPr fontAlgn="base">
              <a:lnSpc>
                <a:spcPct val="90000"/>
              </a:lnSpc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1946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Mardom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 jehož zakladatelům patřil i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Mansúr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Šakí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(1919-2000)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Přispívali i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Sádeq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Čúbak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(1916 – 1998),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Bozorg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Alaví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(1904 –1997),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Nímá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Júšídž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jeho žák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Farejdún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Tavallalí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فريدون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توللى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(1917 – 1985)</a:t>
            </a:r>
          </a:p>
          <a:p>
            <a:pPr fontAlgn="base">
              <a:lnSpc>
                <a:spcPct val="90000"/>
              </a:lnSpc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) časopis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سخن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Džalál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-Ahmada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(1923 – 1969)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fontAlgn="base">
              <a:lnSpc>
                <a:spcPct val="90000"/>
              </a:lnSpc>
              <a:buAutoNum type="arabicPeriod"/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Kongres spisovatelův v Teheránu,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 červnu 1946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fontAlgn="base">
              <a:lnSpc>
                <a:spcPct val="90000"/>
              </a:lnSpc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ar-S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نخستین کنگره ی نویسندگان ایران</a:t>
            </a:r>
            <a:r>
              <a:rPr lang="cs-CZ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Sovětském kulturním centru v Teheránu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99207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E7C5A-C51F-4F19-B246-B59E37F2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642594"/>
            <a:ext cx="10410825" cy="37658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F43739-B768-454C-BE70-3898C546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190625"/>
            <a:ext cx="10410825" cy="4844415"/>
          </a:xfrm>
        </p:spPr>
        <p:txBody>
          <a:bodyPr>
            <a:normAutofit fontScale="92500"/>
          </a:bodyPr>
          <a:lstStyle/>
          <a:p>
            <a:pPr fontAlgn="base"/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Odraz událostí roku 1950–53 v literatuře 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Překládání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Sartra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Levicově zaměření autoři – navazují a překládají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Frantze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Fanona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Andre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Gundera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Franka 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Celsa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Furtada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roce 1953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  1)angažovaná literatura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adabiját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mota´ahed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ادبیات متعهد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angažovaní autoři: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přímý, jednodušší styl bez komplikovaných dvojznačností či přízdob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2)na opačném pólu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stála literatura, která se stranila politických témat a věnovala se čistě jen umění pro umění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Mahmúd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Kjánúš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Persian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Revize kritického postoje vůči islámu</a:t>
            </a:r>
          </a:p>
          <a:p>
            <a:pPr marL="342900" lvl="0" indent="-342900" rtl="0" fontAlgn="base"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Témata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rovnost, svoboda, spravedlnost, hrdinství, mučednictví.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Západ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negativní stigmatizace,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 níž se rétoricky přihlašuje jak levice, tak radikálnější duchovenstvo. 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Pocit sounáležitosti s islámským dědictvím.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výmluvný příklad - 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Džalál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 Ahmad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přerod nejprve levicového, posléze sociálního demokrata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posléze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zapáleného muslima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30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4912BA-9D53-4681-8366-F7AA4F8A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481356"/>
          </a:xfrm>
        </p:spPr>
        <p:txBody>
          <a:bodyPr>
            <a:normAutofit fontScale="90000"/>
          </a:bodyPr>
          <a:lstStyle/>
          <a:p>
            <a:r>
              <a:rPr lang="cs-CZ" sz="37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literární forma, témata, časopisy</a:t>
            </a:r>
            <a:br>
              <a:rPr lang="cs-CZ" sz="3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3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D9B4DB-06FF-44F8-A7A9-209E24AD7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123950"/>
            <a:ext cx="6369558" cy="4911090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90000"/>
              </a:lnSpc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přímý, jednodušší styl bez komplikovaných dvojznačností či přízdob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lnSpc>
                <a:spcPct val="90000"/>
              </a:lnSpc>
            </a:pP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marxistická literární kritika</a:t>
            </a:r>
          </a:p>
          <a:p>
            <a:pPr fontAlgn="base">
              <a:lnSpc>
                <a:spcPct val="90000"/>
              </a:lnSpc>
            </a:pP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Organizacieíránských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spisovatelů  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کانون نویسندگان ایرانی</a:t>
            </a:r>
            <a:r>
              <a:rPr lang="ar-S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boj s cenzurou (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Pahlaví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svoboda vyjadřování, tisku…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Hlavní témata v sociálně angažované próze i poezii: 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arabicParenR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opozice proti režimu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Pahlaví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SAVAK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arabicParenR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odmítání šíitských náboženských praktik i institucí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arabicParenR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ekonomická a sociální zaostalost Íránu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arabicParenR"/>
            </a:pP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identitární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problematika – kulturní odcizování, pocit ztráty íránských kořenů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arabicParenR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kritika westernizace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90000"/>
              </a:lnSpc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silný kulturní nacionalismus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90000"/>
              </a:lnSpc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září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veřejná podpora moderních básníků –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týdeník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a-I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خوشه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 vedením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Šámlua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více než sto básníků.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Font typeface="Times New Roman" panose="02020603050405020304" pitchFamily="18" charset="0"/>
              <a:buChar char="-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letech velmi populární magazín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Ferdousí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zde se publikovaly články, moderní povídky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pic>
        <p:nvPicPr>
          <p:cNvPr id="3074" name="Picture 2" descr="مجله خوشه | مجلات قدیمی">
            <a:extLst>
              <a:ext uri="{FF2B5EF4-FFF2-40B4-BE49-F238E27FC236}">
                <a16:creationId xmlns:a16="http://schemas.microsoft.com/office/drawing/2014/main" id="{F72FBFB3-61D0-4B44-8A6A-87B6067C7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/>
          <a:stretch/>
        </p:blipFill>
        <p:spPr bwMode="auto">
          <a:xfrm>
            <a:off x="8386170" y="484632"/>
            <a:ext cx="3321198" cy="574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89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DDEB1-A88D-4612-AD53-EA54459A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42594"/>
            <a:ext cx="10363200" cy="681381"/>
          </a:xfrm>
        </p:spPr>
        <p:txBody>
          <a:bodyPr>
            <a:normAutofit fontScale="90000"/>
          </a:bodyPr>
          <a:lstStyle/>
          <a:p>
            <a:r>
              <a:rPr lang="cs-CZ" dirty="0"/>
              <a:t>Incident v </a:t>
            </a:r>
            <a:r>
              <a:rPr lang="cs-CZ" dirty="0" err="1"/>
              <a:t>Sijáhkalu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BD9570-A35B-418B-A3B3-B9440AD87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543049"/>
            <a:ext cx="5937123" cy="4905375"/>
          </a:xfrm>
        </p:spPr>
        <p:txBody>
          <a:bodyPr>
            <a:normAutofit/>
          </a:bodyPr>
          <a:lstStyle/>
          <a:p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Roku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1971</a:t>
            </a: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tzv.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incidentu v 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Sijáhkalu</a:t>
            </a: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رویداد </a:t>
            </a:r>
            <a:r>
              <a:rPr lang="fa-I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سیاهکل</a:t>
            </a:r>
            <a:r>
              <a:rPr lang="fa-IR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OIPFG (Organizace mučednických guerill íránského lidu) ozbrojený levicový boj.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nové metafory, vztahující se nejrůznějším způsobem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 Kaspickému moři</a:t>
            </a: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rozbouřené moře, mořský nářek, mořské hnutí 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Lesy kolem Kaspického moře zase příměry rebelujícího lesa  či rudého lesa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Times New Roman" panose="02020603050405020304" pitchFamily="18" charset="0"/>
              <a:buChar char="-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obrazy krve a krvavých slov – na staroperských hrdinech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text, různé, kytice, mnoho&#10;&#10;Popis byl vytvořen automaticky">
            <a:extLst>
              <a:ext uri="{FF2B5EF4-FFF2-40B4-BE49-F238E27FC236}">
                <a16:creationId xmlns:a16="http://schemas.microsoft.com/office/drawing/2014/main" id="{0BD1649F-E4D7-46D3-A274-E4CDA50B6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298" y="289560"/>
            <a:ext cx="5327904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9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3EF527E-76C9-48D0-AD8D-3694C5FC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0B011F-6C65-4AC1-9953-6861E70AA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FD1ABA-ED13-46A2-8BAC-2BBCB401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6281928" cy="414682"/>
          </a:xfrm>
        </p:spPr>
        <p:txBody>
          <a:bodyPr>
            <a:normAutofit fontScale="90000"/>
          </a:bodyPr>
          <a:lstStyle/>
          <a:p>
            <a:r>
              <a:rPr lang="cs-CZ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Říjen 1977</a:t>
            </a:r>
            <a:r>
              <a:rPr lang="cs-CZ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10 dní čtení poezie </a:t>
            </a:r>
            <a:br>
              <a:rPr lang="cs-CZ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C65E63-5D03-4372-AE53-964C329A7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52525"/>
            <a:ext cx="6560058" cy="488251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pořádáno Goethe institutem v Teheránu </a:t>
            </a:r>
            <a:endParaRPr lang="cs-CZ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klíčová literární i společenská předrevoluční událost</a:t>
            </a:r>
            <a:endParaRPr lang="cs-CZ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dramatik a autor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Gholámhosejn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Sá´edí</a:t>
            </a: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(1936-85)</a:t>
            </a:r>
            <a:endParaRPr lang="cs-CZ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básník a dramatik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Sa´íd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Soltánpour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(1940-81)</a:t>
            </a: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سعید </a:t>
            </a:r>
            <a:r>
              <a:rPr lang="fa-IR" sz="16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سلطان‌پور</a:t>
            </a: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prozaik a satirik 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Ferejdún</a:t>
            </a: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Tonkaboní</a:t>
            </a: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protest proti cenzuře tisku a knih a zrušení všech vládních institucí, které v rozporu s ústavou z roku 1906 tato opatření realizovala</a:t>
            </a:r>
          </a:p>
          <a:p>
            <a:pPr>
              <a:lnSpc>
                <a:spcPct val="90000"/>
              </a:lnSpc>
            </a:pPr>
            <a:r>
              <a:rPr lang="cs-CZ" sz="1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večerů nahrané kazety následně distribuovány </a:t>
            </a:r>
          </a:p>
          <a:p>
            <a:pPr marL="228600" fontAlgn="base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Levicoví autoři: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Bozorg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Alaví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Mahmúd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E´temádzáde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Beh´azín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a-I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محمود </a:t>
            </a:r>
            <a:r>
              <a:rPr lang="fa-I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اعتمادزاده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onsistentním kritikem režimu byl Ahmad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Šámlú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Times New Roman" panose="02020603050405020304" pitchFamily="18" charset="0"/>
              <a:buChar char="-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kritiku dospělých skrytou v povídkách pro děti –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Samad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Behrangí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fontAlgn="base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Řada autorů za svou kritiku vězněna: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Rezá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Baráhení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Beh´azín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Mahmúd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Doulatábádí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Sá´edí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Soltánpour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Tonkaboní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65DEB0B7-C189-4AE4-ADB2-FA1F9B7E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537" y="484632"/>
            <a:ext cx="2292218" cy="2790023"/>
          </a:xfrm>
          <a:prstGeom prst="rect">
            <a:avLst/>
          </a:prstGeom>
        </p:spPr>
      </p:pic>
      <p:pic>
        <p:nvPicPr>
          <p:cNvPr id="1026" name="Picture 2" descr="سعید سلطانپور؛ روزی که قرار بود روز شاد باشد - BBC News فارسی">
            <a:extLst>
              <a:ext uri="{FF2B5EF4-FFF2-40B4-BE49-F238E27FC236}">
                <a16:creationId xmlns:a16="http://schemas.microsoft.com/office/drawing/2014/main" id="{8FA59F41-A7FD-4D45-A40F-88B305AA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6170" y="3900599"/>
            <a:ext cx="3321198" cy="18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96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85723-87F2-4281-A5C2-1BC8DC34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cs-CZ" sz="30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Símín</a:t>
            </a:r>
            <a:r>
              <a:rPr lang="cs-CZ" sz="30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b="1" u="sng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Dánešvar</a:t>
            </a:r>
            <a:r>
              <a:rPr lang="cs-CZ" sz="30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سیمین دانشور</a:t>
            </a:r>
            <a:r>
              <a:rPr lang="ar-SA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‎</a:t>
            </a:r>
            <a:r>
              <a:rPr lang="cs-CZ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ar-SA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‎</a:t>
            </a:r>
            <a:r>
              <a:rPr lang="cs-CZ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(1921 – 2012)</a:t>
            </a:r>
            <a:br>
              <a:rPr lang="cs-CZ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30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751C0E9-4187-482F-9E57-6F626A9C4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ersian Language &amp; Literature: Simin Daneshvar">
            <a:extLst>
              <a:ext uri="{FF2B5EF4-FFF2-40B4-BE49-F238E27FC236}">
                <a16:creationId xmlns:a16="http://schemas.microsoft.com/office/drawing/2014/main" id="{9B21DDAC-0E36-4862-A229-1201E958D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798" y="233264"/>
            <a:ext cx="2449320" cy="37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5D494F4-DB8B-4D3D-A107-4E84A0B74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FC58BE-64BA-44F6-B62D-AA29B1BF6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RAILBLAZER: Simin Daneshvar - Project Plume">
            <a:extLst>
              <a:ext uri="{FF2B5EF4-FFF2-40B4-BE49-F238E27FC236}">
                <a16:creationId xmlns:a16="http://schemas.microsoft.com/office/drawing/2014/main" id="{16463802-0766-4A3E-A81F-2CF10BB6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2741" y="2874858"/>
            <a:ext cx="2221674" cy="37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25524D-E19E-42F6-8237-F12B4683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buSzPts val="1200"/>
              <a:buFontTx/>
              <a:buChar char="-"/>
            </a:pPr>
            <a:r>
              <a:rPr lang="cs-CZ" sz="1700">
                <a:latin typeface="Times New Roman" panose="02020603050405020304" pitchFamily="18" charset="0"/>
                <a:ea typeface="Times New Roman" panose="02020603050405020304" pitchFamily="18" charset="0"/>
              </a:rPr>
              <a:t>X politickému aktivismu v literatuře - </a:t>
            </a:r>
            <a:r>
              <a:rPr lang="cs-CZ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7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غیر متعهد</a:t>
            </a:r>
            <a:endParaRPr lang="cs-CZ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>
              <a:lnSpc>
                <a:spcPct val="90000"/>
              </a:lnSpc>
              <a:buSzPts val="1200"/>
              <a:buFontTx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 jejím jménem je spojeno hned několik „prvenství“ </a:t>
            </a: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první autorka žena – románu – 1969 – </a:t>
            </a:r>
            <a:r>
              <a:rPr lang="cs-CZ" sz="1700" b="1" u="none" strike="noStrike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Savušún</a:t>
            </a: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fa-IR" sz="1700" u="none" strike="noStrike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سووشون</a:t>
            </a:r>
            <a:endParaRPr lang="cs-CZ" sz="1700" u="none" strike="noStrik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dodnes </a:t>
            </a:r>
            <a:r>
              <a:rPr lang="cs-CZ" sz="1700" u="none" strike="noStrike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írán</a:t>
            </a: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bestseller, vyšlo téměř 20x</a:t>
            </a: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sbírka povídek od ženy – 1948 –</a:t>
            </a:r>
            <a:r>
              <a:rPr lang="ar-SA" sz="1700" b="1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آتش خاموش</a:t>
            </a:r>
            <a:endParaRPr lang="cs-CZ" sz="1700" u="none" strike="noStrik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překladatelka</a:t>
            </a:r>
            <a:endParaRPr lang="cs-CZ" sz="1700" u="none" strike="noStrike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silně se angažovala v lidskoprávní problematice</a:t>
            </a: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700" u="none" strike="noStrike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ženské postavy ve svých dílech – vyhýbá se schematičnosti, </a:t>
            </a:r>
            <a:r>
              <a:rPr lang="cs-CZ" sz="17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sarkasmus </a:t>
            </a:r>
          </a:p>
          <a:p>
            <a:pPr marL="342900" lvl="0" indent="-342900" fontAlgn="base">
              <a:lnSpc>
                <a:spcPct val="90000"/>
              </a:lnSpc>
              <a:buSzPts val="1200"/>
              <a:buFont typeface="Times New Roman" panose="02020603050405020304" pitchFamily="18" charset="0"/>
              <a:buChar char="-"/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116391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037557B-A47F-47A7-8DBA-525641AF9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7370" y="0"/>
            <a:ext cx="435463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194973E-A242-430D-8F06-23B4410AC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ADB8C2-55EC-46EA-90E8-1AC29CC3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4" y="642594"/>
            <a:ext cx="6169533" cy="776632"/>
          </a:xfrm>
        </p:spPr>
        <p:txBody>
          <a:bodyPr>
            <a:normAutofit/>
          </a:bodyPr>
          <a:lstStyle/>
          <a:p>
            <a:r>
              <a:rPr lang="cs-CZ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Sádeq</a:t>
            </a: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Čúbak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(1916 – 1998)  </a:t>
            </a:r>
            <a:r>
              <a:rPr lang="fa-I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صادق چوبک</a:t>
            </a:r>
            <a:b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6DC425-375D-4428-BC06-48E7432B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419226"/>
            <a:ext cx="6321933" cy="4615814"/>
          </a:xfrm>
        </p:spPr>
        <p:txBody>
          <a:bodyPr>
            <a:normAutofit/>
          </a:bodyPr>
          <a:lstStyle/>
          <a:p>
            <a:pPr marL="342900" lvl="0" indent="-342900" fontAlgn="base">
              <a:buSzPts val="1200"/>
              <a:buFont typeface="Times New Roman" panose="02020603050405020304" pitchFamily="18" charset="0"/>
              <a:buChar char="-"/>
            </a:pPr>
            <a:r>
              <a:rPr lang="cs-CZ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průkopník moderní íránské</a:t>
            </a:r>
            <a:r>
              <a:rPr lang="cs-CZ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povídky. </a:t>
            </a:r>
          </a:p>
          <a:p>
            <a:pPr fontAlgn="base"/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nar. v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Búšehru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zemřel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Berkeley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USA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rtl="0" fontAlgn="base">
              <a:lnSpc>
                <a:spcPct val="107000"/>
              </a:lnSpc>
              <a:buSzPts val="1200"/>
              <a:buFont typeface="Times New Roman" panose="02020603050405020304" pitchFamily="18" charset="0"/>
              <a:buChar char="-"/>
            </a:pP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pracoval pro Anglo-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Iranian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Company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po roce 1951 jako knihovník v  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National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Iranian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Oil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Company</a:t>
            </a: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cs-CZ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200"/>
              <a:buFont typeface="Times New Roman" panose="02020603050405020304" pitchFamily="18" charset="0"/>
              <a:buChar char="-"/>
            </a:pPr>
            <a:r>
              <a:rPr lang="cs-CZ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 1974 odešel do důchodu, pak UK a po roce  1979 -) USA, kde dožil. </a:t>
            </a:r>
            <a:endParaRPr lang="cs-CZ" sz="18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Píše o lidech z nejnižších vrstev společnosti, závislých na opiu, prostitutkách, drobných řemeslnících, zlodějích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téma žena a sexualita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text, muž, pózování, staré&#10;&#10;Popis byl vytvořen automaticky">
            <a:extLst>
              <a:ext uri="{FF2B5EF4-FFF2-40B4-BE49-F238E27FC236}">
                <a16:creationId xmlns:a16="http://schemas.microsoft.com/office/drawing/2014/main" id="{DE6BF68F-7919-4408-9813-008C3BFBA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0" r="14190" b="1"/>
          <a:stretch/>
        </p:blipFill>
        <p:spPr>
          <a:xfrm>
            <a:off x="8386170" y="484632"/>
            <a:ext cx="3321198" cy="57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28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831B2A9FEA6C45A25FDF617AD44EF7" ma:contentTypeVersion="13" ma:contentTypeDescription="Vytvoří nový dokument" ma:contentTypeScope="" ma:versionID="1b407708fc560017e206f2a766cbd54b">
  <xsd:schema xmlns:xsd="http://www.w3.org/2001/XMLSchema" xmlns:xs="http://www.w3.org/2001/XMLSchema" xmlns:p="http://schemas.microsoft.com/office/2006/metadata/properties" xmlns:ns3="b3c7bbb6-eb26-4c1b-9bb6-cba5dd494eea" xmlns:ns4="715b35c6-e146-45a0-beb3-84c6bbc18745" targetNamespace="http://schemas.microsoft.com/office/2006/metadata/properties" ma:root="true" ma:fieldsID="0ab41adae06a0786f9d386e76aae84fb" ns3:_="" ns4:_="">
    <xsd:import namespace="b3c7bbb6-eb26-4c1b-9bb6-cba5dd494eea"/>
    <xsd:import namespace="715b35c6-e146-45a0-beb3-84c6bbc187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7bbb6-eb26-4c1b-9bb6-cba5dd494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35c6-e146-45a0-beb3-84c6bbc18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7293A0-6778-4475-970E-E38B1AEF5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7bbb6-eb26-4c1b-9bb6-cba5dd494eea"/>
    <ds:schemaRef ds:uri="715b35c6-e146-45a0-beb3-84c6bbc18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F4959B-9C64-4FF5-825F-9E437106DF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59AAC5-8C2A-4931-889C-F634A3A8960B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b3c7bbb6-eb26-4c1b-9bb6-cba5dd494eea"/>
    <ds:schemaRef ds:uri="715b35c6-e146-45a0-beb3-84c6bbc18745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924</Words>
  <Application>Microsoft Office PowerPoint</Application>
  <PresentationFormat>Širokoúhlá obrazovka</PresentationFormat>
  <Paragraphs>95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Symbol</vt:lpstr>
      <vt:lpstr>Times New Roman</vt:lpstr>
      <vt:lpstr>Savon</vt:lpstr>
      <vt:lpstr>Literární vývoj 2. období Pahlaví. Angažovaná literatura  </vt:lpstr>
      <vt:lpstr>Prezentace aplikace PowerPoint</vt:lpstr>
      <vt:lpstr>Túde, Kongres spisovatelů 1946</vt:lpstr>
      <vt:lpstr>Prezentace aplikace PowerPoint</vt:lpstr>
      <vt:lpstr>literární forma, témata, časopisy </vt:lpstr>
      <vt:lpstr>Incident v Sijáhkalu</vt:lpstr>
      <vt:lpstr>Říjen 1977 – 10 dní čtení poezie  </vt:lpstr>
      <vt:lpstr>Símín Dánešvar سیمین دانشور‎)‎ (1921 – 2012) </vt:lpstr>
      <vt:lpstr>Sádeq Čúbak (1916 – 1998)  صادق چوبک </vt:lpstr>
      <vt:lpstr>Sbírky povídek </vt:lpstr>
      <vt:lpstr>Bozorg Alaví (1904 –1997), بزرگ علوی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Literární vývoj 2. období Pahlaví. Angažovaná literatura  </dc:title>
  <dc:creator>Zuzana Kříhová</dc:creator>
  <cp:lastModifiedBy>Zuzana Kříhová</cp:lastModifiedBy>
  <cp:revision>1</cp:revision>
  <dcterms:created xsi:type="dcterms:W3CDTF">2020-12-10T07:49:30Z</dcterms:created>
  <dcterms:modified xsi:type="dcterms:W3CDTF">2020-12-10T07:55:01Z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0x01010023831B2A9FEA6C45A25FDF617AD44EF7</vt:lpwstr>
  </property>
</Properties>
</file>