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2" r:id="rId4"/>
    <p:sldId id="277" r:id="rId5"/>
    <p:sldId id="258" r:id="rId6"/>
    <p:sldId id="260" r:id="rId7"/>
    <p:sldId id="270" r:id="rId8"/>
    <p:sldId id="259" r:id="rId9"/>
    <p:sldId id="267" r:id="rId10"/>
    <p:sldId id="271" r:id="rId11"/>
    <p:sldId id="261" r:id="rId12"/>
    <p:sldId id="262" r:id="rId13"/>
    <p:sldId id="263" r:id="rId14"/>
    <p:sldId id="264" r:id="rId15"/>
    <p:sldId id="273" r:id="rId16"/>
    <p:sldId id="274" r:id="rId17"/>
    <p:sldId id="275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AD69A77-D018-4C3E-B565-0EB7E4FD7CEF}" type="datetimeFigureOut">
              <a:rPr lang="cs-CZ" smtClean="0"/>
              <a:t>27. 11. 2020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2A9C4C8-54CF-4036-8109-89D3656C110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saansuomea.fi/imperfekt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IMPERFEKTI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97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IMPERFEKTI – VERBITYYPPI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TI – SI  (t, </a:t>
            </a:r>
            <a:r>
              <a:rPr lang="cs-CZ" b="1" i="1" dirty="0" err="1" smtClean="0"/>
              <a:t>lt</a:t>
            </a:r>
            <a:r>
              <a:rPr lang="cs-CZ" b="1" i="1" dirty="0" smtClean="0"/>
              <a:t>, </a:t>
            </a:r>
            <a:r>
              <a:rPr lang="cs-CZ" b="1" i="1" dirty="0" err="1" smtClean="0"/>
              <a:t>nt</a:t>
            </a:r>
            <a:r>
              <a:rPr lang="cs-CZ" b="1" i="1" dirty="0" smtClean="0"/>
              <a:t>, </a:t>
            </a:r>
            <a:r>
              <a:rPr lang="cs-CZ" b="1" i="1" dirty="0" err="1" smtClean="0"/>
              <a:t>rt</a:t>
            </a:r>
            <a:r>
              <a:rPr lang="cs-CZ" b="1" i="1" dirty="0"/>
              <a:t>)</a:t>
            </a:r>
            <a:r>
              <a:rPr lang="cs-CZ" b="1" i="1" dirty="0" smtClean="0"/>
              <a:t> 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HUUTAA		HUUSI-		křičet</a:t>
            </a: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TIETÄÄ		TIESI-			vědět</a:t>
            </a:r>
          </a:p>
          <a:p>
            <a:pPr marL="0" indent="0">
              <a:buNone/>
            </a:pPr>
            <a:r>
              <a:rPr lang="cs-CZ" i="1" dirty="0" smtClean="0"/>
              <a:t>PYYTÄÄ		PYYSI-		žádat</a:t>
            </a:r>
          </a:p>
          <a:p>
            <a:pPr marL="0" indent="0">
              <a:buNone/>
            </a:pPr>
            <a:r>
              <a:rPr lang="cs-CZ" i="1" dirty="0" smtClean="0"/>
              <a:t>KIELTÄÄ		KIELSI-		zakázat</a:t>
            </a:r>
          </a:p>
          <a:p>
            <a:pPr marL="0" indent="0">
              <a:buNone/>
            </a:pPr>
            <a:r>
              <a:rPr lang="cs-CZ" i="1" dirty="0" smtClean="0"/>
              <a:t>RAKENTAA		RAKENSI-		stavět</a:t>
            </a:r>
          </a:p>
          <a:p>
            <a:pPr marL="0" indent="0">
              <a:buNone/>
            </a:pPr>
            <a:r>
              <a:rPr lang="cs-CZ" i="1" dirty="0" smtClean="0"/>
              <a:t>TUNTEA		TUNSI-		znát</a:t>
            </a:r>
          </a:p>
          <a:p>
            <a:pPr marL="0" indent="0">
              <a:buNone/>
            </a:pPr>
            <a:r>
              <a:rPr lang="cs-CZ" i="1" dirty="0" smtClean="0"/>
              <a:t>KÄÄNTÄÄ		KÄÄNSI-		přeložit</a:t>
            </a:r>
          </a:p>
          <a:p>
            <a:pPr marL="0" indent="0">
              <a:buNone/>
            </a:pPr>
            <a:r>
              <a:rPr lang="cs-CZ" i="1" dirty="0" smtClean="0"/>
              <a:t>LENTÄÄ		LENSI-		letět</a:t>
            </a:r>
          </a:p>
          <a:p>
            <a:pPr marL="0" indent="0">
              <a:buNone/>
            </a:pPr>
            <a:r>
              <a:rPr lang="cs-CZ" i="1" dirty="0" smtClean="0"/>
              <a:t>PIIRTÄÄ		PIIRSI-		kreslit</a:t>
            </a:r>
          </a:p>
          <a:p>
            <a:pPr marL="0" indent="0">
              <a:buNone/>
            </a:pPr>
            <a:r>
              <a:rPr lang="cs-CZ" i="1" dirty="0" smtClean="0"/>
              <a:t>YMMÄRTÄÄ		YMMÄRSI-		rozumět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78514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IMPERFEKTI – </a:t>
            </a:r>
            <a:r>
              <a:rPr lang="cs-CZ" dirty="0" smtClean="0"/>
              <a:t>VERBITYYPPI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smtClean="0"/>
              <a:t>UI-DA</a:t>
            </a:r>
            <a:r>
              <a:rPr lang="cs-CZ" i="1" dirty="0"/>
              <a:t>			</a:t>
            </a:r>
            <a:r>
              <a:rPr lang="cs-CZ" i="1" dirty="0" smtClean="0"/>
              <a:t>UI-  (</a:t>
            </a:r>
            <a:r>
              <a:rPr lang="cs-CZ" i="1" dirty="0" err="1" smtClean="0"/>
              <a:t>preesens</a:t>
            </a:r>
            <a:r>
              <a:rPr lang="cs-CZ" i="1" dirty="0" smtClean="0"/>
              <a:t> = </a:t>
            </a:r>
            <a:r>
              <a:rPr lang="cs-CZ" i="1" dirty="0" err="1" smtClean="0"/>
              <a:t>imperfekti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i="1" dirty="0" smtClean="0"/>
              <a:t>VOI-DA</a:t>
            </a:r>
            <a:r>
              <a:rPr lang="cs-CZ" i="1" dirty="0" smtClean="0"/>
              <a:t>		VOI </a:t>
            </a:r>
            <a:r>
              <a:rPr lang="cs-CZ" i="1" dirty="0"/>
              <a:t>(</a:t>
            </a:r>
            <a:r>
              <a:rPr lang="cs-CZ" i="1" dirty="0" err="1"/>
              <a:t>preesens</a:t>
            </a:r>
            <a:r>
              <a:rPr lang="cs-CZ" i="1" dirty="0"/>
              <a:t> = </a:t>
            </a:r>
            <a:r>
              <a:rPr lang="cs-CZ" i="1" dirty="0" err="1"/>
              <a:t>imperfekti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i="1" dirty="0" smtClean="0"/>
              <a:t>JUO-DA</a:t>
            </a:r>
            <a:r>
              <a:rPr lang="cs-CZ" i="1" dirty="0"/>
              <a:t>	</a:t>
            </a:r>
            <a:r>
              <a:rPr lang="cs-CZ" i="1" dirty="0" smtClean="0"/>
              <a:t>   	JOI-</a:t>
            </a:r>
            <a:r>
              <a:rPr lang="cs-CZ" i="1" dirty="0"/>
              <a:t>	</a:t>
            </a:r>
          </a:p>
          <a:p>
            <a:pPr marL="0" indent="0">
              <a:buNone/>
            </a:pPr>
            <a:r>
              <a:rPr lang="cs-CZ" i="1" dirty="0" smtClean="0"/>
              <a:t>SYÖ-DÄ</a:t>
            </a:r>
            <a:r>
              <a:rPr lang="cs-CZ" i="1" dirty="0" smtClean="0"/>
              <a:t>		SÖI-</a:t>
            </a:r>
          </a:p>
          <a:p>
            <a:pPr marL="0" indent="0">
              <a:buNone/>
            </a:pPr>
            <a:r>
              <a:rPr lang="cs-CZ" i="1" dirty="0" smtClean="0"/>
              <a:t>MYY-DÄ</a:t>
            </a:r>
            <a:r>
              <a:rPr lang="cs-CZ" i="1" dirty="0" smtClean="0"/>
              <a:t>		MYI-</a:t>
            </a:r>
          </a:p>
          <a:p>
            <a:pPr marL="0" indent="0">
              <a:buNone/>
            </a:pPr>
            <a:r>
              <a:rPr lang="cs-CZ" i="1" dirty="0" smtClean="0"/>
              <a:t>VIE-DÄ		VEI-</a:t>
            </a:r>
          </a:p>
          <a:p>
            <a:pPr marL="0" indent="0">
              <a:buNone/>
            </a:pPr>
            <a:r>
              <a:rPr lang="cs-CZ" i="1" dirty="0" smtClean="0"/>
              <a:t>TUO-DA		TOI-</a:t>
            </a:r>
            <a:endParaRPr lang="cs-CZ" i="1" dirty="0" smtClean="0"/>
          </a:p>
          <a:p>
            <a:pPr marL="0" indent="0">
              <a:buNone/>
            </a:pPr>
            <a:endParaRPr lang="cs-CZ" b="1" i="1" dirty="0" smtClean="0"/>
          </a:p>
          <a:p>
            <a:pPr marL="0" indent="0">
              <a:buNone/>
            </a:pPr>
            <a:r>
              <a:rPr lang="cs-CZ" b="1" i="1" dirty="0" smtClean="0"/>
              <a:t>HUOM</a:t>
            </a:r>
            <a:r>
              <a:rPr lang="cs-CZ" b="1" i="1" dirty="0" smtClean="0"/>
              <a:t>! 	</a:t>
            </a:r>
            <a:r>
              <a:rPr lang="cs-CZ" i="1" dirty="0" smtClean="0"/>
              <a:t>KÄYDÄ	KÄVI-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TEHDÄ	</a:t>
            </a:r>
            <a:r>
              <a:rPr lang="cs-CZ" i="1" dirty="0" smtClean="0">
                <a:solidFill>
                  <a:srgbClr val="92D050"/>
                </a:solidFill>
              </a:rPr>
              <a:t>TEI</a:t>
            </a:r>
            <a:r>
              <a:rPr lang="cs-CZ" i="1" dirty="0" smtClean="0"/>
              <a:t>-/ </a:t>
            </a:r>
            <a:r>
              <a:rPr lang="cs-CZ" i="1" dirty="0" smtClean="0">
                <a:solidFill>
                  <a:srgbClr val="FF0000"/>
                </a:solidFill>
              </a:rPr>
              <a:t>TEKI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NÄHDÄ	</a:t>
            </a:r>
            <a:r>
              <a:rPr lang="cs-CZ" i="1" dirty="0" smtClean="0">
                <a:solidFill>
                  <a:srgbClr val="92D050"/>
                </a:solidFill>
              </a:rPr>
              <a:t>NÄI</a:t>
            </a:r>
            <a:r>
              <a:rPr lang="cs-CZ" i="1" dirty="0" smtClean="0"/>
              <a:t>-/ </a:t>
            </a:r>
            <a:r>
              <a:rPr lang="cs-CZ" i="1" dirty="0" smtClean="0">
                <a:solidFill>
                  <a:srgbClr val="FF0000"/>
                </a:solidFill>
              </a:rPr>
              <a:t>NÄKI</a:t>
            </a:r>
            <a:r>
              <a:rPr lang="cs-CZ" i="1" dirty="0" smtClean="0"/>
              <a:t>-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3427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IMPERFEKTI – </a:t>
            </a:r>
            <a:r>
              <a:rPr lang="cs-CZ" dirty="0" smtClean="0"/>
              <a:t>VERBITYYPPI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 smtClean="0"/>
              <a:t>E - I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OPISKELLA</a:t>
            </a:r>
            <a:r>
              <a:rPr lang="cs-CZ" i="1" dirty="0"/>
              <a:t>		</a:t>
            </a:r>
            <a:r>
              <a:rPr lang="cs-CZ" i="1" dirty="0" smtClean="0"/>
              <a:t>OPISKELI-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URHEILLA		</a:t>
            </a:r>
            <a:r>
              <a:rPr lang="cs-CZ" i="1" dirty="0" smtClean="0"/>
              <a:t>URHEILI-</a:t>
            </a: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MENNÄ		MENI-</a:t>
            </a:r>
          </a:p>
          <a:p>
            <a:pPr marL="0" indent="0">
              <a:buNone/>
            </a:pPr>
            <a:r>
              <a:rPr lang="cs-CZ" i="1" dirty="0" smtClean="0"/>
              <a:t>NOUSTA		NOUSI-</a:t>
            </a:r>
          </a:p>
          <a:p>
            <a:pPr marL="0" indent="0">
              <a:buNone/>
            </a:pPr>
            <a:r>
              <a:rPr lang="cs-CZ" i="1" dirty="0" smtClean="0"/>
              <a:t>JOUSTA		JUOKSI-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68581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IMPERFEKTI – </a:t>
            </a:r>
            <a:r>
              <a:rPr lang="cs-CZ" dirty="0" smtClean="0"/>
              <a:t>VERBITYYPPI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 smtClean="0"/>
              <a:t>-SI-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HALUTA		</a:t>
            </a:r>
            <a:r>
              <a:rPr lang="cs-CZ" i="1" dirty="0" smtClean="0"/>
              <a:t>HALUA-	HALUSI-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PELATA</a:t>
            </a:r>
            <a:r>
              <a:rPr lang="cs-CZ" i="1" dirty="0"/>
              <a:t>		</a:t>
            </a:r>
            <a:r>
              <a:rPr lang="cs-CZ" i="1" dirty="0" smtClean="0"/>
              <a:t>PELAA- 	PELASI-</a:t>
            </a: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HERÄTÄ		</a:t>
            </a:r>
            <a:r>
              <a:rPr lang="cs-CZ" i="1" dirty="0" smtClean="0"/>
              <a:t>HERÄÄ- 	HERÄSI-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VASTATA		</a:t>
            </a:r>
            <a:r>
              <a:rPr lang="cs-CZ" i="1" dirty="0" smtClean="0"/>
              <a:t>VASTAA- 	VASTASI-</a:t>
            </a: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HYPÄTÄ</a:t>
            </a:r>
            <a:r>
              <a:rPr lang="cs-CZ" i="1" dirty="0"/>
              <a:t>		</a:t>
            </a:r>
            <a:r>
              <a:rPr lang="cs-CZ" i="1" dirty="0" smtClean="0"/>
              <a:t>HY</a:t>
            </a:r>
            <a:r>
              <a:rPr lang="cs-CZ" i="1" dirty="0" smtClean="0">
                <a:solidFill>
                  <a:srgbClr val="FF0000"/>
                </a:solidFill>
              </a:rPr>
              <a:t>PP</a:t>
            </a:r>
            <a:r>
              <a:rPr lang="cs-CZ" i="1" dirty="0" smtClean="0"/>
              <a:t>ÄÄ-	HY</a:t>
            </a:r>
            <a:r>
              <a:rPr lang="cs-CZ" i="1" dirty="0" smtClean="0">
                <a:solidFill>
                  <a:srgbClr val="FF0000"/>
                </a:solidFill>
              </a:rPr>
              <a:t>PP</a:t>
            </a:r>
            <a:r>
              <a:rPr lang="cs-CZ" i="1" dirty="0" smtClean="0"/>
              <a:t>ÄSI-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TAVATA		</a:t>
            </a:r>
            <a:r>
              <a:rPr lang="cs-CZ" i="1" dirty="0" smtClean="0"/>
              <a:t>TA</a:t>
            </a:r>
            <a:r>
              <a:rPr lang="cs-CZ" i="1" dirty="0" smtClean="0">
                <a:solidFill>
                  <a:srgbClr val="FF0000"/>
                </a:solidFill>
              </a:rPr>
              <a:t>P</a:t>
            </a:r>
            <a:r>
              <a:rPr lang="cs-CZ" i="1" dirty="0" smtClean="0"/>
              <a:t>AA-	TA</a:t>
            </a:r>
            <a:r>
              <a:rPr lang="cs-CZ" i="1" dirty="0" smtClean="0">
                <a:solidFill>
                  <a:srgbClr val="FF0000"/>
                </a:solidFill>
              </a:rPr>
              <a:t>P</a:t>
            </a:r>
            <a:r>
              <a:rPr lang="cs-CZ" i="1" dirty="0" smtClean="0"/>
              <a:t>ASI-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PELÄTÄ		</a:t>
            </a:r>
            <a:r>
              <a:rPr lang="cs-CZ" i="1" dirty="0" smtClean="0"/>
              <a:t>PEL</a:t>
            </a:r>
            <a:r>
              <a:rPr lang="cs-CZ" i="1" dirty="0" smtClean="0">
                <a:solidFill>
                  <a:srgbClr val="FF0000"/>
                </a:solidFill>
              </a:rPr>
              <a:t>K</a:t>
            </a:r>
            <a:r>
              <a:rPr lang="cs-CZ" i="1" dirty="0" smtClean="0"/>
              <a:t>ÄÄ-	PEL</a:t>
            </a:r>
            <a:r>
              <a:rPr lang="cs-CZ" i="1" dirty="0" smtClean="0">
                <a:solidFill>
                  <a:srgbClr val="FF0000"/>
                </a:solidFill>
              </a:rPr>
              <a:t>K</a:t>
            </a:r>
            <a:r>
              <a:rPr lang="cs-CZ" i="1" dirty="0" smtClean="0"/>
              <a:t>ÄSI-</a:t>
            </a: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806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IMPERFEKTI – </a:t>
            </a:r>
            <a:r>
              <a:rPr lang="cs-CZ" dirty="0" smtClean="0"/>
              <a:t>VERBITYYPPI 5,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/>
              <a:t>E-I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VERBITYYPPI 5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TARVITA		</a:t>
            </a:r>
            <a:r>
              <a:rPr lang="cs-CZ" i="1" dirty="0" smtClean="0"/>
              <a:t>TARVITSE-		TARVITSI-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HÄIRITÄ</a:t>
            </a:r>
            <a:r>
              <a:rPr lang="cs-CZ" i="1" dirty="0"/>
              <a:t>		</a:t>
            </a:r>
            <a:r>
              <a:rPr lang="cs-CZ" i="1" dirty="0" smtClean="0"/>
              <a:t>HÄIRITSE-		HÄIRITSI-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VALITA		</a:t>
            </a:r>
            <a:r>
              <a:rPr lang="cs-CZ" i="1" dirty="0" smtClean="0"/>
              <a:t>VALITSE-		VALITSI-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VERBITYYPPI </a:t>
            </a:r>
            <a:r>
              <a:rPr lang="cs-CZ" b="1" dirty="0"/>
              <a:t>6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i="1" dirty="0"/>
              <a:t>VANHETA		</a:t>
            </a:r>
            <a:r>
              <a:rPr lang="cs-CZ" i="1" dirty="0" smtClean="0"/>
              <a:t>VANHENE-		VANHENI-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86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solidFill>
                  <a:srgbClr val="000000"/>
                </a:solidFill>
                <a:latin typeface="Geneva"/>
              </a:rPr>
              <a:t>Valitse verbi ja kirjoita imperfektissä: </a:t>
            </a:r>
            <a:endParaRPr lang="cs-CZ" dirty="0" smtClean="0">
              <a:solidFill>
                <a:srgbClr val="000000"/>
              </a:solidFill>
              <a:latin typeface="Geneva"/>
            </a:endParaRPr>
          </a:p>
          <a:p>
            <a:pPr marL="0" indent="0">
              <a:buNone/>
            </a:pPr>
            <a:r>
              <a:rPr lang="fi-FI" i="1" dirty="0" smtClean="0">
                <a:solidFill>
                  <a:srgbClr val="000000"/>
                </a:solidFill>
                <a:latin typeface="Geneva"/>
              </a:rPr>
              <a:t>tulla</a:t>
            </a:r>
            <a:r>
              <a:rPr lang="fi-FI" i="1" dirty="0">
                <a:solidFill>
                  <a:srgbClr val="000000"/>
                </a:solidFill>
                <a:latin typeface="Geneva"/>
              </a:rPr>
              <a:t>, mennä, olla, istua, ajaa, kävellä, sulkea, avata</a:t>
            </a:r>
            <a:r>
              <a:rPr lang="fi-FI" i="1" dirty="0"/>
              <a:t/>
            </a:r>
            <a:br>
              <a:rPr lang="fi-FI" i="1" dirty="0"/>
            </a:br>
            <a:endParaRPr lang="cs-CZ" i="1" dirty="0" smtClean="0"/>
          </a:p>
          <a:p>
            <a:pPr marL="0" indent="0">
              <a:buNone/>
            </a:pPr>
            <a:r>
              <a:rPr lang="fi-FI" i="1" dirty="0" smtClean="0">
                <a:solidFill>
                  <a:srgbClr val="000000"/>
                </a:solidFill>
                <a:latin typeface="Geneva"/>
              </a:rPr>
              <a:t>Eilen</a:t>
            </a:r>
            <a:r>
              <a:rPr lang="cs-CZ" i="1" dirty="0" smtClean="0">
                <a:solidFill>
                  <a:srgbClr val="000000"/>
                </a:solidFill>
                <a:latin typeface="Geneva"/>
              </a:rPr>
              <a:t> ______</a:t>
            </a:r>
            <a:r>
              <a:rPr lang="fi-FI" i="1" dirty="0">
                <a:solidFill>
                  <a:srgbClr val="000000"/>
                </a:solidFill>
                <a:latin typeface="Geneva"/>
              </a:rPr>
              <a:t>  kylmä ilma.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>
                <a:solidFill>
                  <a:srgbClr val="000000"/>
                </a:solidFill>
                <a:latin typeface="Geneva"/>
              </a:rPr>
              <a:t>Minä </a:t>
            </a:r>
            <a:r>
              <a:rPr lang="cs-CZ" i="1" dirty="0" smtClean="0">
                <a:solidFill>
                  <a:srgbClr val="000000"/>
                </a:solidFill>
                <a:latin typeface="Geneva"/>
              </a:rPr>
              <a:t>________</a:t>
            </a:r>
            <a:r>
              <a:rPr lang="fi-FI" i="1" dirty="0">
                <a:solidFill>
                  <a:srgbClr val="000000"/>
                </a:solidFill>
                <a:latin typeface="Geneva"/>
              </a:rPr>
              <a:t> kurssille.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>
                <a:solidFill>
                  <a:srgbClr val="000000"/>
                </a:solidFill>
                <a:latin typeface="Geneva"/>
              </a:rPr>
              <a:t>Hän </a:t>
            </a:r>
            <a:r>
              <a:rPr lang="cs-CZ" i="1" dirty="0" smtClean="0">
                <a:solidFill>
                  <a:srgbClr val="000000"/>
                </a:solidFill>
                <a:latin typeface="Geneva"/>
              </a:rPr>
              <a:t>________</a:t>
            </a:r>
            <a:r>
              <a:rPr lang="fi-FI" i="1" dirty="0">
                <a:solidFill>
                  <a:srgbClr val="000000"/>
                </a:solidFill>
                <a:latin typeface="Geneva"/>
              </a:rPr>
              <a:t> autolla kurssille.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>
                <a:solidFill>
                  <a:srgbClr val="000000"/>
                </a:solidFill>
                <a:latin typeface="Geneva"/>
              </a:rPr>
              <a:t>Opettaja </a:t>
            </a:r>
            <a:r>
              <a:rPr lang="cs-CZ" i="1" dirty="0" smtClean="0">
                <a:solidFill>
                  <a:srgbClr val="000000"/>
                </a:solidFill>
                <a:latin typeface="Geneva"/>
              </a:rPr>
              <a:t>_______</a:t>
            </a:r>
            <a:r>
              <a:rPr lang="fi-FI" i="1" dirty="0">
                <a:solidFill>
                  <a:srgbClr val="000000"/>
                </a:solidFill>
                <a:latin typeface="Geneva"/>
              </a:rPr>
              <a:t> </a:t>
            </a:r>
            <a:r>
              <a:rPr lang="fi-FI" i="1" dirty="0" smtClean="0">
                <a:solidFill>
                  <a:srgbClr val="000000"/>
                </a:solidFill>
                <a:latin typeface="Geneva"/>
              </a:rPr>
              <a:t>ja</a:t>
            </a:r>
            <a:r>
              <a:rPr lang="cs-CZ" i="1" dirty="0" smtClean="0">
                <a:solidFill>
                  <a:srgbClr val="000000"/>
                </a:solidFill>
                <a:latin typeface="Geneva"/>
              </a:rPr>
              <a:t> ________</a:t>
            </a:r>
            <a:r>
              <a:rPr lang="fi-FI" i="1" dirty="0">
                <a:solidFill>
                  <a:srgbClr val="000000"/>
                </a:solidFill>
                <a:latin typeface="Geneva"/>
              </a:rPr>
              <a:t> oven.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>
                <a:solidFill>
                  <a:srgbClr val="000000"/>
                </a:solidFill>
                <a:latin typeface="Geneva"/>
              </a:rPr>
              <a:t>Me </a:t>
            </a:r>
            <a:r>
              <a:rPr lang="cs-CZ" i="1" dirty="0" smtClean="0">
                <a:solidFill>
                  <a:srgbClr val="000000"/>
                </a:solidFill>
                <a:latin typeface="Geneva"/>
              </a:rPr>
              <a:t>_________</a:t>
            </a:r>
            <a:r>
              <a:rPr lang="fi-FI" i="1" dirty="0">
                <a:solidFill>
                  <a:srgbClr val="000000"/>
                </a:solidFill>
                <a:latin typeface="Geneva"/>
              </a:rPr>
              <a:t> tuolilla.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>
                <a:solidFill>
                  <a:srgbClr val="000000"/>
                </a:solidFill>
                <a:latin typeface="Geneva"/>
              </a:rPr>
              <a:t>Tauolla he </a:t>
            </a:r>
            <a:r>
              <a:rPr lang="cs-CZ" i="1" dirty="0" smtClean="0">
                <a:solidFill>
                  <a:srgbClr val="000000"/>
                </a:solidFill>
                <a:latin typeface="Geneva"/>
              </a:rPr>
              <a:t>______</a:t>
            </a:r>
            <a:r>
              <a:rPr lang="fi-FI" i="1" dirty="0">
                <a:solidFill>
                  <a:srgbClr val="000000"/>
                </a:solidFill>
                <a:latin typeface="Geneva"/>
              </a:rPr>
              <a:t> </a:t>
            </a:r>
            <a:r>
              <a:rPr lang="cs-CZ" i="1" dirty="0" err="1" smtClean="0">
                <a:solidFill>
                  <a:srgbClr val="000000"/>
                </a:solidFill>
                <a:latin typeface="Geneva"/>
              </a:rPr>
              <a:t>ulos</a:t>
            </a:r>
            <a:r>
              <a:rPr lang="fi-FI" i="1" dirty="0" smtClean="0">
                <a:solidFill>
                  <a:srgbClr val="000000"/>
                </a:solidFill>
                <a:latin typeface="Geneva"/>
              </a:rPr>
              <a:t>.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>
                <a:solidFill>
                  <a:srgbClr val="000000"/>
                </a:solidFill>
                <a:latin typeface="Geneva"/>
              </a:rPr>
              <a:t>Opettaja lähti ja </a:t>
            </a:r>
            <a:r>
              <a:rPr lang="cs-CZ" i="1" dirty="0" smtClean="0">
                <a:solidFill>
                  <a:srgbClr val="000000"/>
                </a:solidFill>
                <a:latin typeface="Geneva"/>
              </a:rPr>
              <a:t>________</a:t>
            </a:r>
            <a:r>
              <a:rPr lang="fi-FI" i="1" dirty="0">
                <a:solidFill>
                  <a:srgbClr val="000000"/>
                </a:solidFill>
                <a:latin typeface="Geneva"/>
              </a:rPr>
              <a:t> oven.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72703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7992888" cy="583264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>
                <a:solidFill>
                  <a:srgbClr val="330033"/>
                </a:solidFill>
                <a:latin typeface="Geneva"/>
              </a:rPr>
              <a:t>1. Tänään minä jään kotiin ja katselen televisiota.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Eilen minä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 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kotiin ja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televisiota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2. Huomenna sinä menet kauppaan ja ostat sieltä kahvia.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Toissapäivänä sinä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kauppaan ja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sieltä kahvia.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3. Tänä iltana me syömme ja juomme ravintolassa.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Viime </a:t>
            </a:r>
            <a:r>
              <a:rPr lang="fi-FI" dirty="0" smtClean="0">
                <a:solidFill>
                  <a:srgbClr val="330033"/>
                </a:solidFill>
                <a:latin typeface="Geneva"/>
              </a:rPr>
              <a:t>viikolla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 ja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ravintolassa.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4. Illalla lapset auttavat äitiä keittiössä.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Viime lauantaina lapset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äitiä keittiössä.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5. Onko tänään maanantai?</a:t>
            </a:r>
            <a:r>
              <a:rPr lang="fi-FI" dirty="0"/>
              <a:t/>
            </a:r>
            <a:br>
              <a:rPr lang="fi-FI" dirty="0"/>
            </a:br>
            <a:r>
              <a:rPr lang="cs-CZ" dirty="0" smtClean="0"/>
              <a:t>________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eilen sunnuntai?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6. Minä pakkaan matkalaukkuni nopeasti ja juoksen junaan.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Eilen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matkalaukkuni nopeasti ja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junaan.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7. Mummo leipoo keittiössä ja lapset häiritsevät häntä.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Kaksi päivää sitten </a:t>
            </a:r>
            <a:r>
              <a:rPr lang="fi-FI" dirty="0" smtClean="0">
                <a:solidFill>
                  <a:srgbClr val="330033"/>
                </a:solidFill>
                <a:latin typeface="Geneva"/>
              </a:rPr>
              <a:t>mummo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 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 keittiössä ja lapset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häntä.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8. Viettekö te koiranne ulos tänään?</a:t>
            </a:r>
            <a:r>
              <a:rPr lang="fi-FI" dirty="0"/>
              <a:t/>
            </a:r>
            <a:br>
              <a:rPr lang="fi-FI" dirty="0"/>
            </a:br>
            <a:r>
              <a:rPr lang="cs-CZ" dirty="0" smtClean="0"/>
              <a:t>________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te koiranne ulos eilen?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9. Kesä tulee ja tuo linnut puutarhaan.</a:t>
            </a:r>
            <a:r>
              <a:rPr lang="fi-FI" dirty="0"/>
              <a:t/>
            </a:r>
            <a:br>
              <a:rPr lang="fi-FI" dirty="0"/>
            </a:br>
            <a:r>
              <a:rPr lang="fi-FI" dirty="0">
                <a:solidFill>
                  <a:srgbClr val="330033"/>
                </a:solidFill>
                <a:latin typeface="Geneva"/>
              </a:rPr>
              <a:t>Kesä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ja </a:t>
            </a:r>
            <a:r>
              <a:rPr lang="cs-CZ" dirty="0" smtClean="0">
                <a:solidFill>
                  <a:srgbClr val="330033"/>
                </a:solidFill>
                <a:latin typeface="Geneva"/>
              </a:rPr>
              <a:t>______</a:t>
            </a:r>
            <a:r>
              <a:rPr lang="fi-FI" dirty="0">
                <a:solidFill>
                  <a:srgbClr val="330033"/>
                </a:solidFill>
                <a:latin typeface="Geneva"/>
              </a:rPr>
              <a:t> linnut puutarhaan.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477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3 - </a:t>
            </a:r>
            <a:r>
              <a:rPr lang="fi-FI" dirty="0"/>
              <a:t>Kirjoita sanoista kokonainen lause imperfektissä.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Viikonloppu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/>
              <a:t>minä</a:t>
            </a:r>
            <a:r>
              <a:rPr lang="cs-CZ" dirty="0"/>
              <a:t> - </a:t>
            </a:r>
            <a:r>
              <a:rPr lang="cs-CZ" dirty="0" err="1"/>
              <a:t>käydä</a:t>
            </a:r>
            <a:r>
              <a:rPr lang="cs-CZ" dirty="0"/>
              <a:t> - </a:t>
            </a:r>
            <a:r>
              <a:rPr lang="cs-CZ" dirty="0" err="1" smtClean="0"/>
              <a:t>uimahalli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Viikonloppuna</a:t>
            </a:r>
            <a:r>
              <a:rPr lang="cs-CZ" dirty="0" smtClean="0"/>
              <a:t> </a:t>
            </a:r>
            <a:r>
              <a:rPr lang="cs-CZ" dirty="0" err="1" smtClean="0"/>
              <a:t>kävin</a:t>
            </a:r>
            <a:r>
              <a:rPr lang="cs-CZ" dirty="0" smtClean="0"/>
              <a:t> </a:t>
            </a:r>
            <a:r>
              <a:rPr lang="cs-CZ" dirty="0" err="1" smtClean="0"/>
              <a:t>uimahallissa</a:t>
            </a:r>
            <a:r>
              <a:rPr lang="cs-CZ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Lauantai</a:t>
            </a:r>
            <a:r>
              <a:rPr lang="cs-CZ" dirty="0"/>
              <a:t> - </a:t>
            </a:r>
            <a:r>
              <a:rPr lang="cs-CZ" dirty="0" err="1"/>
              <a:t>me</a:t>
            </a:r>
            <a:r>
              <a:rPr lang="cs-CZ" dirty="0"/>
              <a:t> - </a:t>
            </a:r>
            <a:r>
              <a:rPr lang="cs-CZ" dirty="0" err="1"/>
              <a:t>olla</a:t>
            </a:r>
            <a:r>
              <a:rPr lang="cs-CZ" dirty="0"/>
              <a:t> - </a:t>
            </a:r>
            <a:r>
              <a:rPr lang="cs-CZ" dirty="0" err="1"/>
              <a:t>teatteri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Lauantaina</a:t>
            </a:r>
            <a:r>
              <a:rPr lang="cs-CZ" dirty="0" smtClean="0"/>
              <a:t> </a:t>
            </a:r>
            <a:r>
              <a:rPr lang="cs-CZ" dirty="0" err="1" smtClean="0"/>
              <a:t>olimme</a:t>
            </a:r>
            <a:r>
              <a:rPr lang="cs-CZ" dirty="0" smtClean="0"/>
              <a:t> </a:t>
            </a:r>
            <a:r>
              <a:rPr lang="cs-CZ" dirty="0" err="1" smtClean="0"/>
              <a:t>teatterissa</a:t>
            </a:r>
            <a:r>
              <a:rPr lang="cs-CZ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fi-FI" dirty="0"/>
              <a:t>Minä - käydä - ystävä - kanssa - </a:t>
            </a:r>
            <a:r>
              <a:rPr lang="cs-CZ" dirty="0" smtClean="0"/>
              <a:t>sauna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Kävin</a:t>
            </a:r>
            <a:r>
              <a:rPr lang="cs-CZ" dirty="0" smtClean="0"/>
              <a:t> </a:t>
            </a:r>
            <a:r>
              <a:rPr lang="cs-CZ" dirty="0" err="1" smtClean="0"/>
              <a:t>ystävän</a:t>
            </a:r>
            <a:r>
              <a:rPr lang="cs-CZ" dirty="0" smtClean="0"/>
              <a:t> </a:t>
            </a:r>
            <a:r>
              <a:rPr lang="cs-CZ" dirty="0" err="1" smtClean="0"/>
              <a:t>kanssa</a:t>
            </a:r>
            <a:r>
              <a:rPr lang="cs-CZ" dirty="0" smtClean="0"/>
              <a:t> </a:t>
            </a:r>
            <a:r>
              <a:rPr lang="cs-CZ" dirty="0" err="1" smtClean="0"/>
              <a:t>saunassa</a:t>
            </a:r>
            <a:r>
              <a:rPr lang="cs-CZ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Missä</a:t>
            </a:r>
            <a:r>
              <a:rPr lang="cs-CZ" dirty="0"/>
              <a:t> - </a:t>
            </a:r>
            <a:r>
              <a:rPr lang="cs-CZ" dirty="0" err="1"/>
              <a:t>te</a:t>
            </a:r>
            <a:r>
              <a:rPr lang="cs-CZ" dirty="0"/>
              <a:t> - </a:t>
            </a:r>
            <a:r>
              <a:rPr lang="cs-CZ" dirty="0" err="1"/>
              <a:t>olla</a:t>
            </a:r>
            <a:r>
              <a:rPr lang="cs-CZ" dirty="0"/>
              <a:t> - </a:t>
            </a:r>
            <a:r>
              <a:rPr lang="cs-CZ" dirty="0" err="1"/>
              <a:t>viikonloppu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Missä</a:t>
            </a:r>
            <a:r>
              <a:rPr lang="cs-CZ" dirty="0" smtClean="0"/>
              <a:t> </a:t>
            </a:r>
            <a:r>
              <a:rPr lang="cs-CZ" dirty="0" err="1" smtClean="0"/>
              <a:t>olitte</a:t>
            </a:r>
            <a:r>
              <a:rPr lang="cs-CZ" dirty="0" smtClean="0"/>
              <a:t> </a:t>
            </a:r>
            <a:r>
              <a:rPr lang="cs-CZ" dirty="0" err="1" smtClean="0"/>
              <a:t>viikonloppuna</a:t>
            </a:r>
            <a:r>
              <a:rPr lang="cs-CZ" dirty="0" smtClean="0"/>
              <a:t>?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Viime</a:t>
            </a:r>
            <a:r>
              <a:rPr lang="cs-CZ" dirty="0" smtClean="0"/>
              <a:t> - </a:t>
            </a:r>
            <a:r>
              <a:rPr lang="cs-CZ" dirty="0" err="1" smtClean="0"/>
              <a:t>vuosi</a:t>
            </a:r>
            <a:r>
              <a:rPr lang="cs-CZ" dirty="0" smtClean="0"/>
              <a:t> - </a:t>
            </a:r>
            <a:r>
              <a:rPr lang="cs-CZ" dirty="0" err="1" smtClean="0"/>
              <a:t>me</a:t>
            </a:r>
            <a:r>
              <a:rPr lang="cs-CZ" dirty="0" smtClean="0"/>
              <a:t> - </a:t>
            </a:r>
            <a:r>
              <a:rPr lang="cs-CZ" dirty="0" err="1" smtClean="0"/>
              <a:t>matkustaa</a:t>
            </a:r>
            <a:r>
              <a:rPr lang="cs-CZ" dirty="0" smtClean="0"/>
              <a:t> - </a:t>
            </a:r>
            <a:r>
              <a:rPr lang="cs-CZ" dirty="0" err="1" smtClean="0"/>
              <a:t>Kiina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Viime</a:t>
            </a:r>
            <a:r>
              <a:rPr lang="cs-CZ" dirty="0" smtClean="0"/>
              <a:t> </a:t>
            </a:r>
            <a:r>
              <a:rPr lang="cs-CZ" dirty="0" err="1" smtClean="0"/>
              <a:t>vuonna</a:t>
            </a:r>
            <a:r>
              <a:rPr lang="cs-CZ" dirty="0" smtClean="0"/>
              <a:t> </a:t>
            </a:r>
            <a:r>
              <a:rPr lang="cs-CZ" dirty="0" err="1" smtClean="0"/>
              <a:t>matkustimme</a:t>
            </a:r>
            <a:r>
              <a:rPr lang="cs-CZ" dirty="0" smtClean="0"/>
              <a:t> </a:t>
            </a:r>
            <a:r>
              <a:rPr lang="cs-CZ" dirty="0" err="1" smtClean="0"/>
              <a:t>Kiinaan</a:t>
            </a:r>
            <a:r>
              <a:rPr lang="cs-CZ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Torstai</a:t>
            </a:r>
            <a:r>
              <a:rPr lang="cs-CZ" dirty="0" smtClean="0"/>
              <a:t> - </a:t>
            </a:r>
            <a:r>
              <a:rPr lang="cs-CZ" dirty="0" err="1" smtClean="0"/>
              <a:t>minä</a:t>
            </a:r>
            <a:r>
              <a:rPr lang="cs-CZ" dirty="0" smtClean="0"/>
              <a:t> - </a:t>
            </a:r>
            <a:r>
              <a:rPr lang="cs-CZ" dirty="0" err="1" smtClean="0"/>
              <a:t>mennä</a:t>
            </a:r>
            <a:r>
              <a:rPr lang="cs-CZ" dirty="0" smtClean="0"/>
              <a:t> - </a:t>
            </a:r>
            <a:r>
              <a:rPr lang="cs-CZ" dirty="0" err="1" smtClean="0"/>
              <a:t>kurssi</a:t>
            </a:r>
            <a:r>
              <a:rPr lang="cs-CZ" dirty="0" smtClean="0"/>
              <a:t>. - </a:t>
            </a:r>
            <a:r>
              <a:rPr lang="cs-CZ" dirty="0" err="1" smtClean="0"/>
              <a:t>Torstaina</a:t>
            </a:r>
            <a:r>
              <a:rPr lang="cs-CZ" dirty="0" smtClean="0"/>
              <a:t> </a:t>
            </a:r>
            <a:r>
              <a:rPr lang="cs-CZ" dirty="0" err="1" smtClean="0"/>
              <a:t>menin</a:t>
            </a:r>
            <a:r>
              <a:rPr lang="cs-CZ" dirty="0" smtClean="0"/>
              <a:t> </a:t>
            </a:r>
            <a:r>
              <a:rPr lang="cs-CZ" dirty="0" err="1" smtClean="0"/>
              <a:t>kurssille</a:t>
            </a:r>
            <a:r>
              <a:rPr lang="cs-CZ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Kesäkuu</a:t>
            </a:r>
            <a:r>
              <a:rPr lang="cs-CZ" dirty="0" smtClean="0"/>
              <a:t> - </a:t>
            </a:r>
            <a:r>
              <a:rPr lang="cs-CZ" dirty="0" err="1" smtClean="0"/>
              <a:t>hän</a:t>
            </a:r>
            <a:r>
              <a:rPr lang="cs-CZ" dirty="0" smtClean="0"/>
              <a:t> - </a:t>
            </a:r>
            <a:r>
              <a:rPr lang="cs-CZ" dirty="0" err="1" smtClean="0"/>
              <a:t>uida</a:t>
            </a:r>
            <a:r>
              <a:rPr lang="cs-CZ" dirty="0" smtClean="0"/>
              <a:t> - </a:t>
            </a:r>
            <a:r>
              <a:rPr lang="cs-CZ" dirty="0" err="1" smtClean="0"/>
              <a:t>usein</a:t>
            </a:r>
            <a:r>
              <a:rPr lang="cs-CZ" dirty="0" smtClean="0"/>
              <a:t>. - </a:t>
            </a:r>
            <a:r>
              <a:rPr lang="cs-CZ" dirty="0" err="1" smtClean="0"/>
              <a:t>Kesäkuussa</a:t>
            </a:r>
            <a:r>
              <a:rPr lang="cs-CZ" dirty="0" smtClean="0"/>
              <a:t> </a:t>
            </a:r>
            <a:r>
              <a:rPr lang="cs-CZ" dirty="0" err="1" smtClean="0"/>
              <a:t>hän</a:t>
            </a:r>
            <a:r>
              <a:rPr lang="cs-CZ" dirty="0" smtClean="0"/>
              <a:t> </a:t>
            </a:r>
            <a:r>
              <a:rPr lang="cs-CZ" dirty="0" err="1" smtClean="0"/>
              <a:t>ui</a:t>
            </a:r>
            <a:r>
              <a:rPr lang="cs-CZ" dirty="0" smtClean="0"/>
              <a:t> </a:t>
            </a:r>
            <a:r>
              <a:rPr lang="cs-CZ" dirty="0" err="1" smtClean="0"/>
              <a:t>usein</a:t>
            </a:r>
            <a:r>
              <a:rPr lang="cs-CZ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Minä</a:t>
            </a:r>
            <a:r>
              <a:rPr lang="cs-CZ" dirty="0" smtClean="0"/>
              <a:t> - </a:t>
            </a:r>
            <a:r>
              <a:rPr lang="cs-CZ" dirty="0" err="1" smtClean="0"/>
              <a:t>herätä</a:t>
            </a:r>
            <a:r>
              <a:rPr lang="cs-CZ" dirty="0" smtClean="0"/>
              <a:t> - jo - </a:t>
            </a:r>
            <a:r>
              <a:rPr lang="cs-CZ" dirty="0" err="1" smtClean="0"/>
              <a:t>klo</a:t>
            </a:r>
            <a:r>
              <a:rPr lang="cs-CZ" dirty="0" smtClean="0"/>
              <a:t> 6</a:t>
            </a:r>
            <a:r>
              <a:rPr lang="cs-CZ" dirty="0" smtClean="0"/>
              <a:t>. - </a:t>
            </a:r>
            <a:r>
              <a:rPr lang="cs-CZ" dirty="0" err="1" smtClean="0"/>
              <a:t>Minä</a:t>
            </a:r>
            <a:r>
              <a:rPr lang="cs-CZ" dirty="0" smtClean="0"/>
              <a:t> </a:t>
            </a:r>
            <a:r>
              <a:rPr lang="cs-CZ" dirty="0" err="1" smtClean="0"/>
              <a:t>heräsin</a:t>
            </a:r>
            <a:r>
              <a:rPr lang="cs-CZ" dirty="0" smtClean="0"/>
              <a:t> jo </a:t>
            </a:r>
            <a:r>
              <a:rPr lang="cs-CZ" dirty="0" err="1" smtClean="0"/>
              <a:t>klo</a:t>
            </a:r>
            <a:r>
              <a:rPr lang="cs-CZ" dirty="0" smtClean="0"/>
              <a:t> 6.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Eilen</a:t>
            </a:r>
            <a:r>
              <a:rPr lang="cs-CZ" dirty="0" smtClean="0"/>
              <a:t> - </a:t>
            </a:r>
            <a:r>
              <a:rPr lang="cs-CZ" dirty="0" err="1" smtClean="0"/>
              <a:t>me</a:t>
            </a:r>
            <a:r>
              <a:rPr lang="cs-CZ" dirty="0" smtClean="0"/>
              <a:t> – </a:t>
            </a:r>
            <a:r>
              <a:rPr lang="cs-CZ" dirty="0" err="1" smtClean="0"/>
              <a:t>pelata</a:t>
            </a:r>
            <a:r>
              <a:rPr lang="cs-CZ" dirty="0" smtClean="0"/>
              <a:t> – </a:t>
            </a:r>
            <a:r>
              <a:rPr lang="cs-CZ" dirty="0" err="1" smtClean="0"/>
              <a:t>tennis</a:t>
            </a:r>
            <a:r>
              <a:rPr lang="cs-CZ" dirty="0" smtClean="0"/>
              <a:t>. - </a:t>
            </a:r>
            <a:r>
              <a:rPr lang="cs-CZ" dirty="0" err="1" smtClean="0"/>
              <a:t>Eilen</a:t>
            </a:r>
            <a:r>
              <a:rPr lang="cs-CZ" dirty="0" smtClean="0"/>
              <a:t> </a:t>
            </a:r>
            <a:r>
              <a:rPr lang="cs-CZ" dirty="0" err="1" smtClean="0"/>
              <a:t>pelasimme</a:t>
            </a:r>
            <a:r>
              <a:rPr lang="cs-CZ" dirty="0" smtClean="0"/>
              <a:t> </a:t>
            </a:r>
            <a:r>
              <a:rPr lang="cs-CZ" dirty="0" err="1" smtClean="0"/>
              <a:t>tennistä</a:t>
            </a:r>
            <a:r>
              <a:rPr lang="cs-CZ" dirty="0" smtClean="0"/>
              <a:t>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384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Oppikirja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Imperfekti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err="1" smtClean="0"/>
              <a:t>Olla</a:t>
            </a:r>
            <a:r>
              <a:rPr lang="cs-CZ" dirty="0" smtClean="0"/>
              <a:t>-verbi – s. 52</a:t>
            </a:r>
          </a:p>
          <a:p>
            <a:pPr marL="0" indent="0">
              <a:buNone/>
            </a:pPr>
            <a:r>
              <a:rPr lang="cs-CZ" dirty="0" err="1" smtClean="0"/>
              <a:t>Muut</a:t>
            </a:r>
            <a:r>
              <a:rPr lang="cs-CZ" dirty="0" smtClean="0"/>
              <a:t> </a:t>
            </a:r>
            <a:r>
              <a:rPr lang="cs-CZ" dirty="0" err="1" smtClean="0"/>
              <a:t>verbit</a:t>
            </a:r>
            <a:r>
              <a:rPr lang="cs-CZ" dirty="0" smtClean="0"/>
              <a:t> – s. 78-79, 122-124, 135-136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Lisää</a:t>
            </a:r>
            <a:r>
              <a:rPr lang="cs-CZ" dirty="0" smtClean="0"/>
              <a:t> </a:t>
            </a:r>
            <a:r>
              <a:rPr lang="cs-CZ" dirty="0" err="1" smtClean="0"/>
              <a:t>harjoituksia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https://www.osaansuomea.fi/imperfekti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4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KYSYMYKSET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/>
              <a:t>Mitä</a:t>
            </a:r>
            <a:r>
              <a:rPr lang="cs-CZ" i="1" dirty="0"/>
              <a:t> </a:t>
            </a:r>
            <a:r>
              <a:rPr lang="cs-CZ" i="1" dirty="0" err="1"/>
              <a:t>sinä</a:t>
            </a:r>
            <a:r>
              <a:rPr lang="cs-CZ" i="1" dirty="0"/>
              <a:t> </a:t>
            </a:r>
            <a:r>
              <a:rPr lang="cs-CZ" i="1" dirty="0" err="1"/>
              <a:t>pelaat</a:t>
            </a:r>
            <a:r>
              <a:rPr lang="cs-CZ" i="1" dirty="0"/>
              <a:t>?</a:t>
            </a:r>
          </a:p>
          <a:p>
            <a:pPr marL="0" indent="0">
              <a:buNone/>
            </a:pPr>
            <a:r>
              <a:rPr lang="cs-CZ" i="1" dirty="0" err="1"/>
              <a:t>Mitä</a:t>
            </a:r>
            <a:r>
              <a:rPr lang="cs-CZ" i="1" dirty="0"/>
              <a:t> </a:t>
            </a:r>
            <a:r>
              <a:rPr lang="cs-CZ" i="1" dirty="0" err="1"/>
              <a:t>harrastat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Mitä</a:t>
            </a:r>
            <a:r>
              <a:rPr lang="cs-CZ" i="1" dirty="0" smtClean="0"/>
              <a:t> et </a:t>
            </a:r>
            <a:r>
              <a:rPr lang="cs-CZ" i="1" dirty="0" err="1" smtClean="0"/>
              <a:t>harrasta</a:t>
            </a:r>
            <a:r>
              <a:rPr lang="cs-CZ" i="1" dirty="0" smtClean="0"/>
              <a:t>? En </a:t>
            </a:r>
            <a:r>
              <a:rPr lang="cs-CZ" i="1" dirty="0" err="1" smtClean="0"/>
              <a:t>harrasta</a:t>
            </a:r>
            <a:r>
              <a:rPr lang="cs-CZ" i="1" dirty="0" smtClean="0"/>
              <a:t> </a:t>
            </a:r>
            <a:r>
              <a:rPr lang="cs-CZ" i="1" dirty="0" err="1" smtClean="0"/>
              <a:t>jalkapallon</a:t>
            </a:r>
            <a:r>
              <a:rPr lang="cs-CZ" i="1" dirty="0" smtClean="0"/>
              <a:t> </a:t>
            </a:r>
            <a:r>
              <a:rPr lang="cs-CZ" i="1" dirty="0" err="1" smtClean="0"/>
              <a:t>pelaamista</a:t>
            </a:r>
            <a:r>
              <a:rPr lang="cs-CZ" i="1" dirty="0" smtClean="0"/>
              <a:t>.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Mitä</a:t>
            </a:r>
            <a:r>
              <a:rPr lang="cs-CZ" i="1" dirty="0"/>
              <a:t> </a:t>
            </a:r>
            <a:r>
              <a:rPr lang="cs-CZ" i="1" dirty="0" err="1"/>
              <a:t>teet</a:t>
            </a:r>
            <a:r>
              <a:rPr lang="cs-CZ" i="1" dirty="0"/>
              <a:t> </a:t>
            </a:r>
            <a:r>
              <a:rPr lang="cs-CZ" i="1" dirty="0" err="1"/>
              <a:t>vapaa-aikana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Mitä</a:t>
            </a:r>
            <a:r>
              <a:rPr lang="cs-CZ" i="1" dirty="0" smtClean="0"/>
              <a:t> </a:t>
            </a:r>
            <a:r>
              <a:rPr lang="cs-CZ" i="1" dirty="0" err="1" smtClean="0"/>
              <a:t>teet</a:t>
            </a:r>
            <a:r>
              <a:rPr lang="cs-CZ" i="1" dirty="0" smtClean="0"/>
              <a:t> </a:t>
            </a:r>
            <a:r>
              <a:rPr lang="cs-CZ" i="1" dirty="0" err="1" smtClean="0"/>
              <a:t>viikonloppuna</a:t>
            </a:r>
            <a:r>
              <a:rPr lang="cs-CZ" i="1" dirty="0" smtClean="0"/>
              <a:t>?</a:t>
            </a:r>
            <a:endParaRPr lang="cs-CZ" i="1" dirty="0"/>
          </a:p>
          <a:p>
            <a:pPr marL="0" indent="0">
              <a:buNone/>
            </a:pPr>
            <a:r>
              <a:rPr lang="cs-CZ" i="1" dirty="0" err="1" smtClean="0"/>
              <a:t>Mistä</a:t>
            </a:r>
            <a:r>
              <a:rPr lang="cs-CZ" i="1" dirty="0" smtClean="0"/>
              <a:t> </a:t>
            </a:r>
            <a:r>
              <a:rPr lang="cs-CZ" i="1" dirty="0" err="1" smtClean="0"/>
              <a:t>ruoasta</a:t>
            </a:r>
            <a:r>
              <a:rPr lang="cs-CZ" i="1" dirty="0" smtClean="0"/>
              <a:t> </a:t>
            </a:r>
            <a:r>
              <a:rPr lang="cs-CZ" i="1" dirty="0" err="1" smtClean="0"/>
              <a:t>pidät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Mistä</a:t>
            </a:r>
            <a:r>
              <a:rPr lang="cs-CZ" i="1" dirty="0" smtClean="0"/>
              <a:t> </a:t>
            </a:r>
            <a:r>
              <a:rPr lang="cs-CZ" i="1" dirty="0" err="1" smtClean="0"/>
              <a:t>ruoasta</a:t>
            </a:r>
            <a:r>
              <a:rPr lang="cs-CZ" i="1" dirty="0" smtClean="0"/>
              <a:t> et </a:t>
            </a:r>
            <a:r>
              <a:rPr lang="cs-CZ" i="1" dirty="0" err="1" smtClean="0"/>
              <a:t>pidä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Mistä</a:t>
            </a:r>
            <a:r>
              <a:rPr lang="cs-CZ" i="1" dirty="0" smtClean="0"/>
              <a:t> </a:t>
            </a:r>
            <a:r>
              <a:rPr lang="cs-CZ" i="1" dirty="0" err="1" smtClean="0"/>
              <a:t>urheilusta</a:t>
            </a:r>
            <a:r>
              <a:rPr lang="cs-CZ" i="1" dirty="0" smtClean="0"/>
              <a:t> </a:t>
            </a:r>
            <a:r>
              <a:rPr lang="cs-CZ" i="1" dirty="0" err="1" smtClean="0"/>
              <a:t>olet</a:t>
            </a:r>
            <a:r>
              <a:rPr lang="cs-CZ" i="1" dirty="0" smtClean="0"/>
              <a:t> </a:t>
            </a:r>
            <a:r>
              <a:rPr lang="cs-CZ" i="1" dirty="0" err="1" smtClean="0"/>
              <a:t>kiinnostunut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8647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/>
              <a:t>SATU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/>
          <a:lstStyle/>
          <a:p>
            <a:pPr marL="0" lvl="1" indent="0">
              <a:spcBef>
                <a:spcPts val="580"/>
              </a:spcBef>
              <a:buClr>
                <a:schemeClr val="accent1"/>
              </a:buClr>
              <a:buNone/>
            </a:pPr>
            <a:r>
              <a:rPr lang="cs-CZ" b="1" i="1" dirty="0" err="1"/>
              <a:t>Oli</a:t>
            </a:r>
            <a:r>
              <a:rPr lang="cs-CZ" i="1" dirty="0" err="1"/>
              <a:t>pa</a:t>
            </a:r>
            <a:r>
              <a:rPr lang="cs-CZ" i="1" dirty="0"/>
              <a:t> </a:t>
            </a:r>
            <a:r>
              <a:rPr lang="cs-CZ" i="1" dirty="0" err="1"/>
              <a:t>kerran</a:t>
            </a:r>
            <a:r>
              <a:rPr lang="cs-CZ" i="1" dirty="0"/>
              <a:t> </a:t>
            </a:r>
            <a:r>
              <a:rPr lang="cs-CZ" i="1" dirty="0" err="1"/>
              <a:t>pieni</a:t>
            </a:r>
            <a:r>
              <a:rPr lang="cs-CZ" i="1" dirty="0"/>
              <a:t> </a:t>
            </a:r>
            <a:r>
              <a:rPr lang="cs-CZ" i="1" dirty="0" err="1"/>
              <a:t>tyttö</a:t>
            </a:r>
            <a:r>
              <a:rPr lang="cs-CZ" i="1" dirty="0"/>
              <a:t>, </a:t>
            </a:r>
            <a:r>
              <a:rPr lang="cs-CZ" i="1" dirty="0" err="1"/>
              <a:t>jonka</a:t>
            </a:r>
            <a:r>
              <a:rPr lang="cs-CZ" i="1" dirty="0"/>
              <a:t> nimi </a:t>
            </a:r>
            <a:r>
              <a:rPr lang="cs-CZ" b="1" i="1" dirty="0" err="1"/>
              <a:t>oli</a:t>
            </a:r>
            <a:r>
              <a:rPr lang="cs-CZ" b="1" i="1" dirty="0"/>
              <a:t> </a:t>
            </a:r>
            <a:r>
              <a:rPr lang="cs-CZ" i="1" dirty="0" err="1"/>
              <a:t>Punahilkka</a:t>
            </a:r>
            <a:r>
              <a:rPr lang="cs-CZ" i="1" dirty="0"/>
              <a:t>. </a:t>
            </a:r>
            <a:r>
              <a:rPr lang="cs-CZ" i="1" dirty="0" err="1"/>
              <a:t>Hän</a:t>
            </a:r>
            <a:r>
              <a:rPr lang="cs-CZ" i="1" dirty="0"/>
              <a:t> </a:t>
            </a:r>
            <a:r>
              <a:rPr lang="cs-CZ" b="1" i="1" dirty="0" err="1"/>
              <a:t>asui</a:t>
            </a:r>
            <a:r>
              <a:rPr lang="cs-CZ" i="1" dirty="0"/>
              <a:t> </a:t>
            </a:r>
            <a:r>
              <a:rPr lang="cs-CZ" i="1" dirty="0" err="1"/>
              <a:t>äitinsä</a:t>
            </a:r>
            <a:r>
              <a:rPr lang="cs-CZ" i="1" dirty="0"/>
              <a:t> </a:t>
            </a:r>
            <a:r>
              <a:rPr lang="cs-CZ" i="1" dirty="0" err="1"/>
              <a:t>kanssa</a:t>
            </a:r>
            <a:r>
              <a:rPr lang="cs-CZ" i="1" dirty="0"/>
              <a:t> </a:t>
            </a:r>
            <a:r>
              <a:rPr lang="cs-CZ" i="1" dirty="0" err="1"/>
              <a:t>pienessä</a:t>
            </a:r>
            <a:r>
              <a:rPr lang="cs-CZ" i="1" dirty="0"/>
              <a:t> </a:t>
            </a:r>
            <a:r>
              <a:rPr lang="cs-CZ" i="1" dirty="0" err="1" smtClean="0"/>
              <a:t>talossa</a:t>
            </a:r>
            <a:r>
              <a:rPr lang="cs-CZ" i="1" dirty="0" smtClean="0"/>
              <a:t>. </a:t>
            </a:r>
            <a:r>
              <a:rPr lang="cs-CZ" i="1" dirty="0" err="1" smtClean="0"/>
              <a:t>Kerran</a:t>
            </a:r>
            <a:r>
              <a:rPr lang="cs-CZ" i="1" dirty="0" smtClean="0"/>
              <a:t> </a:t>
            </a:r>
            <a:r>
              <a:rPr lang="cs-CZ" i="1" dirty="0" err="1" smtClean="0"/>
              <a:t>äiti</a:t>
            </a:r>
            <a:r>
              <a:rPr lang="cs-CZ" i="1" dirty="0" smtClean="0"/>
              <a:t> </a:t>
            </a:r>
            <a:r>
              <a:rPr lang="cs-CZ" b="1" i="1" dirty="0" err="1" smtClean="0"/>
              <a:t>sanoi</a:t>
            </a:r>
            <a:r>
              <a:rPr lang="cs-CZ" i="1" dirty="0" smtClean="0"/>
              <a:t> </a:t>
            </a:r>
            <a:r>
              <a:rPr lang="cs-CZ" i="1" dirty="0" err="1" smtClean="0"/>
              <a:t>Punahilkalle</a:t>
            </a:r>
            <a:r>
              <a:rPr lang="cs-CZ" i="1" dirty="0" smtClean="0"/>
              <a:t>: </a:t>
            </a:r>
            <a:r>
              <a:rPr lang="cs-CZ" i="1" dirty="0"/>
              <a:t>…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24944"/>
            <a:ext cx="2376264" cy="2512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247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/>
          <a:lstStyle/>
          <a:p>
            <a:r>
              <a:rPr lang="cs-CZ" dirty="0" smtClean="0"/>
              <a:t>AIKAMUODOT (slovesné časy)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352928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PREESENS			</a:t>
            </a:r>
            <a:r>
              <a:rPr lang="cs-CZ" sz="2400" i="1" dirty="0" err="1" smtClean="0"/>
              <a:t>puhu</a:t>
            </a:r>
            <a:r>
              <a:rPr lang="cs-CZ" sz="2400" i="1" dirty="0" err="1" smtClean="0">
                <a:solidFill>
                  <a:srgbClr val="0070C0"/>
                </a:solidFill>
              </a:rPr>
              <a:t>n</a:t>
            </a:r>
            <a:r>
              <a:rPr lang="cs-CZ" sz="2400" dirty="0" smtClean="0"/>
              <a:t>			</a:t>
            </a:r>
            <a:r>
              <a:rPr lang="cs-CZ" sz="2400" dirty="0" smtClean="0">
                <a:solidFill>
                  <a:srgbClr val="FF0000"/>
                </a:solidFill>
              </a:rPr>
              <a:t>NYT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 smtClean="0">
                <a:solidFill>
                  <a:srgbClr val="FF0000"/>
                </a:solidFill>
              </a:rPr>
              <a:t>					 TULEVAISUUS</a:t>
            </a:r>
          </a:p>
          <a:p>
            <a:pPr marL="0" indent="0">
              <a:buNone/>
            </a:pPr>
            <a:r>
              <a:rPr lang="cs-CZ" sz="2400" dirty="0" smtClean="0"/>
              <a:t>________________________________________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PERFEKTI			</a:t>
            </a:r>
            <a:r>
              <a:rPr lang="cs-CZ" sz="2400" i="1" dirty="0" err="1" smtClean="0"/>
              <a:t>ole</a:t>
            </a:r>
            <a:r>
              <a:rPr lang="cs-CZ" sz="2400" i="1" dirty="0" err="1" smtClean="0">
                <a:solidFill>
                  <a:srgbClr val="0070C0"/>
                </a:solidFill>
              </a:rPr>
              <a:t>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puhunut</a:t>
            </a:r>
            <a:endParaRPr lang="cs-CZ" sz="2400" i="1" dirty="0" smtClean="0"/>
          </a:p>
          <a:p>
            <a:pPr marL="0" indent="0">
              <a:buNone/>
            </a:pPr>
            <a:r>
              <a:rPr lang="cs-CZ" sz="2400" dirty="0" smtClean="0"/>
              <a:t>IMPERFEKTI			</a:t>
            </a:r>
            <a:r>
              <a:rPr lang="cs-CZ" sz="2400" i="1" dirty="0" err="1" smtClean="0"/>
              <a:t>puhu</a:t>
            </a:r>
            <a:r>
              <a:rPr lang="cs-CZ" sz="2400" i="1" dirty="0" err="1" smtClean="0">
                <a:solidFill>
                  <a:srgbClr val="FF0000"/>
                </a:solidFill>
              </a:rPr>
              <a:t>i</a:t>
            </a:r>
            <a:r>
              <a:rPr lang="cs-CZ" sz="2400" i="1" dirty="0" err="1" smtClean="0">
                <a:solidFill>
                  <a:srgbClr val="0070C0"/>
                </a:solidFill>
              </a:rPr>
              <a:t>n</a:t>
            </a:r>
            <a:r>
              <a:rPr lang="cs-CZ" sz="2400" dirty="0"/>
              <a:t>	 </a:t>
            </a:r>
            <a:r>
              <a:rPr lang="cs-CZ" sz="2400" dirty="0" smtClean="0"/>
              <a:t>      </a:t>
            </a:r>
            <a:r>
              <a:rPr lang="cs-CZ" sz="2400" dirty="0" smtClean="0">
                <a:solidFill>
                  <a:srgbClr val="FF0000"/>
                </a:solidFill>
              </a:rPr>
              <a:t>MENNEISYYS</a:t>
            </a:r>
          </a:p>
          <a:p>
            <a:pPr marL="0" indent="0">
              <a:buNone/>
            </a:pPr>
            <a:r>
              <a:rPr lang="cs-CZ" sz="2400" dirty="0" smtClean="0"/>
              <a:t>PLUSKVAMPERFEKTI	</a:t>
            </a:r>
            <a:r>
              <a:rPr lang="cs-CZ" sz="2400" i="1" dirty="0" err="1" smtClean="0"/>
              <a:t>ol</a:t>
            </a:r>
            <a:r>
              <a:rPr lang="cs-CZ" sz="2400" i="1" dirty="0" err="1" smtClean="0">
                <a:solidFill>
                  <a:srgbClr val="FF0000"/>
                </a:solidFill>
              </a:rPr>
              <a:t>i</a:t>
            </a:r>
            <a:r>
              <a:rPr lang="cs-CZ" sz="2400" i="1" dirty="0" err="1" smtClean="0">
                <a:solidFill>
                  <a:srgbClr val="0070C0"/>
                </a:solidFill>
              </a:rPr>
              <a:t>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puhunut</a:t>
            </a:r>
            <a:endParaRPr lang="cs-CZ" sz="2400" i="1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6163580" y="3140968"/>
            <a:ext cx="504056" cy="165618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73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PREESENS  x  IMPERFEKTI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PREESENS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nykyaika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i="1" dirty="0" smtClean="0"/>
              <a:t>nyt</a:t>
            </a:r>
            <a:r>
              <a:rPr lang="cs-CZ" dirty="0" smtClean="0"/>
              <a:t>, </a:t>
            </a:r>
            <a:r>
              <a:rPr lang="cs-CZ" i="1" dirty="0" err="1" smtClean="0"/>
              <a:t>tänään</a:t>
            </a:r>
            <a:r>
              <a:rPr lang="cs-CZ" i="1" dirty="0" smtClean="0"/>
              <a:t> </a:t>
            </a:r>
            <a:r>
              <a:rPr lang="cs-CZ" dirty="0" err="1" smtClean="0"/>
              <a:t>tai</a:t>
            </a:r>
            <a:r>
              <a:rPr lang="cs-CZ" dirty="0" smtClean="0"/>
              <a:t> </a:t>
            </a:r>
            <a:r>
              <a:rPr lang="cs-CZ" i="1" dirty="0" err="1" smtClean="0"/>
              <a:t>tavallisesti</a:t>
            </a:r>
            <a:r>
              <a:rPr lang="cs-CZ" dirty="0" smtClean="0"/>
              <a:t>) + </a:t>
            </a:r>
            <a:r>
              <a:rPr lang="cs-CZ" dirty="0" err="1" smtClean="0">
                <a:solidFill>
                  <a:srgbClr val="FF0000"/>
                </a:solidFill>
              </a:rPr>
              <a:t>tulevaisuus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huomenna</a:t>
            </a:r>
            <a:r>
              <a:rPr lang="cs-CZ" dirty="0" smtClean="0"/>
              <a:t>, </a:t>
            </a:r>
            <a:r>
              <a:rPr lang="cs-CZ" i="1" dirty="0" err="1" smtClean="0"/>
              <a:t>ensi</a:t>
            </a:r>
            <a:r>
              <a:rPr lang="cs-CZ" i="1" dirty="0" smtClean="0"/>
              <a:t> </a:t>
            </a:r>
            <a:r>
              <a:rPr lang="cs-CZ" i="1" dirty="0" err="1" smtClean="0"/>
              <a:t>viikolla</a:t>
            </a:r>
            <a:r>
              <a:rPr lang="cs-CZ" dirty="0" smtClean="0"/>
              <a:t>, </a:t>
            </a:r>
            <a:r>
              <a:rPr lang="cs-CZ" i="1" dirty="0" err="1" smtClean="0"/>
              <a:t>ensi</a:t>
            </a:r>
            <a:r>
              <a:rPr lang="cs-CZ" i="1" dirty="0" smtClean="0"/>
              <a:t> </a:t>
            </a:r>
            <a:r>
              <a:rPr lang="cs-CZ" i="1" dirty="0" err="1" smtClean="0"/>
              <a:t>vuonna</a:t>
            </a:r>
            <a:r>
              <a:rPr lang="cs-CZ" dirty="0" smtClean="0"/>
              <a:t>…)</a:t>
            </a:r>
          </a:p>
          <a:p>
            <a:pPr marL="0" indent="0">
              <a:buNone/>
            </a:pPr>
            <a:r>
              <a:rPr lang="cs-CZ" b="1" i="1" dirty="0" err="1" smtClean="0"/>
              <a:t>Opiskelen</a:t>
            </a:r>
            <a:r>
              <a:rPr lang="cs-CZ" i="1" dirty="0" smtClean="0"/>
              <a:t> </a:t>
            </a:r>
            <a:r>
              <a:rPr lang="cs-CZ" i="1" u="sng" dirty="0" smtClean="0"/>
              <a:t>nyt</a:t>
            </a:r>
            <a:r>
              <a:rPr lang="cs-CZ" i="1" dirty="0" smtClean="0"/>
              <a:t> </a:t>
            </a:r>
            <a:r>
              <a:rPr lang="cs-CZ" i="1" dirty="0" err="1" smtClean="0"/>
              <a:t>yliopistossa</a:t>
            </a:r>
            <a:r>
              <a:rPr lang="cs-CZ" i="1" dirty="0" smtClean="0"/>
              <a:t> </a:t>
            </a:r>
            <a:r>
              <a:rPr lang="cs-CZ" i="1" dirty="0" err="1" smtClean="0"/>
              <a:t>suomea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IMPERFEKTI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historia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eilen</a:t>
            </a:r>
            <a:r>
              <a:rPr lang="cs-CZ" dirty="0" smtClean="0"/>
              <a:t>, </a:t>
            </a:r>
            <a:r>
              <a:rPr lang="cs-CZ" i="1" dirty="0" err="1" smtClean="0"/>
              <a:t>viime</a:t>
            </a:r>
            <a:r>
              <a:rPr lang="cs-CZ" i="1" dirty="0" smtClean="0"/>
              <a:t> </a:t>
            </a:r>
            <a:r>
              <a:rPr lang="cs-CZ" i="1" dirty="0" err="1" smtClean="0"/>
              <a:t>viikolla</a:t>
            </a:r>
            <a:r>
              <a:rPr lang="cs-CZ" dirty="0" smtClean="0"/>
              <a:t>, </a:t>
            </a:r>
            <a:r>
              <a:rPr lang="cs-CZ" i="1" dirty="0" err="1" smtClean="0"/>
              <a:t>kaksi</a:t>
            </a:r>
            <a:r>
              <a:rPr lang="cs-CZ" i="1" dirty="0" smtClean="0"/>
              <a:t> </a:t>
            </a:r>
            <a:r>
              <a:rPr lang="cs-CZ" i="1" dirty="0" err="1" smtClean="0"/>
              <a:t>kuukautta</a:t>
            </a:r>
            <a:r>
              <a:rPr lang="cs-CZ" i="1" dirty="0" smtClean="0"/>
              <a:t> </a:t>
            </a:r>
            <a:r>
              <a:rPr lang="cs-CZ" i="1" dirty="0" err="1" smtClean="0"/>
              <a:t>sitten</a:t>
            </a:r>
            <a:r>
              <a:rPr lang="cs-CZ" i="1" dirty="0" smtClean="0"/>
              <a:t>, </a:t>
            </a:r>
            <a:r>
              <a:rPr lang="cs-CZ" i="1" dirty="0" err="1" smtClean="0"/>
              <a:t>viime</a:t>
            </a:r>
            <a:r>
              <a:rPr lang="cs-CZ" i="1" dirty="0" smtClean="0"/>
              <a:t> </a:t>
            </a:r>
            <a:r>
              <a:rPr lang="cs-CZ" i="1" dirty="0" err="1" smtClean="0"/>
              <a:t>vuonna</a:t>
            </a:r>
            <a:r>
              <a:rPr lang="cs-CZ" dirty="0" smtClean="0"/>
              <a:t>…)</a:t>
            </a:r>
          </a:p>
          <a:p>
            <a:pPr marL="0" indent="0">
              <a:buNone/>
            </a:pPr>
            <a:r>
              <a:rPr lang="cs-CZ" i="1" dirty="0" err="1" smtClean="0"/>
              <a:t>Lukiossa</a:t>
            </a:r>
            <a:r>
              <a:rPr lang="cs-CZ" i="1" dirty="0" smtClean="0"/>
              <a:t> </a:t>
            </a:r>
            <a:r>
              <a:rPr lang="cs-CZ" b="1" i="1" dirty="0" err="1" smtClean="0"/>
              <a:t>opiskelin</a:t>
            </a:r>
            <a:r>
              <a:rPr lang="cs-CZ" i="1" dirty="0" smtClean="0"/>
              <a:t> </a:t>
            </a:r>
            <a:r>
              <a:rPr lang="cs-CZ" i="1" dirty="0" err="1" smtClean="0"/>
              <a:t>saksaa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38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922108"/>
          </a:xfrm>
        </p:spPr>
        <p:txBody>
          <a:bodyPr/>
          <a:lstStyle/>
          <a:p>
            <a:pPr lvl="0"/>
            <a:r>
              <a:rPr lang="cs-CZ" dirty="0"/>
              <a:t>IMPERFEKTI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83568" y="1268760"/>
            <a:ext cx="8003231" cy="5112562"/>
          </a:xfrm>
        </p:spPr>
        <p:txBody>
          <a:bodyPr/>
          <a:lstStyle/>
          <a:p>
            <a:pPr lvl="0"/>
            <a:r>
              <a:rPr lang="cs-CZ" dirty="0" err="1"/>
              <a:t>tunnus</a:t>
            </a:r>
            <a:r>
              <a:rPr lang="cs-CZ" dirty="0"/>
              <a:t>  </a:t>
            </a:r>
            <a:r>
              <a:rPr lang="cs-CZ" b="1" dirty="0">
                <a:solidFill>
                  <a:srgbClr val="FF0000"/>
                </a:solidFill>
              </a:rPr>
              <a:t>-</a:t>
            </a:r>
            <a:r>
              <a:rPr lang="cs-CZ" b="1" i="1" dirty="0">
                <a:solidFill>
                  <a:srgbClr val="FF0000"/>
                </a:solidFill>
              </a:rPr>
              <a:t>i</a:t>
            </a:r>
            <a:r>
              <a:rPr lang="cs-CZ" b="1" dirty="0">
                <a:solidFill>
                  <a:srgbClr val="FF0000"/>
                </a:solidFill>
              </a:rPr>
              <a:t>-</a:t>
            </a:r>
          </a:p>
          <a:p>
            <a:pPr lvl="0"/>
            <a:r>
              <a:rPr lang="cs-CZ" dirty="0" err="1"/>
              <a:t>kielteinen</a:t>
            </a:r>
            <a:r>
              <a:rPr lang="cs-CZ" dirty="0"/>
              <a:t> </a:t>
            </a:r>
            <a:r>
              <a:rPr lang="cs-CZ" dirty="0" err="1"/>
              <a:t>muoto</a:t>
            </a:r>
            <a:r>
              <a:rPr lang="cs-CZ" dirty="0"/>
              <a:t> </a:t>
            </a:r>
            <a:r>
              <a:rPr lang="cs-CZ" b="1" i="1" dirty="0"/>
              <a:t>EI</a:t>
            </a:r>
            <a:r>
              <a:rPr lang="cs-CZ" b="1" dirty="0"/>
              <a:t> + -</a:t>
            </a:r>
            <a:r>
              <a:rPr lang="cs-CZ" b="1" i="1" dirty="0" err="1"/>
              <a:t>nut</a:t>
            </a:r>
            <a:r>
              <a:rPr lang="cs-CZ" b="1" i="1" dirty="0"/>
              <a:t>/-</a:t>
            </a:r>
            <a:r>
              <a:rPr lang="cs-CZ" b="1" i="1" dirty="0" err="1"/>
              <a:t>neet</a:t>
            </a:r>
            <a:endParaRPr lang="cs-CZ" b="1" i="1" dirty="0"/>
          </a:p>
          <a:p>
            <a:pPr lvl="0"/>
            <a:endParaRPr lang="cs-CZ" dirty="0"/>
          </a:p>
          <a:p>
            <a:pPr lvl="0"/>
            <a:r>
              <a:rPr lang="cs-CZ" dirty="0" err="1"/>
              <a:t>m</a:t>
            </a:r>
            <a:r>
              <a:rPr lang="cs-CZ" dirty="0" err="1" smtClean="0"/>
              <a:t>itä</a:t>
            </a:r>
            <a:r>
              <a:rPr lang="cs-CZ" dirty="0" smtClean="0"/>
              <a:t> </a:t>
            </a:r>
            <a:r>
              <a:rPr lang="cs-CZ" dirty="0" err="1"/>
              <a:t>tapahtui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historiassa</a:t>
            </a:r>
            <a:r>
              <a:rPr lang="cs-CZ" dirty="0"/>
              <a:t> (</a:t>
            </a:r>
            <a:r>
              <a:rPr lang="cs-CZ" b="1" i="1" dirty="0"/>
              <a:t>10 </a:t>
            </a:r>
            <a:r>
              <a:rPr lang="cs-CZ" b="1" i="1" dirty="0" err="1"/>
              <a:t>minuuttia</a:t>
            </a:r>
            <a:r>
              <a:rPr lang="cs-CZ" b="1" i="1" dirty="0"/>
              <a:t> </a:t>
            </a:r>
            <a:r>
              <a:rPr lang="cs-CZ" b="1" i="1" dirty="0" err="1"/>
              <a:t>sitten</a:t>
            </a:r>
            <a:r>
              <a:rPr lang="cs-CZ" i="1" dirty="0"/>
              <a:t>, </a:t>
            </a:r>
            <a:r>
              <a:rPr lang="cs-CZ" b="1" i="1" dirty="0" err="1"/>
              <a:t>eilen</a:t>
            </a:r>
            <a:r>
              <a:rPr lang="cs-CZ" i="1" dirty="0"/>
              <a:t>, </a:t>
            </a:r>
            <a:r>
              <a:rPr lang="cs-CZ" b="1" i="1" dirty="0" err="1"/>
              <a:t>viikonloppuna</a:t>
            </a:r>
            <a:r>
              <a:rPr lang="cs-CZ" i="1" dirty="0"/>
              <a:t>, </a:t>
            </a:r>
            <a:r>
              <a:rPr lang="cs-CZ" b="1" i="1" dirty="0" err="1"/>
              <a:t>viime</a:t>
            </a:r>
            <a:r>
              <a:rPr lang="cs-CZ" b="1" i="1" dirty="0"/>
              <a:t> </a:t>
            </a:r>
            <a:r>
              <a:rPr lang="cs-CZ" b="1" i="1" dirty="0" err="1"/>
              <a:t>viikolla</a:t>
            </a:r>
            <a:r>
              <a:rPr lang="cs-CZ" i="1" dirty="0"/>
              <a:t>, </a:t>
            </a:r>
            <a:r>
              <a:rPr lang="cs-CZ" b="1" i="1" dirty="0" err="1"/>
              <a:t>viime</a:t>
            </a:r>
            <a:r>
              <a:rPr lang="cs-CZ" b="1" i="1" dirty="0"/>
              <a:t> </a:t>
            </a:r>
            <a:r>
              <a:rPr lang="cs-CZ" b="1" i="1" dirty="0" err="1"/>
              <a:t>vuonna</a:t>
            </a:r>
            <a:r>
              <a:rPr lang="cs-CZ" dirty="0" smtClean="0"/>
              <a:t>…)</a:t>
            </a:r>
            <a:endParaRPr lang="cs-CZ" dirty="0"/>
          </a:p>
          <a:p>
            <a:pPr lvl="0"/>
            <a:r>
              <a:rPr lang="cs-CZ" dirty="0" err="1" smtClean="0"/>
              <a:t>tekeminen</a:t>
            </a:r>
            <a:r>
              <a:rPr lang="cs-CZ" dirty="0" smtClean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/>
              <a:t>tapahtuma</a:t>
            </a:r>
            <a:r>
              <a:rPr lang="cs-CZ" dirty="0"/>
              <a:t> </a:t>
            </a:r>
            <a:r>
              <a:rPr lang="cs-CZ" b="1" dirty="0"/>
              <a:t>on </a:t>
            </a:r>
            <a:r>
              <a:rPr lang="cs-CZ" b="1" dirty="0" err="1" smtClean="0"/>
              <a:t>loppunut</a:t>
            </a:r>
            <a:endParaRPr lang="cs-CZ" b="1" dirty="0"/>
          </a:p>
          <a:p>
            <a:pPr lvl="0"/>
            <a:r>
              <a:rPr lang="cs-CZ" b="1" dirty="0" err="1"/>
              <a:t>kertomukset</a:t>
            </a:r>
            <a:r>
              <a:rPr lang="cs-CZ" b="1" dirty="0"/>
              <a:t>, </a:t>
            </a:r>
            <a:r>
              <a:rPr lang="cs-CZ" b="1" dirty="0" err="1"/>
              <a:t>tarinat</a:t>
            </a:r>
            <a:r>
              <a:rPr lang="cs-CZ" b="1" dirty="0"/>
              <a:t>, </a:t>
            </a:r>
            <a:r>
              <a:rPr lang="cs-CZ" b="1" dirty="0" err="1" smtClean="0"/>
              <a:t>sadut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0995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OLLA</a:t>
            </a:r>
            <a:r>
              <a:rPr lang="cs-CZ" dirty="0" smtClean="0"/>
              <a:t>-VERBI, </a:t>
            </a:r>
            <a:r>
              <a:rPr lang="cs-CZ" i="1" dirty="0" smtClean="0"/>
              <a:t>PUHUA</a:t>
            </a:r>
            <a:r>
              <a:rPr lang="cs-CZ" dirty="0" smtClean="0"/>
              <a:t>-VERBI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87208" cy="4391000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/>
              <a:t>MINÄ 	OL</a:t>
            </a:r>
            <a:r>
              <a:rPr lang="cs-CZ" b="1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-N		</a:t>
            </a:r>
            <a:r>
              <a:rPr lang="cs-CZ" i="1" dirty="0" smtClean="0"/>
              <a:t>PUHU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-N	ETSI-N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SINÄ 		OL</a:t>
            </a:r>
            <a:r>
              <a:rPr lang="cs-CZ" b="1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-T		</a:t>
            </a:r>
            <a:r>
              <a:rPr lang="cs-CZ" i="1" dirty="0" smtClean="0"/>
              <a:t>PUHU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-T	ETSI-T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HÄN 		OL</a:t>
            </a:r>
            <a:r>
              <a:rPr lang="cs-CZ" b="1" i="1" dirty="0" smtClean="0">
                <a:solidFill>
                  <a:srgbClr val="FF0000"/>
                </a:solidFill>
              </a:rPr>
              <a:t>I		</a:t>
            </a:r>
            <a:r>
              <a:rPr lang="cs-CZ" i="1" dirty="0" smtClean="0"/>
              <a:t>PUHU</a:t>
            </a:r>
            <a:r>
              <a:rPr lang="cs-CZ" i="1" dirty="0" smtClean="0">
                <a:solidFill>
                  <a:srgbClr val="FF0000"/>
                </a:solidFill>
              </a:rPr>
              <a:t>I	ETSI I</a:t>
            </a: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ME 		OL</a:t>
            </a:r>
            <a:r>
              <a:rPr lang="cs-CZ" b="1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-MME	PUHU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-MME</a:t>
            </a:r>
          </a:p>
          <a:p>
            <a:pPr marL="0" indent="0">
              <a:buNone/>
            </a:pPr>
            <a:r>
              <a:rPr lang="cs-CZ" i="1" dirty="0" smtClean="0"/>
              <a:t>TE 		OL</a:t>
            </a:r>
            <a:r>
              <a:rPr lang="cs-CZ" b="1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-TTE	PUHU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-TTE</a:t>
            </a:r>
          </a:p>
          <a:p>
            <a:pPr marL="0" indent="0">
              <a:buNone/>
            </a:pPr>
            <a:r>
              <a:rPr lang="cs-CZ" i="1" dirty="0" smtClean="0"/>
              <a:t>HE 		OL</a:t>
            </a:r>
            <a:r>
              <a:rPr lang="cs-CZ" b="1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-VAT	PUHU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-VAT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718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916416" cy="864096"/>
          </a:xfrm>
        </p:spPr>
        <p:txBody>
          <a:bodyPr/>
          <a:lstStyle/>
          <a:p>
            <a:r>
              <a:rPr lang="cs-CZ" dirty="0" smtClean="0"/>
              <a:t>IMPERFEKTI – VERBITYYPPI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92888" cy="5077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/>
              <a:t>U, O, Y, Ö + I = UI, OI, YI, ÖI</a:t>
            </a:r>
          </a:p>
          <a:p>
            <a:pPr marL="0" indent="0">
              <a:buNone/>
            </a:pPr>
            <a:r>
              <a:rPr lang="cs-CZ" sz="2400" i="1" dirty="0" smtClean="0"/>
              <a:t>PUHUA</a:t>
            </a:r>
            <a:r>
              <a:rPr lang="cs-CZ" sz="2400" i="1" dirty="0"/>
              <a:t>		</a:t>
            </a:r>
            <a:r>
              <a:rPr lang="cs-CZ" sz="2400" i="1" dirty="0" smtClean="0"/>
              <a:t>PUHU</a:t>
            </a:r>
            <a:r>
              <a:rPr lang="cs-CZ" sz="2400" b="1" i="1" dirty="0" smtClean="0"/>
              <a:t>I</a:t>
            </a:r>
            <a:r>
              <a:rPr lang="cs-CZ" sz="2400" i="1" dirty="0" smtClean="0"/>
              <a:t>-</a:t>
            </a:r>
          </a:p>
          <a:p>
            <a:pPr marL="0" indent="0">
              <a:buNone/>
            </a:pPr>
            <a:r>
              <a:rPr lang="cs-CZ" sz="2400" i="1" dirty="0" smtClean="0"/>
              <a:t>SANOA		SANO</a:t>
            </a:r>
            <a:r>
              <a:rPr lang="cs-CZ" sz="2400" b="1" i="1" dirty="0" smtClean="0"/>
              <a:t>I</a:t>
            </a:r>
            <a:r>
              <a:rPr lang="cs-CZ" sz="2400" i="1" dirty="0" smtClean="0"/>
              <a:t>-</a:t>
            </a:r>
          </a:p>
          <a:p>
            <a:pPr marL="0" indent="0">
              <a:buNone/>
            </a:pPr>
            <a:r>
              <a:rPr lang="cs-CZ" sz="2400" i="1" dirty="0" smtClean="0"/>
              <a:t>KYSYÄ		KYSY</a:t>
            </a:r>
            <a:r>
              <a:rPr lang="cs-CZ" sz="2400" b="1" i="1" dirty="0" smtClean="0"/>
              <a:t>I</a:t>
            </a:r>
            <a:r>
              <a:rPr lang="cs-CZ" sz="2400" i="1" dirty="0" smtClean="0"/>
              <a:t>-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b="1" i="1" dirty="0" smtClean="0"/>
              <a:t>E, I, Ä + I = I</a:t>
            </a:r>
            <a:endParaRPr lang="cs-CZ" b="1" i="1" dirty="0"/>
          </a:p>
          <a:p>
            <a:pPr marL="0" indent="0">
              <a:buNone/>
            </a:pPr>
            <a:r>
              <a:rPr lang="cs-CZ" sz="2400" i="1" dirty="0" smtClean="0"/>
              <a:t>LUKEA</a:t>
            </a:r>
            <a:r>
              <a:rPr lang="cs-CZ" sz="2400" i="1" dirty="0"/>
              <a:t>		</a:t>
            </a:r>
            <a:r>
              <a:rPr lang="cs-CZ" sz="2400" i="1" dirty="0" smtClean="0">
                <a:solidFill>
                  <a:srgbClr val="92D050"/>
                </a:solidFill>
              </a:rPr>
              <a:t>LU</a:t>
            </a:r>
            <a:r>
              <a:rPr lang="cs-CZ" sz="2400" b="1" i="1" dirty="0" smtClean="0">
                <a:solidFill>
                  <a:srgbClr val="92D050"/>
                </a:solidFill>
              </a:rPr>
              <a:t>I</a:t>
            </a:r>
            <a:r>
              <a:rPr lang="cs-CZ" sz="2400" i="1" dirty="0" smtClean="0">
                <a:solidFill>
                  <a:srgbClr val="92D050"/>
                </a:solidFill>
              </a:rPr>
              <a:t>-</a:t>
            </a:r>
            <a:r>
              <a:rPr lang="cs-CZ" sz="2400" i="1" dirty="0" smtClean="0"/>
              <a:t>/ </a:t>
            </a:r>
            <a:r>
              <a:rPr lang="cs-CZ" sz="2400" i="1" dirty="0" smtClean="0">
                <a:solidFill>
                  <a:srgbClr val="FF0000"/>
                </a:solidFill>
              </a:rPr>
              <a:t>LUK</a:t>
            </a:r>
            <a:r>
              <a:rPr lang="cs-CZ" sz="2400" b="1" i="1" dirty="0" smtClean="0">
                <a:solidFill>
                  <a:srgbClr val="FF0000"/>
                </a:solidFill>
              </a:rPr>
              <a:t>I</a:t>
            </a:r>
            <a:r>
              <a:rPr lang="cs-CZ" sz="2400" i="1" dirty="0" smtClean="0">
                <a:solidFill>
                  <a:srgbClr val="FF0000"/>
                </a:solidFill>
              </a:rPr>
              <a:t>-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minä</a:t>
            </a:r>
            <a:r>
              <a:rPr lang="cs-CZ" sz="2400" i="1" dirty="0" smtClean="0"/>
              <a:t> </a:t>
            </a:r>
            <a:r>
              <a:rPr lang="cs-CZ" sz="2400" i="1" dirty="0" err="1" smtClean="0">
                <a:solidFill>
                  <a:srgbClr val="92D050"/>
                </a:solidFill>
              </a:rPr>
              <a:t>luin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hän</a:t>
            </a:r>
            <a:r>
              <a:rPr lang="cs-CZ" sz="2400" i="1" dirty="0" smtClean="0"/>
              <a:t> </a:t>
            </a:r>
            <a:r>
              <a:rPr lang="cs-CZ" sz="2400" i="1" dirty="0" err="1" smtClean="0">
                <a:solidFill>
                  <a:srgbClr val="FF0000"/>
                </a:solidFill>
              </a:rPr>
              <a:t>luki</a:t>
            </a:r>
            <a:r>
              <a:rPr lang="cs-CZ" sz="2400" i="1" dirty="0" smtClean="0"/>
              <a:t>)</a:t>
            </a:r>
            <a:endParaRPr lang="cs-CZ" sz="24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i="1" dirty="0" smtClean="0"/>
              <a:t>TANSSIA		TANSS</a:t>
            </a:r>
            <a:r>
              <a:rPr lang="cs-CZ" sz="2400" b="1" i="1" dirty="0" smtClean="0"/>
              <a:t>I</a:t>
            </a:r>
            <a:r>
              <a:rPr lang="cs-CZ" sz="2400" i="1" dirty="0" smtClean="0"/>
              <a:t>- </a:t>
            </a:r>
            <a:r>
              <a:rPr lang="cs-CZ" sz="2400" i="1" dirty="0"/>
              <a:t>(</a:t>
            </a:r>
            <a:r>
              <a:rPr lang="cs-CZ" sz="2400" i="1" dirty="0" err="1"/>
              <a:t>preesens</a:t>
            </a:r>
            <a:r>
              <a:rPr lang="cs-CZ" sz="2400" i="1" dirty="0"/>
              <a:t> = </a:t>
            </a:r>
            <a:r>
              <a:rPr lang="cs-CZ" sz="2400" i="1" dirty="0" err="1"/>
              <a:t>imperfekti</a:t>
            </a:r>
            <a:r>
              <a:rPr lang="cs-CZ" sz="2400" i="1" dirty="0" smtClean="0"/>
              <a:t>)</a:t>
            </a:r>
          </a:p>
          <a:p>
            <a:pPr marL="0" indent="0">
              <a:buNone/>
            </a:pPr>
            <a:r>
              <a:rPr lang="cs-CZ" sz="2400" i="1" dirty="0" smtClean="0"/>
              <a:t>PITÄÄ			</a:t>
            </a:r>
            <a:r>
              <a:rPr lang="cs-CZ" sz="2400" i="1" dirty="0" smtClean="0">
                <a:solidFill>
                  <a:srgbClr val="92D050"/>
                </a:solidFill>
              </a:rPr>
              <a:t>PID</a:t>
            </a:r>
            <a:r>
              <a:rPr lang="cs-CZ" sz="2400" b="1" i="1" dirty="0" smtClean="0">
                <a:solidFill>
                  <a:srgbClr val="92D050"/>
                </a:solidFill>
              </a:rPr>
              <a:t>I</a:t>
            </a:r>
            <a:r>
              <a:rPr lang="cs-CZ" sz="2400" i="1" dirty="0" smtClean="0"/>
              <a:t>-/ </a:t>
            </a:r>
            <a:r>
              <a:rPr lang="cs-CZ" sz="2400" i="1" dirty="0" smtClean="0">
                <a:solidFill>
                  <a:srgbClr val="FF0000"/>
                </a:solidFill>
              </a:rPr>
              <a:t>PIT</a:t>
            </a:r>
            <a:r>
              <a:rPr lang="cs-CZ" sz="2400" b="1" i="1" dirty="0" smtClean="0">
                <a:solidFill>
                  <a:srgbClr val="FF0000"/>
                </a:solidFill>
              </a:rPr>
              <a:t>I</a:t>
            </a:r>
            <a:r>
              <a:rPr lang="cs-CZ" sz="2400" i="1" dirty="0" smtClean="0"/>
              <a:t>- (</a:t>
            </a:r>
            <a:r>
              <a:rPr lang="cs-CZ" sz="2400" i="1" dirty="0" err="1" smtClean="0"/>
              <a:t>minä</a:t>
            </a:r>
            <a:r>
              <a:rPr lang="cs-CZ" sz="2400" i="1" dirty="0" smtClean="0"/>
              <a:t> </a:t>
            </a:r>
            <a:r>
              <a:rPr lang="cs-CZ" sz="2400" i="1" dirty="0" err="1" smtClean="0">
                <a:solidFill>
                  <a:srgbClr val="92D050"/>
                </a:solidFill>
              </a:rPr>
              <a:t>pidin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hän</a:t>
            </a:r>
            <a:r>
              <a:rPr lang="cs-CZ" sz="2400" i="1" dirty="0" smtClean="0"/>
              <a:t> </a:t>
            </a:r>
            <a:r>
              <a:rPr lang="cs-CZ" sz="2400" i="1" dirty="0" smtClean="0">
                <a:solidFill>
                  <a:srgbClr val="FF0000"/>
                </a:solidFill>
              </a:rPr>
              <a:t>piti</a:t>
            </a:r>
            <a:r>
              <a:rPr lang="cs-CZ" sz="2400" i="1" dirty="0" smtClean="0"/>
              <a:t>)</a:t>
            </a:r>
            <a:endParaRPr lang="cs-CZ" sz="2400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1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/>
              <a:t>IMPERFEKTI – VERBITYYPPI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8003232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A + I = I  (3 </a:t>
            </a:r>
            <a:r>
              <a:rPr lang="cs-CZ" b="1" i="1" dirty="0" err="1" smtClean="0"/>
              <a:t>tavua</a:t>
            </a:r>
            <a:r>
              <a:rPr lang="cs-CZ" b="1" i="1" dirty="0" smtClean="0"/>
              <a:t>)</a:t>
            </a:r>
          </a:p>
          <a:p>
            <a:pPr marL="0" indent="0">
              <a:buNone/>
            </a:pPr>
            <a:r>
              <a:rPr lang="cs-CZ" i="1" dirty="0" smtClean="0"/>
              <a:t>KIRJOITTAA</a:t>
            </a:r>
            <a:r>
              <a:rPr lang="cs-CZ" i="1" dirty="0"/>
              <a:t>		</a:t>
            </a:r>
            <a:r>
              <a:rPr lang="cs-CZ" i="1" dirty="0" smtClean="0"/>
              <a:t>	</a:t>
            </a:r>
            <a:r>
              <a:rPr lang="cs-CZ" i="1" dirty="0" smtClean="0">
                <a:solidFill>
                  <a:srgbClr val="92D050"/>
                </a:solidFill>
              </a:rPr>
              <a:t>KIRJOITI</a:t>
            </a:r>
            <a:r>
              <a:rPr lang="cs-CZ" i="1" dirty="0" smtClean="0"/>
              <a:t>-</a:t>
            </a:r>
            <a:r>
              <a:rPr lang="cs-CZ" i="1" dirty="0"/>
              <a:t>/ </a:t>
            </a:r>
            <a:r>
              <a:rPr lang="cs-CZ" i="1" dirty="0" smtClean="0">
                <a:solidFill>
                  <a:srgbClr val="FF0000"/>
                </a:solidFill>
              </a:rPr>
              <a:t>KIRJOITTI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ODOTTAA			</a:t>
            </a:r>
            <a:r>
              <a:rPr lang="cs-CZ" i="1" dirty="0" smtClean="0">
                <a:solidFill>
                  <a:srgbClr val="92D050"/>
                </a:solidFill>
              </a:rPr>
              <a:t>ODOTI</a:t>
            </a:r>
            <a:r>
              <a:rPr lang="cs-CZ" i="1" dirty="0" smtClean="0"/>
              <a:t>-/ </a:t>
            </a:r>
            <a:r>
              <a:rPr lang="cs-CZ" i="1" dirty="0" smtClean="0">
                <a:solidFill>
                  <a:srgbClr val="FF0000"/>
                </a:solidFill>
              </a:rPr>
              <a:t>ODOTTI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i="1" dirty="0" smtClean="0"/>
              <a:t>A+ I = OI (2 </a:t>
            </a:r>
            <a:r>
              <a:rPr lang="cs-CZ" b="1" i="1" dirty="0" err="1" smtClean="0"/>
              <a:t>tavua</a:t>
            </a:r>
            <a:r>
              <a:rPr lang="cs-CZ" b="1" i="1" dirty="0" smtClean="0"/>
              <a:t>, </a:t>
            </a:r>
            <a:r>
              <a:rPr lang="cs-CZ" b="1" i="1" dirty="0" err="1" smtClean="0"/>
              <a:t>ensimmäisessä</a:t>
            </a:r>
            <a:r>
              <a:rPr lang="cs-CZ" b="1" i="1" dirty="0" smtClean="0"/>
              <a:t> </a:t>
            </a:r>
            <a:r>
              <a:rPr lang="cs-CZ" b="1" i="1" dirty="0" err="1" smtClean="0"/>
              <a:t>tavussa</a:t>
            </a:r>
            <a:r>
              <a:rPr lang="cs-CZ" b="1" i="1" dirty="0" smtClean="0"/>
              <a:t> on a)</a:t>
            </a:r>
          </a:p>
          <a:p>
            <a:pPr marL="0" indent="0">
              <a:buNone/>
            </a:pPr>
            <a:r>
              <a:rPr lang="cs-CZ" i="1" dirty="0" smtClean="0"/>
              <a:t>M</a:t>
            </a:r>
            <a:r>
              <a:rPr lang="cs-CZ" b="1" i="1" dirty="0" smtClean="0"/>
              <a:t>A</a:t>
            </a:r>
            <a:r>
              <a:rPr lang="cs-CZ" i="1" dirty="0" smtClean="0"/>
              <a:t>KSAA</a:t>
            </a:r>
            <a:r>
              <a:rPr lang="cs-CZ" i="1" dirty="0" smtClean="0"/>
              <a:t>			MAKSOI-</a:t>
            </a:r>
          </a:p>
          <a:p>
            <a:pPr marL="0" indent="0">
              <a:buNone/>
            </a:pPr>
            <a:r>
              <a:rPr lang="cs-CZ" i="1" dirty="0" smtClean="0"/>
              <a:t>L</a:t>
            </a:r>
            <a:r>
              <a:rPr lang="cs-CZ" b="1" i="1" dirty="0" smtClean="0"/>
              <a:t>A</a:t>
            </a:r>
            <a:r>
              <a:rPr lang="cs-CZ" i="1" dirty="0" smtClean="0"/>
              <a:t>ULAA</a:t>
            </a:r>
            <a:r>
              <a:rPr lang="cs-CZ" i="1" dirty="0" smtClean="0"/>
              <a:t>			LAULOI-</a:t>
            </a:r>
            <a:endParaRPr lang="cs-CZ" i="1" dirty="0"/>
          </a:p>
          <a:p>
            <a:pPr marL="0" indent="0">
              <a:buNone/>
            </a:pPr>
            <a:r>
              <a:rPr lang="cs-CZ" b="1" i="1" dirty="0" smtClean="0"/>
              <a:t>A</a:t>
            </a:r>
            <a:r>
              <a:rPr lang="cs-CZ" i="1" dirty="0" smtClean="0"/>
              <a:t>UTTAA			</a:t>
            </a:r>
            <a:r>
              <a:rPr lang="cs-CZ" i="1" dirty="0" smtClean="0">
                <a:solidFill>
                  <a:srgbClr val="92D050"/>
                </a:solidFill>
              </a:rPr>
              <a:t>AUTOI</a:t>
            </a:r>
            <a:r>
              <a:rPr lang="cs-CZ" i="1" dirty="0" smtClean="0"/>
              <a:t>-/ </a:t>
            </a:r>
            <a:r>
              <a:rPr lang="cs-CZ" i="1" dirty="0" smtClean="0">
                <a:solidFill>
                  <a:srgbClr val="FF0000"/>
                </a:solidFill>
              </a:rPr>
              <a:t>AUTTOI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b="1" i="1" dirty="0" smtClean="0"/>
              <a:t>A</a:t>
            </a:r>
            <a:r>
              <a:rPr lang="cs-CZ" i="1" dirty="0" smtClean="0"/>
              <a:t>NTAA			</a:t>
            </a:r>
            <a:r>
              <a:rPr lang="cs-CZ" i="1" dirty="0" smtClean="0">
                <a:solidFill>
                  <a:srgbClr val="92D050"/>
                </a:solidFill>
              </a:rPr>
              <a:t>ANNOI</a:t>
            </a:r>
            <a:r>
              <a:rPr lang="cs-CZ" i="1" dirty="0" smtClean="0"/>
              <a:t>-/ </a:t>
            </a:r>
            <a:r>
              <a:rPr lang="cs-CZ" i="1" dirty="0" smtClean="0">
                <a:solidFill>
                  <a:srgbClr val="FF0000"/>
                </a:solidFill>
              </a:rPr>
              <a:t>ANTOI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b="1" i="1" dirty="0" smtClean="0"/>
              <a:t>A</a:t>
            </a:r>
            <a:r>
              <a:rPr lang="cs-CZ" i="1" dirty="0" smtClean="0"/>
              <a:t>LKAA			</a:t>
            </a:r>
            <a:r>
              <a:rPr lang="cs-CZ" i="1" dirty="0" smtClean="0">
                <a:solidFill>
                  <a:srgbClr val="92D050"/>
                </a:solidFill>
              </a:rPr>
              <a:t>ALOI</a:t>
            </a:r>
            <a:r>
              <a:rPr lang="cs-CZ" i="1" dirty="0" smtClean="0"/>
              <a:t>-/ </a:t>
            </a:r>
            <a:r>
              <a:rPr lang="cs-CZ" i="1" dirty="0" smtClean="0">
                <a:solidFill>
                  <a:srgbClr val="FF0000"/>
                </a:solidFill>
              </a:rPr>
              <a:t>ALKOI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b="1" i="1" dirty="0" smtClean="0"/>
              <a:t>A</a:t>
            </a:r>
            <a:r>
              <a:rPr lang="cs-CZ" b="1" i="1" dirty="0"/>
              <a:t>+ I = </a:t>
            </a:r>
            <a:r>
              <a:rPr lang="cs-CZ" b="1" i="1" dirty="0" smtClean="0"/>
              <a:t>I </a:t>
            </a:r>
            <a:r>
              <a:rPr lang="cs-CZ" b="1" i="1" dirty="0"/>
              <a:t>(2 </a:t>
            </a:r>
            <a:r>
              <a:rPr lang="cs-CZ" b="1" i="1" dirty="0" err="1"/>
              <a:t>tavua</a:t>
            </a:r>
            <a:r>
              <a:rPr lang="cs-CZ" b="1" i="1" dirty="0"/>
              <a:t>, </a:t>
            </a:r>
            <a:r>
              <a:rPr lang="cs-CZ" b="1" i="1" dirty="0" err="1"/>
              <a:t>ensimmäisessä</a:t>
            </a:r>
            <a:r>
              <a:rPr lang="cs-CZ" b="1" i="1" dirty="0"/>
              <a:t> </a:t>
            </a:r>
            <a:r>
              <a:rPr lang="cs-CZ" b="1" i="1" dirty="0" err="1"/>
              <a:t>tavussa</a:t>
            </a:r>
            <a:r>
              <a:rPr lang="cs-CZ" b="1" i="1" dirty="0"/>
              <a:t> </a:t>
            </a:r>
            <a:r>
              <a:rPr lang="cs-CZ" b="1" i="1" u="sng" dirty="0" err="1" smtClean="0"/>
              <a:t>ei</a:t>
            </a:r>
            <a:r>
              <a:rPr lang="cs-CZ" b="1" i="1" u="sng" dirty="0" smtClean="0"/>
              <a:t> </a:t>
            </a:r>
            <a:r>
              <a:rPr lang="cs-CZ" b="1" i="1" u="sng" dirty="0" err="1" smtClean="0"/>
              <a:t>ole</a:t>
            </a:r>
            <a:r>
              <a:rPr lang="cs-CZ" b="1" i="1" dirty="0" smtClean="0"/>
              <a:t> a)</a:t>
            </a:r>
          </a:p>
          <a:p>
            <a:pPr marL="0" indent="0">
              <a:buNone/>
            </a:pPr>
            <a:r>
              <a:rPr lang="cs-CZ" i="1" dirty="0" smtClean="0"/>
              <a:t>OTTAA				</a:t>
            </a:r>
            <a:r>
              <a:rPr lang="cs-CZ" i="1" dirty="0" smtClean="0">
                <a:solidFill>
                  <a:srgbClr val="92D050"/>
                </a:solidFill>
              </a:rPr>
              <a:t>OTI</a:t>
            </a:r>
            <a:r>
              <a:rPr lang="cs-CZ" i="1" dirty="0" smtClean="0"/>
              <a:t>-/ </a:t>
            </a:r>
            <a:r>
              <a:rPr lang="cs-CZ" i="1" dirty="0" smtClean="0">
                <a:solidFill>
                  <a:srgbClr val="FF0000"/>
                </a:solidFill>
              </a:rPr>
              <a:t>OTTI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VOITTAA			</a:t>
            </a:r>
            <a:r>
              <a:rPr lang="cs-CZ" i="1" dirty="0" smtClean="0">
                <a:solidFill>
                  <a:srgbClr val="92D050"/>
                </a:solidFill>
              </a:rPr>
              <a:t>VOITI</a:t>
            </a:r>
            <a:r>
              <a:rPr lang="cs-CZ" i="1" dirty="0" smtClean="0"/>
              <a:t>-/ </a:t>
            </a:r>
            <a:r>
              <a:rPr lang="cs-CZ" i="1" dirty="0" smtClean="0">
                <a:solidFill>
                  <a:srgbClr val="FF0000"/>
                </a:solidFill>
              </a:rPr>
              <a:t>VOITTI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r>
              <a:rPr lang="cs-CZ" i="1" dirty="0" smtClean="0"/>
              <a:t>SOITTAA			</a:t>
            </a:r>
            <a:r>
              <a:rPr lang="cs-CZ" i="1" dirty="0" smtClean="0">
                <a:solidFill>
                  <a:srgbClr val="92D050"/>
                </a:solidFill>
              </a:rPr>
              <a:t>SOITI</a:t>
            </a:r>
            <a:r>
              <a:rPr lang="cs-CZ" i="1" dirty="0" smtClean="0"/>
              <a:t>-/ </a:t>
            </a:r>
            <a:r>
              <a:rPr lang="cs-CZ" i="1" dirty="0" smtClean="0">
                <a:solidFill>
                  <a:srgbClr val="FF0000"/>
                </a:solidFill>
              </a:rPr>
              <a:t>SOITTI</a:t>
            </a:r>
            <a:r>
              <a:rPr lang="cs-CZ" i="1" dirty="0" smtClean="0"/>
              <a:t>-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81270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728</TotalTime>
  <Words>442</Words>
  <Application>Microsoft Office PowerPoint</Application>
  <PresentationFormat>Předvádění na obrazovce (4:3)</PresentationFormat>
  <Paragraphs>153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Jmění</vt:lpstr>
      <vt:lpstr>KIELI I</vt:lpstr>
      <vt:lpstr>KYSYMYKSET</vt:lpstr>
      <vt:lpstr>SATU</vt:lpstr>
      <vt:lpstr>AIKAMUODOT (slovesné časy)</vt:lpstr>
      <vt:lpstr>PREESENS  x  IMPERFEKTI</vt:lpstr>
      <vt:lpstr>IMPERFEKTI</vt:lpstr>
      <vt:lpstr>OLLA-VERBI, PUHUA-VERBI</vt:lpstr>
      <vt:lpstr>IMPERFEKTI – VERBITYYPPI 1</vt:lpstr>
      <vt:lpstr>IMPERFEKTI – VERBITYYPPI 1</vt:lpstr>
      <vt:lpstr>IMPERFEKTI – VERBITYYPPI 1</vt:lpstr>
      <vt:lpstr>IMPERFEKTI – VERBITYYPPI 2</vt:lpstr>
      <vt:lpstr>IMPERFEKTI – VERBITYYPPI 3</vt:lpstr>
      <vt:lpstr>IMPERFEKTI – VERBITYYPPI 4</vt:lpstr>
      <vt:lpstr>IMPERFEKTI – VERBITYYPPI 5, 6</vt:lpstr>
      <vt:lpstr>HARJOITUS  1</vt:lpstr>
      <vt:lpstr>HARJOITUS  2</vt:lpstr>
      <vt:lpstr>HARJOITUS 3 - Kirjoita sanoista kokonainen lause imperfektissä.</vt:lpstr>
      <vt:lpstr>Oppikirja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29</cp:revision>
  <dcterms:created xsi:type="dcterms:W3CDTF">2020-11-24T15:05:38Z</dcterms:created>
  <dcterms:modified xsi:type="dcterms:W3CDTF">2020-11-27T10:15:02Z</dcterms:modified>
</cp:coreProperties>
</file>