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64" r:id="rId5"/>
    <p:sldId id="281" r:id="rId6"/>
    <p:sldId id="258" r:id="rId7"/>
    <p:sldId id="259" r:id="rId8"/>
    <p:sldId id="262" r:id="rId9"/>
    <p:sldId id="269" r:id="rId10"/>
    <p:sldId id="263" r:id="rId11"/>
    <p:sldId id="265" r:id="rId12"/>
    <p:sldId id="282" r:id="rId13"/>
    <p:sldId id="267" r:id="rId14"/>
    <p:sldId id="283" r:id="rId15"/>
    <p:sldId id="268" r:id="rId16"/>
    <p:sldId id="286" r:id="rId17"/>
    <p:sldId id="276" r:id="rId18"/>
    <p:sldId id="284" r:id="rId19"/>
    <p:sldId id="261" r:id="rId20"/>
    <p:sldId id="285" r:id="rId21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80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C34602F-3339-4A0E-AA0D-AA2DA921D5A0}" type="datetime1">
              <a:rPr lang="cs-CZ" smtClean="0">
                <a:solidFill>
                  <a:schemeClr val="tx2"/>
                </a:solidFill>
              </a:rPr>
              <a:t>27.11.2020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cs-CZ" smtClean="0">
                <a:solidFill>
                  <a:schemeClr val="tx2"/>
                </a:solidFill>
              </a:rPr>
              <a:pPr algn="r" rtl="0"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CD88E919-D898-4855-B8B4-A49ACED4EA41}" type="datetime1">
              <a:rPr lang="cs-CZ" smtClean="0"/>
              <a:pPr/>
              <a:t>27.11.2020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1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54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34C125-697B-4DD5-8970-E335CEB95B3E}" type="datetime1">
              <a:rPr lang="cs-CZ" smtClean="0"/>
              <a:pPr/>
              <a:t>27.11.2020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62C969-A9D3-4701-9D6C-99CE49BBA082}" type="datetime1">
              <a:rPr lang="cs-CZ" smtClean="0"/>
              <a:pPr/>
              <a:t>27.11.2020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162" y="609600"/>
            <a:ext cx="10360501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162" y="1981200"/>
            <a:ext cx="10360501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14162" y="4114800"/>
            <a:ext cx="10360501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A18273-2395-4756-8855-90E8E69609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C10A4B-1CA3-4B5D-8C3E-BF26A128F3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070F27-37C3-4BDD-A69D-C35A82A420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FA152-7893-43AC-B862-F5DF5FA2F3B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3143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7340E1-BF88-4310-8568-E9F8381A48D4}" type="datetime1">
              <a:rPr lang="cs-CZ" smtClean="0"/>
              <a:pPr/>
              <a:t>27.11.2020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437D4F-ECE9-4981-A371-4B910D36769F}" type="datetime1">
              <a:rPr lang="cs-CZ" smtClean="0"/>
              <a:pPr/>
              <a:t>27.11.2020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6A3AEE-21EA-49A5-9BC0-4C051EBE3D81}" type="datetime1">
              <a:rPr lang="cs-CZ" smtClean="0"/>
              <a:pPr/>
              <a:t>27.11.2020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493FBA-751B-49DB-B5B3-1B2194725DD1}" type="datetime1">
              <a:rPr lang="cs-CZ" smtClean="0"/>
              <a:pPr/>
              <a:t>27.11.2020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3B2AB9-7695-4EE9-A8FD-AAA80E361985}" type="datetime1">
              <a:rPr lang="cs-CZ" smtClean="0"/>
              <a:pPr/>
              <a:t>27.11.2020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A0AD96-6B5A-4186-B341-9B348C9EB365}" type="datetime1">
              <a:rPr lang="cs-CZ" smtClean="0"/>
              <a:pPr/>
              <a:t>27.11.2020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1F1ECE-AD0B-4298-833C-44A399FA79BB}" type="datetime1">
              <a:rPr lang="cs-CZ" smtClean="0"/>
              <a:pPr/>
              <a:t>27.11.2020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E899414-34D5-487B-96CB-3C45BC7F1C1F}" type="datetime1">
              <a:rPr lang="cs-CZ" smtClean="0"/>
              <a:pPr/>
              <a:t>27.11.2020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  <p:sldLayoutId id="214748368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Čtení děl české literatury 20. století II </a:t>
            </a:r>
            <a:r>
              <a:rPr lang="cs-CZ" sz="3600" dirty="0"/>
              <a:t>(od roku 1939 do současnosti)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Obecný úvod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953767" cy="1397000"/>
          </a:xfrm>
        </p:spPr>
        <p:txBody>
          <a:bodyPr>
            <a:normAutofit/>
          </a:bodyPr>
          <a:lstStyle/>
          <a:p>
            <a:r>
              <a:rPr lang="cs-CZ" dirty="0"/>
              <a:t>Dvojí konceptualizace dějin literatury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Dějiny invence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Jinakost</a:t>
            </a:r>
          </a:p>
          <a:p>
            <a:r>
              <a:rPr lang="cs-CZ" b="1" dirty="0"/>
              <a:t>Novost (cesta vpřed)</a:t>
            </a:r>
          </a:p>
          <a:p>
            <a:r>
              <a:rPr lang="cs-CZ" b="1" dirty="0"/>
              <a:t>Kontinuita</a:t>
            </a:r>
          </a:p>
          <a:p>
            <a:r>
              <a:rPr lang="cs-CZ" sz="2666" dirty="0"/>
              <a:t>Slovník, jímž se o dílech mluví: </a:t>
            </a:r>
          </a:p>
          <a:p>
            <a:r>
              <a:rPr lang="cs-CZ" sz="2666" dirty="0"/>
              <a:t>„odolalo zubu času“; </a:t>
            </a:r>
          </a:p>
          <a:p>
            <a:r>
              <a:rPr lang="cs-CZ" sz="2666" dirty="0"/>
              <a:t>„prokázalo svoji nesmrtelnost“; </a:t>
            </a:r>
          </a:p>
          <a:p>
            <a:r>
              <a:rPr lang="cs-CZ" sz="2666" dirty="0"/>
              <a:t>„překonává propast času“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Dějiny konvence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Stejnost</a:t>
            </a:r>
          </a:p>
          <a:p>
            <a:r>
              <a:rPr lang="cs-CZ" b="1" dirty="0"/>
              <a:t>„</a:t>
            </a:r>
            <a:r>
              <a:rPr lang="cs-CZ" b="1" dirty="0" err="1"/>
              <a:t>Archetypálnost</a:t>
            </a:r>
            <a:r>
              <a:rPr lang="cs-CZ" b="1" dirty="0"/>
              <a:t>“ (trvání)</a:t>
            </a:r>
          </a:p>
          <a:p>
            <a:r>
              <a:rPr lang="cs-CZ" altLang="cs-CZ" dirty="0"/>
              <a:t>oblíbené dějové linie, stereotypní postavy, všeobecně sdílené ideje, obvyklé metafory ad.</a:t>
            </a:r>
          </a:p>
          <a:p>
            <a:r>
              <a:rPr lang="cs-CZ" b="1" dirty="0"/>
              <a:t>Ustálené žánry (žánrová literatura) a stylizační vzorce (narativní postupy)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848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Kontextualizace</a:t>
            </a:r>
            <a:r>
              <a:rPr lang="cs-CZ" dirty="0"/>
              <a:t> literatury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86" y="1701258"/>
            <a:ext cx="4506675" cy="475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55" y="1723641"/>
            <a:ext cx="4661424" cy="47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1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Koncept literárního pole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FDFC936-2D33-4451-B60F-092F8EF79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7988" y="1701799"/>
            <a:ext cx="7020807" cy="50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4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4B1C02F-3F60-4EC5-BCDC-DE6726743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748" y="76200"/>
            <a:ext cx="11953327" cy="1397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Časový a prostorový koncept dějin literatury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5D6D41F-AFB5-4960-AEF6-2F4CAB980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Časový koncept </a:t>
            </a:r>
            <a:r>
              <a:rPr lang="cs-CZ" altLang="cs-CZ" sz="2000" dirty="0"/>
              <a:t>nevyhnutelně pracuje s představou filtrování (odolávání „zubu času“, „přežití“, „nesmrtelnosti“), kdy právě test časem oddělí kanonické jádro od marginálních, „dobových“ projevů. Proto zakládá výklad dějin literatury </a:t>
            </a:r>
            <a:r>
              <a:rPr lang="cs-CZ" altLang="cs-CZ" sz="2000" b="1" dirty="0"/>
              <a:t>na předpokladu vývojové novosti </a:t>
            </a:r>
            <a:r>
              <a:rPr lang="cs-CZ" altLang="cs-CZ" sz="2000" dirty="0"/>
              <a:t>a estetické či umělecké funkce díla.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Naopak </a:t>
            </a:r>
            <a:r>
              <a:rPr lang="cs-CZ" altLang="cs-CZ" sz="2000" b="1" dirty="0"/>
              <a:t>prostorový koncept </a:t>
            </a:r>
            <a:r>
              <a:rPr lang="cs-CZ" altLang="cs-CZ" sz="2000" dirty="0"/>
              <a:t>dějin umožňuje eliminovat časovou linearitu jako jediné uspořádávající kritérium(díla se zanořují do hloubky pole a opět se díky diskursivnímu dění na poli mohou později vynořovat) a namísto statické a trvalé hranice kanonického a nekanonického (zapamatovaného a zapomenutého) umožňuje vytvářet flexibilní představu neustálého posouvání mezi centrem a periferií. Zároveň umožňuje reflektovat „komunikaci“ jednotlivých děl, tedy souběh či soupeření jednotlivých diskursivních sdělování. V neposledním ohledu je pak koncept prostorového pole podnětný i proto, že umožňuje vnést přirozeně do uvažování projevy intermediální a nemusí problematicky a spekulativně konstruovat pevné hranice mezi literaturou a non-literaturou.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1377263" cy="1397000"/>
          </a:xfrm>
        </p:spPr>
        <p:txBody>
          <a:bodyPr rtlCol="0">
            <a:noAutofit/>
          </a:bodyPr>
          <a:lstStyle/>
          <a:p>
            <a:pPr rtl="0"/>
            <a:r>
              <a:rPr lang="cs-CZ" sz="3600" dirty="0"/>
              <a:t>O literatuře daného období tedy </a:t>
            </a:r>
            <a:r>
              <a:rPr lang="cs-CZ" sz="3600" b="1" dirty="0"/>
              <a:t>nebudeme</a:t>
            </a:r>
            <a:r>
              <a:rPr lang="cs-CZ" sz="3600" dirty="0"/>
              <a:t> mluvit ve stylu levého sloupce, ale </a:t>
            </a:r>
            <a:r>
              <a:rPr lang="cs-CZ" sz="3600" b="1" dirty="0"/>
              <a:t>budeme </a:t>
            </a:r>
            <a:r>
              <a:rPr lang="cs-CZ" sz="3600" dirty="0"/>
              <a:t>o ní mluvit se stylu pravého sloupce: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621804" y="1701800"/>
            <a:ext cx="4977105" cy="447040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cs-CZ" dirty="0"/>
              <a:t>Literatura daného období </a:t>
            </a:r>
            <a:r>
              <a:rPr lang="cs-CZ" b="1" dirty="0"/>
              <a:t>se dělí </a:t>
            </a:r>
            <a:r>
              <a:rPr lang="cs-CZ" dirty="0"/>
              <a:t>na fáze 1939-45, 1945-48, 1948-89 atd.</a:t>
            </a:r>
          </a:p>
          <a:p>
            <a:pPr rtl="0"/>
            <a:r>
              <a:rPr lang="cs-CZ" dirty="0"/>
              <a:t>Literatura po roce 1968 </a:t>
            </a:r>
            <a:r>
              <a:rPr lang="cs-CZ" b="1" dirty="0"/>
              <a:t>se rozpadá </a:t>
            </a:r>
            <a:r>
              <a:rPr lang="cs-CZ" dirty="0"/>
              <a:t>na literaturu oficiální, samizdatovou a exilovou.</a:t>
            </a:r>
          </a:p>
          <a:p>
            <a:pPr rtl="0"/>
            <a:r>
              <a:rPr lang="cs-CZ" dirty="0"/>
              <a:t>Literatura období normalizace </a:t>
            </a:r>
            <a:r>
              <a:rPr lang="cs-CZ" b="1" dirty="0"/>
              <a:t>se vyznačuje </a:t>
            </a:r>
            <a:r>
              <a:rPr lang="cs-CZ" dirty="0"/>
              <a:t>tím a tím.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04E2DF6-DDCC-44C1-82B5-6F543586C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50395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Literaturu daného období </a:t>
            </a:r>
            <a:r>
              <a:rPr lang="cs-CZ" b="1" dirty="0"/>
              <a:t>by bylo možné rozdělit třeba </a:t>
            </a:r>
            <a:r>
              <a:rPr lang="cs-CZ" dirty="0"/>
              <a:t>na fáze 1939-45, 1945-48, 1948-89 atd., ale takové členění znamená akcentaci společenských, nikoli literárních událostí.</a:t>
            </a:r>
          </a:p>
          <a:p>
            <a:r>
              <a:rPr lang="cs-CZ" dirty="0"/>
              <a:t>Literatura po roce 1968 </a:t>
            </a:r>
            <a:r>
              <a:rPr lang="cs-CZ" b="1" dirty="0"/>
              <a:t>bývá někdy rozdělována </a:t>
            </a:r>
            <a:r>
              <a:rPr lang="cs-CZ" dirty="0"/>
              <a:t>na literaturu oficiální, samizdatovou a exilovou, což ale znamená klást důraz na vnějškové distribuční provedení.</a:t>
            </a:r>
          </a:p>
          <a:p>
            <a:r>
              <a:rPr lang="cs-CZ" dirty="0"/>
              <a:t>Literaturu období normalizace </a:t>
            </a:r>
            <a:r>
              <a:rPr lang="cs-CZ" b="1" dirty="0"/>
              <a:t>je možné z daného úhlu pohledu vnímat tak, že v ní dominují </a:t>
            </a:r>
            <a:r>
              <a:rPr lang="cs-CZ" dirty="0"/>
              <a:t>ty a ty rysy.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115" y="73302"/>
            <a:ext cx="9903418" cy="1104234"/>
          </a:xfrm>
        </p:spPr>
        <p:txBody>
          <a:bodyPr>
            <a:normAutofit fontScale="90000"/>
          </a:bodyPr>
          <a:lstStyle/>
          <a:p>
            <a:r>
              <a:rPr lang="cs-CZ" altLang="cs-CZ" sz="4400" dirty="0"/>
              <a:t>Základní užitá terminologie</a:t>
            </a:r>
            <a:br>
              <a:rPr lang="cs-CZ" altLang="cs-CZ" sz="4400" dirty="0"/>
            </a:br>
            <a:r>
              <a:rPr lang="cs-CZ" dirty="0"/>
              <a:t>Text a kontext(vymezení):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2919" y="1240895"/>
            <a:ext cx="4131293" cy="5439715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text</a:t>
            </a:r>
            <a:r>
              <a:rPr lang="cs-CZ" dirty="0"/>
              <a:t> (z lat. </a:t>
            </a:r>
            <a:r>
              <a:rPr lang="cs-CZ" dirty="0" err="1"/>
              <a:t>textus</a:t>
            </a:r>
            <a:r>
              <a:rPr lang="cs-CZ" dirty="0"/>
              <a:t>, „tkanina“), znakový, materiálně fixovaný prostředek komunikace vznikající výběrem jednotek ze škály paradigmatu a jejich syntagmatickým zřetězením. </a:t>
            </a:r>
          </a:p>
          <a:p>
            <a:r>
              <a:rPr lang="cs-CZ" dirty="0"/>
              <a:t>V textové lingvistice a nauce o textu jsou pojmu text obvykle přiřazovány následující charakteristiky: znakovost, informační povaha, záměrnost, koheze a koherence, vyjádřenost, strukturovanost, relativní ohraničenost a ucelenost, komunikační úplnost, pragmatická a komunikační přijatelnost, intertextualita, kontextová situovanost, stylová a funkční utvářenost.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9495" y="1177536"/>
            <a:ext cx="7123224" cy="5584534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kontext</a:t>
            </a:r>
            <a:r>
              <a:rPr lang="cs-CZ" dirty="0"/>
              <a:t>, obecně prostředí, v němž text (resp. dílo) získává působnost a smysl. Poukazy ke kontextům, ať už jako k souhrnům okolních výpovědí nebo k souhrnům komunikačních podmínek, za nichž nějaká promluva nebo text vzniká, tak nutně dynamizují a rozmlžují hranice zdánlivě autonomního, jednotlivého, izolovaného textu. </a:t>
            </a:r>
          </a:p>
          <a:p>
            <a:r>
              <a:rPr lang="cs-CZ" dirty="0"/>
              <a:t>V sémiotickém komunikačním modelu R. </a:t>
            </a:r>
            <a:r>
              <a:rPr lang="cs-CZ" dirty="0" err="1"/>
              <a:t>Jakobsona</a:t>
            </a:r>
            <a:r>
              <a:rPr lang="cs-CZ" dirty="0"/>
              <a:t> zaujímá kontext pozici referentu, poukazu k „vnějšku“, který je vnímatelný adresátem a verbálně strukturovaný (nebo přístupný verbální strukturaci). Poukazuje-li komunikát primárně ke kontextu (současně s možnými sekundárními poukazy k ostatním konstitutivním činitelům řečové události, jimiž jsou mluvčí, sdělení, adresát, kód a kontakt), má funkci referenční. </a:t>
            </a:r>
            <a:r>
              <a:rPr lang="cs-CZ" dirty="0" err="1"/>
              <a:t>Jakobsonova</a:t>
            </a:r>
            <a:r>
              <a:rPr lang="cs-CZ" dirty="0"/>
              <a:t> koncepce ponechává otevřenu možnost, zda lze vztáhnout pojem kontext současně k aktuálnímu světu i k světu „textovému“, jazykovým a kulturním kódům, tedy encyklopedii U. </a:t>
            </a:r>
            <a:r>
              <a:rPr lang="cs-CZ" dirty="0" err="1"/>
              <a:t>Eka</a:t>
            </a:r>
            <a:r>
              <a:rPr lang="cs-CZ" dirty="0"/>
              <a:t>. V </a:t>
            </a:r>
            <a:r>
              <a:rPr lang="cs-CZ" dirty="0" err="1"/>
              <a:t>Ekově</a:t>
            </a:r>
            <a:r>
              <a:rPr lang="cs-CZ" dirty="0"/>
              <a:t> koncepci právě jazyková povaha kontextu umožňuje analyzovat jej sémioticky jako </a:t>
            </a:r>
            <a:r>
              <a:rPr lang="cs-CZ" dirty="0" err="1"/>
              <a:t>sui</a:t>
            </a:r>
            <a:r>
              <a:rPr lang="cs-CZ" dirty="0"/>
              <a:t> generis kód, který zprostředkovává naše pojetí „vnějšího“ světa. Kontext v rámci analýzy textu je pak kódem zakotvená možnost bezprostředního </a:t>
            </a:r>
            <a:r>
              <a:rPr lang="cs-CZ" dirty="0" err="1"/>
              <a:t>spoluvýskytu</a:t>
            </a:r>
            <a:r>
              <a:rPr lang="cs-CZ" dirty="0"/>
              <a:t> výrazů z téhož sémiotického systému nebo subsystému, </a:t>
            </a:r>
            <a:r>
              <a:rPr lang="cs-CZ" dirty="0" err="1"/>
              <a:t>sebekorigující</a:t>
            </a:r>
            <a:r>
              <a:rPr lang="cs-CZ" dirty="0"/>
              <a:t> sémantické okolí.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7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C0C729A-8E02-4FDA-825E-A1DC5A95C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/>
          <a:lstStyle/>
          <a:p>
            <a:r>
              <a:rPr lang="cs-CZ" altLang="cs-CZ" sz="2000" dirty="0"/>
              <a:t>Základní užitá terminologie II</a:t>
            </a:r>
            <a:endParaRPr lang="en-US" altLang="cs-CZ" sz="2000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574BF98-6177-4450-A384-0738F8EEFD0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93812" y="1600200"/>
            <a:ext cx="53244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1400" b="1" dirty="0"/>
              <a:t>diskurz</a:t>
            </a:r>
            <a:r>
              <a:rPr lang="cs-CZ" altLang="cs-CZ" sz="1400" dirty="0"/>
              <a:t>: soubor tvrzení či promluv utvářených jistým způsobem, tj. na základě jisté argumentace, přesvědčení a předpokladů. V použití M. </a:t>
            </a:r>
            <a:r>
              <a:rPr lang="cs-CZ" altLang="cs-CZ" sz="1400" dirty="0" err="1"/>
              <a:t>Foucaulta</a:t>
            </a:r>
            <a:r>
              <a:rPr lang="cs-CZ" altLang="cs-CZ" sz="1400" dirty="0"/>
              <a:t> odkazuje k proponovaným systémům tvrzení a textů, jež vytvářejí podmínky, za nichž je možno jistý objekt či jev interpretovat; tím tato tvrzení a texty vytvářejí oficiální jazyk. Podmínkou utvoření diskurzu je jistá míra strukturace (uspořádanosti, korelace, situování a funkce, </a:t>
            </a:r>
            <a:r>
              <a:rPr lang="cs-CZ" altLang="cs-CZ" sz="1400" dirty="0" err="1"/>
              <a:t>transformovatelnosti</a:t>
            </a:r>
            <a:r>
              <a:rPr lang="cs-CZ" altLang="cs-CZ" sz="1400" dirty="0"/>
              <a:t>) a rozšíření uvnitř společnosti. Jazykovou činností se vytváří relativně stabilní mentální taxonomie: diskurz produkuje symbolické systémy, které řídí způsoby lidské existence v daném období. Diskurzivní analýza, zkoumá produkování, reprodukování, funkci a dopad základních diskurzivních jednotek v daných ideologických konfiguracích a </a:t>
            </a:r>
            <a:r>
              <a:rPr lang="cs-CZ" altLang="cs-CZ" sz="1400" dirty="0" err="1"/>
              <a:t>sociohistorických</a:t>
            </a:r>
            <a:r>
              <a:rPr lang="cs-CZ" altLang="cs-CZ" sz="1400" dirty="0"/>
              <a:t> etapách; studuje pravidla, konvence a procedury, které legitimizují a spoluvytvářejí jednotlivé diskurzivní činnosti.</a:t>
            </a:r>
          </a:p>
          <a:p>
            <a:pPr>
              <a:lnSpc>
                <a:spcPct val="90000"/>
              </a:lnSpc>
            </a:pPr>
            <a:r>
              <a:rPr lang="cs-CZ" altLang="cs-CZ" sz="1200" b="1" dirty="0"/>
              <a:t> </a:t>
            </a:r>
            <a:endParaRPr lang="cs-CZ" altLang="cs-CZ" sz="1200" dirty="0"/>
          </a:p>
          <a:p>
            <a:pPr>
              <a:lnSpc>
                <a:spcPct val="90000"/>
              </a:lnSpc>
            </a:pPr>
            <a:endParaRPr lang="en-US" altLang="cs-CZ" sz="1200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9145549-5BFF-43FF-8896-6CA9023BF57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030515" y="1701800"/>
            <a:ext cx="4244147" cy="4967560"/>
          </a:xfrm>
        </p:spPr>
        <p:txBody>
          <a:bodyPr/>
          <a:lstStyle/>
          <a:p>
            <a:r>
              <a:rPr lang="cs-CZ" altLang="cs-CZ" sz="1600" b="1" dirty="0"/>
              <a:t>diskurz dobový (dobová řeč): </a:t>
            </a:r>
            <a:r>
              <a:rPr lang="cs-CZ" altLang="cs-CZ" sz="1600" dirty="0"/>
              <a:t>řečová produkce, která získá v dané době dominantní pozici v rámci diskursivní formace a podílí se tak na formulaci dobového paradigmatu</a:t>
            </a:r>
            <a:r>
              <a:rPr lang="cs-CZ" altLang="cs-CZ" sz="1400" dirty="0"/>
              <a:t>.</a:t>
            </a:r>
          </a:p>
          <a:p>
            <a:r>
              <a:rPr lang="cs-CZ" altLang="cs-CZ" sz="1600" b="1" dirty="0"/>
              <a:t>dispozice diskurzu: </a:t>
            </a:r>
            <a:r>
              <a:rPr lang="cs-CZ" altLang="cs-CZ" sz="1600" dirty="0"/>
              <a:t>komplex jazykových, situačních, společenských, tělesných a dalších entit, které jsou schopny nést význam či se na signifikaci spolupodílet. Takovéto vymezení posouvá předpoklad významotvornosti i nad či mimo rámec textu.</a:t>
            </a:r>
            <a:r>
              <a:rPr lang="en-US" altLang="cs-CZ" sz="16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0707AB8-A148-4521-A380-B8238FF21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/>
              <a:t>Základní použitá terminologie III</a:t>
            </a:r>
            <a:endParaRPr lang="en-US" altLang="cs-CZ" sz="2800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A5C8D10-2FC8-40A6-9D9C-F5EB658345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cs-CZ" sz="1800" b="1"/>
              <a:t>Pole </a:t>
            </a:r>
            <a:r>
              <a:rPr lang="cs-CZ" altLang="cs-CZ" sz="1800"/>
              <a:t>(champ, field): „síť či konfigurace objektivních vztahů mezi pozicemi. Tyto pozice jsou objektivně definovány (…) svými přítomnými a potenciálními situacemi (…) ve struktuře distribuování druhů moci (či kapitálu), jejichž vlastnictví určuje přístup ke specifickým ziskům, o něž na daném poli jde“ (Pierre Bourdieu: </a:t>
            </a:r>
            <a:r>
              <a:rPr lang="cs-CZ" altLang="cs-CZ" sz="1800" i="1"/>
              <a:t>Les regles de l´art. Genese et structure du champ litteraire</a:t>
            </a:r>
            <a:r>
              <a:rPr lang="cs-CZ" altLang="cs-CZ" sz="1800"/>
              <a:t>, 1992).</a:t>
            </a:r>
            <a:endParaRPr lang="en-US" altLang="cs-CZ" sz="1800" b="1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6F4D558-7FFE-4EA0-A869-90C3521EF13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altLang="cs-CZ" sz="1800" b="1"/>
              <a:t>Pole</a:t>
            </a:r>
            <a:r>
              <a:rPr lang="cs-CZ" altLang="cs-CZ" sz="1800"/>
              <a:t>: soubor průsvitných mentálních map konstruovaných analýzou a interpretací jednotlivých vymezitelných diskursivních činností a jejich konfigurací (přeložením na sebe). Dobová situační pozice literárního textu či jevu je dána konfigurací souběžných a protikladných diskursivních činností, jež určují „sílu“ hlasu daného literárního textu či jevu v dobové řeči. (PAB) </a:t>
            </a:r>
            <a:endParaRPr lang="en-US" altLang="cs-CZ" sz="18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725A6-6A62-4BFD-AAF3-4759A1F9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76200"/>
            <a:ext cx="11927061" cy="832520"/>
          </a:xfrm>
        </p:spPr>
        <p:txBody>
          <a:bodyPr/>
          <a:lstStyle/>
          <a:p>
            <a:r>
              <a:rPr lang="cs-CZ" dirty="0"/>
              <a:t>Česká knižní produkce v letech 1949 - 1991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D208447-6D65-4829-A08B-AD6A54796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806" y="908720"/>
            <a:ext cx="8775982" cy="6046256"/>
          </a:xfrm>
        </p:spPr>
      </p:pic>
    </p:spTree>
    <p:extLst>
      <p:ext uri="{BB962C8B-B14F-4D97-AF65-F5344CB8AC3E}">
        <p14:creationId xmlns:p14="http://schemas.microsoft.com/office/powerpoint/2010/main" val="217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7086B7A-BFC3-4E43-8805-2B755D1EA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/>
          <a:lstStyle/>
          <a:p>
            <a:r>
              <a:rPr lang="cs-CZ" altLang="cs-CZ" sz="2400" dirty="0"/>
              <a:t>Jak si představovat, co a jak dělá literární historie?</a:t>
            </a:r>
            <a:endParaRPr lang="en-US" altLang="cs-CZ" sz="240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5EDD169-637D-4841-B5DF-920AAC0BE6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cs-CZ" sz="1600"/>
              <a:t>„Předmětem vědy o literatuře není tedy literatura, ale literárnost, tj. to, co činí dané dílo literárním dílem. Zatím však až dosud se historikové literatury jako celek podobali spíše policii, která – protože má zatknout určitého člověka – zatýká pro jistotu všechny osoby i vše, co se vyskytlo v bytě, ale i lidi, kteří náhodou právě šli po ulici.“</a:t>
            </a:r>
          </a:p>
          <a:p>
            <a:r>
              <a:rPr lang="cs-CZ" altLang="cs-CZ" sz="1600"/>
              <a:t>(Roman Jakobson: </a:t>
            </a:r>
            <a:r>
              <a:rPr lang="cs-CZ" altLang="cs-CZ" sz="1600" i="1"/>
              <a:t>Novejšaja russkaja poézia</a:t>
            </a:r>
            <a:r>
              <a:rPr lang="cs-CZ" altLang="cs-CZ" sz="1600"/>
              <a:t>, 1921)</a:t>
            </a:r>
            <a:endParaRPr lang="en-US" altLang="cs-CZ" sz="1600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95D8C01-FDF6-44C2-B30E-19B1022FE6E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altLang="cs-CZ" sz="1400" b="1"/>
              <a:t>„Každá kultura disponuje obrovským polem textových stop a identifikace zřetelných jednotek, vhodných pro literární analýzu, se jeví jako problém. Pokud je každá kulturní stopa částí nějakého masivního textu, jak může člověk stanovit hranice těchto jednotek? </a:t>
            </a:r>
          </a:p>
          <a:p>
            <a:r>
              <a:rPr lang="cs-CZ" altLang="cs-CZ" sz="1400" b="1"/>
              <a:t>(…) Jak dokážeme určit, které kulturní textové stopy z celého nepřeberného pole jsou podstatné a hodné zkoumání? Na tyto otázky nelze poskytnout obecnou odpověď. (…) Zkoušíme pouze z masy stop, které přežily v archívu, vyčlenit podstatný či „vypovídající“ detail, který vyzařuje světlo (…) při výuce či při psaní.“</a:t>
            </a:r>
          </a:p>
          <a:p>
            <a:r>
              <a:rPr lang="cs-CZ" altLang="cs-CZ" sz="1400" b="1"/>
              <a:t>(Catherine Gallagher; Stephen Greenblatt: </a:t>
            </a:r>
            <a:r>
              <a:rPr lang="cs-CZ" altLang="cs-CZ" sz="1400" b="1" i="1"/>
              <a:t>Practicing New Historicism</a:t>
            </a:r>
            <a:r>
              <a:rPr lang="cs-CZ" altLang="cs-CZ" sz="1400" b="1"/>
              <a:t>, 2000)</a:t>
            </a:r>
          </a:p>
          <a:p>
            <a:endParaRPr lang="en-US" altLang="cs-CZ" sz="14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E0BD178-056A-4F04-8E9C-61B59E4BE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Vizuální schematizace konceptů</a:t>
            </a:r>
            <a:endParaRPr lang="en-US" altLang="cs-CZ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8C50766-1750-4404-8CE8-A62A79A85C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8212" y="1676400"/>
            <a:ext cx="7772400" cy="914400"/>
          </a:xfrm>
        </p:spPr>
        <p:txBody>
          <a:bodyPr/>
          <a:lstStyle/>
          <a:p>
            <a:pPr eaLnBrk="1" hangingPunct="1"/>
            <a:r>
              <a:rPr lang="cs-CZ" altLang="cs-CZ" sz="2800"/>
              <a:t>Strukturální konceptualizace literární sítě</a:t>
            </a:r>
          </a:p>
          <a:p>
            <a:pPr eaLnBrk="1" hangingPunct="1">
              <a:buFontTx/>
              <a:buNone/>
            </a:pPr>
            <a:endParaRPr lang="en-US" altLang="cs-CZ" sz="2800"/>
          </a:p>
        </p:txBody>
      </p:sp>
      <p:graphicFrame>
        <p:nvGraphicFramePr>
          <p:cNvPr id="5124" name="Object 4">
            <a:extLst>
              <a:ext uri="{FF2B5EF4-FFF2-40B4-BE49-F238E27FC236}">
                <a16:creationId xmlns:a16="http://schemas.microsoft.com/office/drawing/2014/main" id="{13D5F1EB-E0C5-46F9-A421-0CDDFA9C811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494212" y="2895601"/>
          <a:ext cx="2865438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Rastrový obrázek" r:id="rId3" imgW="1848108" imgH="1800476" progId="Paint.Picture">
                  <p:embed/>
                </p:oleObj>
              </mc:Choice>
              <mc:Fallback>
                <p:oleObj name="Rastrový obrázek" r:id="rId3" imgW="1848108" imgH="1800476" progId="Paint.Picture">
                  <p:embed/>
                  <p:pic>
                    <p:nvPicPr>
                      <p:cNvPr id="5124" name="Object 4">
                        <a:extLst>
                          <a:ext uri="{FF2B5EF4-FFF2-40B4-BE49-F238E27FC236}">
                            <a16:creationId xmlns:a16="http://schemas.microsoft.com/office/drawing/2014/main" id="{13D5F1EB-E0C5-46F9-A421-0CDDFA9C81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2" y="2895601"/>
                        <a:ext cx="2865438" cy="279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kanonizace vybraných děl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5080000"/>
          </a:xfrm>
        </p:spPr>
        <p:txBody>
          <a:bodyPr>
            <a:noAutofit/>
          </a:bodyPr>
          <a:lstStyle/>
          <a:p>
            <a:r>
              <a:rPr lang="cs-CZ" sz="1800" dirty="0"/>
              <a:t>a) budou splňovat soudobou představu o kvalitě, tedy o hloubce estetické funkce a významové vydatnosti;</a:t>
            </a:r>
          </a:p>
          <a:p>
            <a:r>
              <a:rPr lang="cs-CZ" sz="1800" dirty="0"/>
              <a:t>b) přežily hlodání „zubu času“ a poskytují i dnes cokoli nadčasového, trvalého, byť třeba v dílčím aspektu;</a:t>
            </a:r>
          </a:p>
          <a:p>
            <a:r>
              <a:rPr lang="cs-CZ" sz="1800" dirty="0"/>
              <a:t>c) budou se jevit jako dobově příznačné, tedy ilustrující typ filmové poetiky či přístupu k tématům, jenž byl pro danou dobu „typický“, jakkoli toho slovo může znamenat ledasco;</a:t>
            </a:r>
          </a:p>
          <a:p>
            <a:r>
              <a:rPr lang="cs-CZ" sz="1800" dirty="0"/>
              <a:t>d) budou se jevit jako dostatečně zajímavé (obskurní, podivné či jinak pozoruhodně příznakové) z hlediska standardní dobové produkce.</a:t>
            </a:r>
          </a:p>
          <a:p>
            <a:endParaRPr lang="cs-CZ" sz="2133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42483" y="1701800"/>
            <a:ext cx="5040561" cy="4470400"/>
          </a:xfrm>
        </p:spPr>
        <p:txBody>
          <a:bodyPr>
            <a:normAutofit/>
          </a:bodyPr>
          <a:lstStyle/>
          <a:p>
            <a:r>
              <a:rPr lang="cs-CZ" b="1" dirty="0"/>
              <a:t>Rysy přisuzované kanonickým dílům:</a:t>
            </a:r>
          </a:p>
          <a:p>
            <a:r>
              <a:rPr lang="cs-CZ" dirty="0"/>
              <a:t>Dědictví předků;</a:t>
            </a:r>
          </a:p>
          <a:p>
            <a:r>
              <a:rPr lang="cs-CZ" dirty="0"/>
              <a:t>Hlas (svědomí) národa;</a:t>
            </a:r>
          </a:p>
          <a:p>
            <a:r>
              <a:rPr lang="cs-CZ" dirty="0"/>
              <a:t>Garant identity a kontinuity</a:t>
            </a:r>
          </a:p>
          <a:p>
            <a:r>
              <a:rPr lang="cs-CZ" dirty="0"/>
              <a:t>Odkaz</a:t>
            </a:r>
          </a:p>
        </p:txBody>
      </p:sp>
    </p:spTree>
    <p:extLst>
      <p:ext uri="{BB962C8B-B14F-4D97-AF65-F5344CB8AC3E}">
        <p14:creationId xmlns:p14="http://schemas.microsoft.com/office/powerpoint/2010/main" val="348171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Literární centrum a periferie:</a:t>
            </a:r>
            <a:br>
              <a:rPr lang="cs-CZ" dirty="0"/>
            </a:br>
            <a:r>
              <a:rPr lang="cs-CZ" sz="3600" dirty="0"/>
              <a:t>nejsou prostorově (geometricky) binární opozice o stejné kvantitě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69877" y="1905000"/>
            <a:ext cx="4672136" cy="4267200"/>
          </a:xfrm>
        </p:spPr>
        <p:txBody>
          <a:bodyPr/>
          <a:lstStyle/>
          <a:p>
            <a:r>
              <a:rPr lang="cs-CZ" dirty="0"/>
              <a:t>Poloměr či průměr – symetrie:</a:t>
            </a:r>
          </a:p>
          <a:p>
            <a:r>
              <a:rPr lang="cs-CZ" dirty="0"/>
              <a:t> C 50% : P 50%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Objem – asymetrie (1/3 x 2/3)</a:t>
            </a:r>
          </a:p>
        </p:txBody>
      </p:sp>
      <p:sp>
        <p:nvSpPr>
          <p:cNvPr id="5" name="Prstenec 4"/>
          <p:cNvSpPr/>
          <p:nvPr/>
        </p:nvSpPr>
        <p:spPr>
          <a:xfrm>
            <a:off x="2139649" y="3209528"/>
            <a:ext cx="2736304" cy="2599184"/>
          </a:xfrm>
          <a:prstGeom prst="don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574132" y="4221088"/>
            <a:ext cx="1008112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2926060" y="4509120"/>
            <a:ext cx="100811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50% /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50%</a:t>
            </a:r>
          </a:p>
        </p:txBody>
      </p:sp>
      <p:sp>
        <p:nvSpPr>
          <p:cNvPr id="9" name="Prstenec 8"/>
          <p:cNvSpPr/>
          <p:nvPr/>
        </p:nvSpPr>
        <p:spPr>
          <a:xfrm>
            <a:off x="5662364" y="2934353"/>
            <a:ext cx="3240360" cy="3024336"/>
          </a:xfrm>
          <a:prstGeom prst="don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830716" y="3356992"/>
            <a:ext cx="295232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Objemově: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C: 33%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P: 67%</a:t>
            </a:r>
          </a:p>
        </p:txBody>
      </p:sp>
    </p:spTree>
    <p:extLst>
      <p:ext uri="{BB962C8B-B14F-4D97-AF65-F5344CB8AC3E}">
        <p14:creationId xmlns:p14="http://schemas.microsoft.com/office/powerpoint/2010/main" val="11687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2380F91-5034-4C53-BA1A-CA33B397A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Vizuální schematizace konceptů II:</a:t>
            </a:r>
            <a:br>
              <a:rPr lang="cs-CZ" altLang="cs-CZ" sz="3200" dirty="0"/>
            </a:br>
            <a:r>
              <a:rPr lang="cs-CZ" altLang="cs-CZ" sz="2000" dirty="0"/>
              <a:t>Pierre </a:t>
            </a:r>
            <a:r>
              <a:rPr lang="cs-CZ" altLang="cs-CZ" sz="2000" dirty="0" err="1"/>
              <a:t>Bourdieu</a:t>
            </a:r>
            <a:r>
              <a:rPr lang="cs-CZ" altLang="cs-CZ" sz="2000" dirty="0"/>
              <a:t>: Literární pole na konci 19. století a obecné kulturní pole (in </a:t>
            </a:r>
            <a:r>
              <a:rPr lang="cs-CZ" altLang="cs-CZ" sz="2000" i="1" dirty="0"/>
              <a:t>Pravidla umění</a:t>
            </a:r>
            <a:r>
              <a:rPr lang="cs-CZ" altLang="cs-CZ" sz="2000" dirty="0"/>
              <a:t>)</a:t>
            </a:r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43AAD631-65CF-4AC8-84A9-987F7606DF9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2" y="1634774"/>
            <a:ext cx="4814275" cy="4602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2BF6BB1-63D0-4DA4-80D6-0D11E602B7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01153" y="1634774"/>
            <a:ext cx="6167164" cy="460253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199" dirty="0"/>
              <a:t>Vizuální schematizace diskursivních činností</a:t>
            </a:r>
            <a:br>
              <a:rPr lang="en-US" altLang="cs-CZ" dirty="0"/>
            </a:br>
            <a:endParaRPr lang="en-US" altLang="cs-CZ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162" y="1484785"/>
            <a:ext cx="10360501" cy="1008112"/>
          </a:xfrm>
        </p:spPr>
        <p:txBody>
          <a:bodyPr>
            <a:normAutofit/>
          </a:bodyPr>
          <a:lstStyle/>
          <a:p>
            <a:r>
              <a:rPr lang="cs-CZ" altLang="cs-CZ" sz="2133" dirty="0"/>
              <a:t>Konceptualizace literárního </a:t>
            </a:r>
            <a:r>
              <a:rPr lang="cs-CZ" altLang="cs-CZ" sz="2133" b="1" dirty="0"/>
              <a:t>pole</a:t>
            </a:r>
            <a:r>
              <a:rPr lang="cs-CZ" altLang="cs-CZ" sz="2133" dirty="0"/>
              <a:t> (inspirovaná Pierrem </a:t>
            </a:r>
            <a:r>
              <a:rPr lang="cs-CZ" altLang="cs-CZ" sz="2133" dirty="0" err="1"/>
              <a:t>Bourdieuem</a:t>
            </a:r>
            <a:r>
              <a:rPr lang="cs-CZ" altLang="cs-CZ" sz="2133" dirty="0"/>
              <a:t>) jako střetávání diskursivních činností</a:t>
            </a:r>
            <a:endParaRPr lang="en-US" altLang="cs-CZ" sz="2133" dirty="0"/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5801944"/>
              </p:ext>
            </p:extLst>
          </p:nvPr>
        </p:nvGraphicFramePr>
        <p:xfrm>
          <a:off x="914162" y="2895600"/>
          <a:ext cx="9317276" cy="334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3" imgW="6102078" imgH="2521775" progId="Word.Document.8">
                  <p:embed/>
                </p:oleObj>
              </mc:Choice>
              <mc:Fallback>
                <p:oleObj name="Document" r:id="rId3" imgW="6102078" imgH="2521775" progId="Word.Document.8">
                  <p:embed/>
                  <p:pic>
                    <p:nvPicPr>
                      <p:cNvPr id="12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162" y="2895600"/>
                        <a:ext cx="9317276" cy="334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184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162" y="609600"/>
            <a:ext cx="10940890" cy="803176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Vizuální schematizace konceptů – shrnutí:</a:t>
            </a:r>
            <a:endParaRPr lang="en-US" altLang="cs-CZ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162" y="1676856"/>
            <a:ext cx="10360501" cy="914162"/>
          </a:xfrm>
        </p:spPr>
        <p:txBody>
          <a:bodyPr>
            <a:normAutofit fontScale="70000" lnSpcReduction="20000"/>
          </a:bodyPr>
          <a:lstStyle/>
          <a:p>
            <a:r>
              <a:rPr lang="cs-CZ" altLang="cs-CZ" sz="3732" dirty="0"/>
              <a:t>Strukturální konceptualizace literární sítě versus </a:t>
            </a:r>
            <a:r>
              <a:rPr lang="cs-CZ" altLang="cs-CZ" sz="3732" dirty="0" err="1"/>
              <a:t>novohistorický</a:t>
            </a:r>
            <a:r>
              <a:rPr lang="cs-CZ" altLang="cs-CZ" sz="3732" dirty="0"/>
              <a:t> koncept stop s různorodými mechanismy spojování</a:t>
            </a:r>
          </a:p>
          <a:p>
            <a:pPr>
              <a:buFontTx/>
              <a:buNone/>
            </a:pPr>
            <a:endParaRPr lang="en-US" altLang="cs-CZ" sz="3732" dirty="0"/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27244" y="2757101"/>
          <a:ext cx="3819589" cy="279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Rastrový obrázek" r:id="rId3" imgW="1848108" imgH="1800476" progId="Paint.Picture">
                  <p:embed/>
                </p:oleObj>
              </mc:Choice>
              <mc:Fallback>
                <p:oleObj name="Rastrový obrázek" r:id="rId3" imgW="1848108" imgH="1800476" progId="Paint.Picture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44" y="2757101"/>
                        <a:ext cx="3819589" cy="2790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F:\Diskurs a pole\Obrázky\Haljes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40" y="2469143"/>
            <a:ext cx="5279212" cy="374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95896"/>
      </p:ext>
    </p:extLst>
  </p:cSld>
  <p:clrMapOvr>
    <a:masterClrMapping/>
  </p:clrMapOvr>
</p:sld>
</file>

<file path=ppt/theme/theme1.xml><?xml version="1.0" encoding="utf-8"?>
<a:theme xmlns:a="http://schemas.openxmlformats.org/drawingml/2006/main" name="Knihy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3_TF02787940_TF02787940.potx" id="{797243EA-CA29-42BD-A803-C2ABD6CA0C6F}" vid="{0EF93BC0-5E53-47B3-A615-5E299545B8EC}"/>
    </a:ext>
  </a:extLst>
</a:theme>
</file>

<file path=ppt/theme/theme2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se stohem knih (širokoúhlá)</Template>
  <TotalTime>58</TotalTime>
  <Words>1477</Words>
  <Application>Microsoft Office PowerPoint</Application>
  <PresentationFormat>Vlastní</PresentationFormat>
  <Paragraphs>77</Paragraphs>
  <Slides>17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Knihy 16:9</vt:lpstr>
      <vt:lpstr>Rastrový obrázek</vt:lpstr>
      <vt:lpstr>Document</vt:lpstr>
      <vt:lpstr>Čtení děl české literatury 20. století II (od roku 1939 do současnosti)</vt:lpstr>
      <vt:lpstr>Česká knižní produkce v letech 1949 - 1991</vt:lpstr>
      <vt:lpstr>Jak si představovat, co a jak dělá literární historie?</vt:lpstr>
      <vt:lpstr>Vizuální schematizace konceptů</vt:lpstr>
      <vt:lpstr>Principy kanonizace vybraných děl</vt:lpstr>
      <vt:lpstr>Literární centrum a periferie: nejsou prostorově (geometricky) binární opozice o stejné kvantitě</vt:lpstr>
      <vt:lpstr>Vizuální schematizace konceptů II: Pierre Bourdieu: Literární pole na konci 19. století a obecné kulturní pole (in Pravidla umění)</vt:lpstr>
      <vt:lpstr>Vizuální schematizace diskursivních činností </vt:lpstr>
      <vt:lpstr>Vizuální schematizace konceptů – shrnutí:</vt:lpstr>
      <vt:lpstr>Dvojí konceptualizace dějin literatury</vt:lpstr>
      <vt:lpstr>Kontextualizace literatury</vt:lpstr>
      <vt:lpstr>Koncept literárního pole</vt:lpstr>
      <vt:lpstr>Časový a prostorový koncept dějin literatury</vt:lpstr>
      <vt:lpstr>O literatuře daného období tedy nebudeme mluvit ve stylu levého sloupce, ale budeme o ní mluvit se stylu pravého sloupce:</vt:lpstr>
      <vt:lpstr>Základní užitá terminologie Text a kontext(vymezení):</vt:lpstr>
      <vt:lpstr>Základní užitá terminologie II</vt:lpstr>
      <vt:lpstr>Základní použitá terminologie III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Čtení děl české literatury 20. století II (od roku 1939 do současnosti)</dc:title>
  <dc:creator>Bílek, Petr</dc:creator>
  <cp:lastModifiedBy>Bílek, Petr</cp:lastModifiedBy>
  <cp:revision>11</cp:revision>
  <dcterms:created xsi:type="dcterms:W3CDTF">2020-11-02T10:43:47Z</dcterms:created>
  <dcterms:modified xsi:type="dcterms:W3CDTF">2020-11-27T13:35:10Z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