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71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1253E-CA5B-4B56-A3D0-E72A18D5D6D8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B0D536-BB9B-405F-8895-045D19868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0678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Každý chce vyhrát, být nejlepší na světě. Cesta k tomu je ale trnitá a často vyžaduje zachovat chladnou hlavu a v momentech největšího vypětí a vytížení ukázat to nejlepší. To se přesně povedlo národnímu týmu na MS v 2010. V zápase se Švédskem prohrával v ´59. minutě semifinále 2:1. Ale zápas trvá 60 minut. A toho využil již zesnulý Karel </a:t>
            </a:r>
            <a:r>
              <a:rPr lang="cs-CZ" dirty="0" err="1"/>
              <a:t>Rachůnek</a:t>
            </a:r>
            <a:r>
              <a:rPr lang="cs-CZ" dirty="0"/>
              <a:t>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C5C66-1C3F-4CF3-AE38-AB16E1BEDBAD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0889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090862" y="5149506"/>
            <a:ext cx="2938780" cy="1399540"/>
          </a:xfrm>
          <a:custGeom>
            <a:avLst/>
            <a:gdLst/>
            <a:ahLst/>
            <a:cxnLst/>
            <a:rect l="l" t="t" r="r" b="b"/>
            <a:pathLst>
              <a:path w="2938779" h="1399540">
                <a:moveTo>
                  <a:pt x="2705227" y="1399373"/>
                </a:moveTo>
                <a:lnTo>
                  <a:pt x="233235" y="1399373"/>
                </a:lnTo>
                <a:lnTo>
                  <a:pt x="186229" y="1394635"/>
                </a:lnTo>
                <a:lnTo>
                  <a:pt x="142448" y="1381046"/>
                </a:lnTo>
                <a:lnTo>
                  <a:pt x="102829" y="1359542"/>
                </a:lnTo>
                <a:lnTo>
                  <a:pt x="68311" y="1331064"/>
                </a:lnTo>
                <a:lnTo>
                  <a:pt x="39831" y="1296547"/>
                </a:lnTo>
                <a:lnTo>
                  <a:pt x="18328" y="1256931"/>
                </a:lnTo>
                <a:lnTo>
                  <a:pt x="4738" y="1213154"/>
                </a:lnTo>
                <a:lnTo>
                  <a:pt x="0" y="1166151"/>
                </a:lnTo>
                <a:lnTo>
                  <a:pt x="0" y="233235"/>
                </a:lnTo>
                <a:lnTo>
                  <a:pt x="4738" y="186229"/>
                </a:lnTo>
                <a:lnTo>
                  <a:pt x="18328" y="142448"/>
                </a:lnTo>
                <a:lnTo>
                  <a:pt x="39831" y="102829"/>
                </a:lnTo>
                <a:lnTo>
                  <a:pt x="68311" y="68311"/>
                </a:lnTo>
                <a:lnTo>
                  <a:pt x="102829" y="39831"/>
                </a:lnTo>
                <a:lnTo>
                  <a:pt x="142448" y="18328"/>
                </a:lnTo>
                <a:lnTo>
                  <a:pt x="186229" y="4738"/>
                </a:lnTo>
                <a:lnTo>
                  <a:pt x="233235" y="0"/>
                </a:lnTo>
                <a:lnTo>
                  <a:pt x="2705227" y="0"/>
                </a:lnTo>
                <a:lnTo>
                  <a:pt x="2752232" y="4738"/>
                </a:lnTo>
                <a:lnTo>
                  <a:pt x="2796014" y="18328"/>
                </a:lnTo>
                <a:lnTo>
                  <a:pt x="2835631" y="39831"/>
                </a:lnTo>
                <a:lnTo>
                  <a:pt x="2870150" y="68311"/>
                </a:lnTo>
                <a:lnTo>
                  <a:pt x="2898630" y="102829"/>
                </a:lnTo>
                <a:lnTo>
                  <a:pt x="2920133" y="142448"/>
                </a:lnTo>
                <a:lnTo>
                  <a:pt x="2933724" y="186229"/>
                </a:lnTo>
                <a:lnTo>
                  <a:pt x="2938462" y="233235"/>
                </a:lnTo>
                <a:lnTo>
                  <a:pt x="2938462" y="1166151"/>
                </a:lnTo>
                <a:lnTo>
                  <a:pt x="2933724" y="1213154"/>
                </a:lnTo>
                <a:lnTo>
                  <a:pt x="2920133" y="1256931"/>
                </a:lnTo>
                <a:lnTo>
                  <a:pt x="2898630" y="1296547"/>
                </a:lnTo>
                <a:lnTo>
                  <a:pt x="2870150" y="1331064"/>
                </a:lnTo>
                <a:lnTo>
                  <a:pt x="2835631" y="1359542"/>
                </a:lnTo>
                <a:lnTo>
                  <a:pt x="2796014" y="1381046"/>
                </a:lnTo>
                <a:lnTo>
                  <a:pt x="2752232" y="1394635"/>
                </a:lnTo>
                <a:lnTo>
                  <a:pt x="2705227" y="1399373"/>
                </a:lnTo>
                <a:close/>
              </a:path>
            </a:pathLst>
          </a:custGeom>
          <a:solidFill>
            <a:srgbClr val="A9D1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090862" y="5149506"/>
            <a:ext cx="2938780" cy="1399540"/>
          </a:xfrm>
          <a:custGeom>
            <a:avLst/>
            <a:gdLst/>
            <a:ahLst/>
            <a:cxnLst/>
            <a:rect l="l" t="t" r="r" b="b"/>
            <a:pathLst>
              <a:path w="2938779" h="1399540">
                <a:moveTo>
                  <a:pt x="0" y="233235"/>
                </a:moveTo>
                <a:lnTo>
                  <a:pt x="0" y="233235"/>
                </a:lnTo>
                <a:lnTo>
                  <a:pt x="4738" y="186229"/>
                </a:lnTo>
                <a:lnTo>
                  <a:pt x="18328" y="142448"/>
                </a:lnTo>
                <a:lnTo>
                  <a:pt x="39831" y="102829"/>
                </a:lnTo>
                <a:lnTo>
                  <a:pt x="68311" y="68311"/>
                </a:lnTo>
                <a:lnTo>
                  <a:pt x="102829" y="39831"/>
                </a:lnTo>
                <a:lnTo>
                  <a:pt x="142448" y="18328"/>
                </a:lnTo>
                <a:lnTo>
                  <a:pt x="186229" y="4738"/>
                </a:lnTo>
                <a:lnTo>
                  <a:pt x="233235" y="0"/>
                </a:lnTo>
                <a:lnTo>
                  <a:pt x="2705227" y="0"/>
                </a:lnTo>
                <a:lnTo>
                  <a:pt x="2705227" y="0"/>
                </a:lnTo>
                <a:lnTo>
                  <a:pt x="2752232" y="4738"/>
                </a:lnTo>
                <a:lnTo>
                  <a:pt x="2796014" y="18328"/>
                </a:lnTo>
                <a:lnTo>
                  <a:pt x="2835631" y="39831"/>
                </a:lnTo>
                <a:lnTo>
                  <a:pt x="2870150" y="68311"/>
                </a:lnTo>
                <a:lnTo>
                  <a:pt x="2898630" y="102829"/>
                </a:lnTo>
                <a:lnTo>
                  <a:pt x="2920133" y="142448"/>
                </a:lnTo>
                <a:lnTo>
                  <a:pt x="2933724" y="186229"/>
                </a:lnTo>
                <a:lnTo>
                  <a:pt x="2938462" y="233235"/>
                </a:lnTo>
                <a:lnTo>
                  <a:pt x="2938462" y="1166151"/>
                </a:lnTo>
                <a:lnTo>
                  <a:pt x="2938462" y="1166151"/>
                </a:lnTo>
                <a:lnTo>
                  <a:pt x="2705227" y="1399373"/>
                </a:lnTo>
                <a:lnTo>
                  <a:pt x="233235" y="1399373"/>
                </a:lnTo>
                <a:lnTo>
                  <a:pt x="233235" y="1399373"/>
                </a:lnTo>
                <a:lnTo>
                  <a:pt x="0" y="1166151"/>
                </a:lnTo>
                <a:lnTo>
                  <a:pt x="0" y="233235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6384" y="320166"/>
            <a:ext cx="11619230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60069" y="1712760"/>
            <a:ext cx="6463665" cy="45027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cit.vfu.cz/alimentarni-onemocneni/ec/index.html" TargetMode="Externa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hyperlink" Target="https://www.medicinapropraxi.cz/pdfs/med/2007/06/08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uILrwCoBhY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microsoft.com/office/2007/relationships/hdphoto" Target="../media/hdphoto1.wdp"/><Relationship Id="rId4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66604" y="5267845"/>
            <a:ext cx="4926330" cy="69469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247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95"/>
              </a:spcBef>
            </a:pPr>
            <a:endParaRPr sz="1350">
              <a:latin typeface="Times New Roman"/>
              <a:cs typeface="Times New Roman"/>
            </a:endParaRPr>
          </a:p>
          <a:p>
            <a:pPr marL="3175" algn="ctr">
              <a:lnSpc>
                <a:spcPct val="100000"/>
              </a:lnSpc>
            </a:pPr>
            <a:r>
              <a:rPr sz="1350" b="1" spc="-20" dirty="0">
                <a:latin typeface="Calibri"/>
                <a:cs typeface="Calibri"/>
              </a:rPr>
              <a:t>Microbiology</a:t>
            </a:r>
            <a:r>
              <a:rPr sz="1350" b="1" spc="45" dirty="0">
                <a:latin typeface="Calibri"/>
                <a:cs typeface="Calibri"/>
              </a:rPr>
              <a:t> </a:t>
            </a:r>
            <a:r>
              <a:rPr sz="1350" b="1" spc="-50" dirty="0">
                <a:latin typeface="Calibri"/>
                <a:cs typeface="Calibri"/>
              </a:rPr>
              <a:t>I</a:t>
            </a:r>
            <a:endParaRPr sz="135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315"/>
              </a:spcBef>
            </a:pPr>
            <a:r>
              <a:rPr sz="1350" spc="-20" dirty="0">
                <a:latin typeface="Calibri"/>
                <a:cs typeface="Calibri"/>
              </a:rPr>
              <a:t>Practical</a:t>
            </a:r>
            <a:r>
              <a:rPr sz="1350" spc="10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sessions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360805" y="2160701"/>
            <a:ext cx="9429750" cy="1242648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490980" marR="5080" indent="-1478280" algn="ctr">
              <a:lnSpc>
                <a:spcPts val="4450"/>
              </a:lnSpc>
              <a:spcBef>
                <a:spcPts val="690"/>
              </a:spcBef>
            </a:pPr>
            <a:r>
              <a:rPr sz="4150" dirty="0"/>
              <a:t>Diagnosis</a:t>
            </a:r>
            <a:r>
              <a:rPr sz="4150" spc="-35" dirty="0"/>
              <a:t> </a:t>
            </a:r>
            <a:r>
              <a:rPr sz="4150" dirty="0"/>
              <a:t>of</a:t>
            </a:r>
            <a:r>
              <a:rPr sz="4150" spc="-25" dirty="0"/>
              <a:t> </a:t>
            </a:r>
            <a:r>
              <a:rPr sz="4150" dirty="0"/>
              <a:t>Significant</a:t>
            </a:r>
            <a:r>
              <a:rPr sz="4150" spc="-30" dirty="0"/>
              <a:t> </a:t>
            </a:r>
            <a:r>
              <a:rPr sz="4150" spc="-10" dirty="0"/>
              <a:t>G</a:t>
            </a:r>
            <a:r>
              <a:rPr lang="cs-CZ" sz="4150" spc="-10" dirty="0"/>
              <a:t>-</a:t>
            </a:r>
            <a:r>
              <a:rPr sz="4150" spc="-25" dirty="0"/>
              <a:t> </a:t>
            </a:r>
            <a:r>
              <a:rPr lang="cs-CZ" sz="4150" spc="-20" dirty="0"/>
              <a:t>r</a:t>
            </a:r>
            <a:r>
              <a:rPr sz="4150" spc="-20" dirty="0" err="1"/>
              <a:t>ods</a:t>
            </a:r>
            <a:r>
              <a:rPr sz="4150" spc="-20" dirty="0"/>
              <a:t> </a:t>
            </a:r>
            <a:r>
              <a:rPr sz="4150" dirty="0"/>
              <a:t>I</a:t>
            </a:r>
            <a:r>
              <a:rPr lang="cs-CZ" sz="4150" spc="-30" dirty="0"/>
              <a:t>: </a:t>
            </a:r>
            <a:r>
              <a:rPr sz="4150" dirty="0"/>
              <a:t>Enterobacteria</a:t>
            </a:r>
            <a:r>
              <a:rPr sz="4150" spc="-35" dirty="0"/>
              <a:t> </a:t>
            </a:r>
            <a:r>
              <a:rPr sz="4150" dirty="0"/>
              <a:t>and</a:t>
            </a:r>
            <a:r>
              <a:rPr sz="4150" spc="-25" dirty="0"/>
              <a:t> </a:t>
            </a:r>
            <a:r>
              <a:rPr sz="4150" spc="-10" dirty="0"/>
              <a:t>Anaerobes</a:t>
            </a:r>
            <a:endParaRPr sz="4150" dirty="0"/>
          </a:p>
        </p:txBody>
      </p:sp>
      <p:sp>
        <p:nvSpPr>
          <p:cNvPr id="4" name="object 4"/>
          <p:cNvSpPr txBox="1"/>
          <p:nvPr/>
        </p:nvSpPr>
        <p:spPr>
          <a:xfrm>
            <a:off x="981684" y="3832936"/>
            <a:ext cx="10086975" cy="1074781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50"/>
              </a:spcBef>
            </a:pPr>
            <a:r>
              <a:rPr sz="1700" dirty="0">
                <a:latin typeface="Calibri"/>
                <a:cs typeface="Calibri"/>
              </a:rPr>
              <a:t>Jakub</a:t>
            </a:r>
            <a:r>
              <a:rPr sz="1700" spc="-10" dirty="0">
                <a:latin typeface="Calibri"/>
                <a:cs typeface="Calibri"/>
              </a:rPr>
              <a:t> Hurych</a:t>
            </a:r>
            <a:endParaRPr sz="1700" dirty="0">
              <a:latin typeface="Calibri"/>
              <a:cs typeface="Calibri"/>
            </a:endParaRPr>
          </a:p>
          <a:p>
            <a:pPr marL="12065" marR="5080" algn="ctr">
              <a:lnSpc>
                <a:spcPct val="101699"/>
              </a:lnSpc>
              <a:spcBef>
                <a:spcPts val="715"/>
              </a:spcBef>
            </a:pPr>
            <a:r>
              <a:rPr sz="1700" dirty="0">
                <a:latin typeface="Calibri"/>
                <a:cs typeface="Calibri"/>
              </a:rPr>
              <a:t>Department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Medical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Microbiology,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2nd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Faculty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Medicine,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Charles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University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&amp;</a:t>
            </a:r>
            <a:r>
              <a:rPr sz="1700" spc="-45" dirty="0">
                <a:latin typeface="Calibri"/>
                <a:cs typeface="Calibri"/>
              </a:rPr>
              <a:t> </a:t>
            </a:r>
            <a:endParaRPr lang="cs-CZ" sz="1700" spc="-45" dirty="0">
              <a:latin typeface="Calibri"/>
              <a:cs typeface="Calibri"/>
            </a:endParaRPr>
          </a:p>
          <a:p>
            <a:pPr marL="12065" marR="5080" algn="ctr">
              <a:lnSpc>
                <a:spcPct val="101699"/>
              </a:lnSpc>
              <a:spcBef>
                <a:spcPts val="715"/>
              </a:spcBef>
            </a:pPr>
            <a:r>
              <a:rPr sz="1700" dirty="0">
                <a:latin typeface="Calibri"/>
                <a:cs typeface="Calibri"/>
              </a:rPr>
              <a:t>Motol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and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Homolka</a:t>
            </a:r>
            <a:r>
              <a:rPr sz="1700" spc="-6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University Hospital</a:t>
            </a:r>
            <a:endParaRPr sz="170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4965" y="110489"/>
            <a:ext cx="1101006" cy="108813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26870" y="261619"/>
            <a:ext cx="2417448" cy="82905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52595" y="50800"/>
            <a:ext cx="2864834" cy="119862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26020" y="398779"/>
            <a:ext cx="1847679" cy="65379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958070" y="263525"/>
            <a:ext cx="1478816" cy="87172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5641" y="1354162"/>
            <a:ext cx="12166358" cy="2185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5641" y="3714978"/>
            <a:ext cx="12166358" cy="2185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2113" y="1212303"/>
            <a:ext cx="4472551" cy="445617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62113" y="5845733"/>
            <a:ext cx="4264025" cy="553720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</a:ln>
        </p:spPr>
        <p:txBody>
          <a:bodyPr vert="horz" wrap="square" lIns="0" tIns="24130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190"/>
              </a:spcBef>
            </a:pP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Ferments:</a:t>
            </a:r>
            <a:r>
              <a:rPr sz="155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typically</a:t>
            </a:r>
            <a:r>
              <a:rPr sz="155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dirty="0">
                <a:solidFill>
                  <a:srgbClr val="FFFFFF"/>
                </a:solidFill>
                <a:latin typeface="Calibri"/>
                <a:cs typeface="Calibri"/>
              </a:rPr>
              <a:t>Salmonella</a:t>
            </a:r>
            <a:r>
              <a:rPr sz="1550" i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2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endParaRPr sz="155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280"/>
              </a:spcBef>
            </a:pPr>
            <a:r>
              <a:rPr sz="1550" i="1" spc="-10" dirty="0">
                <a:solidFill>
                  <a:srgbClr val="FFFFFF"/>
                </a:solidFill>
                <a:latin typeface="Calibri"/>
                <a:cs typeface="Calibri"/>
              </a:rPr>
              <a:t>Citrobacter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3944" rIns="0" bIns="0" rtlCol="0">
            <a:spAutoFit/>
          </a:bodyPr>
          <a:lstStyle/>
          <a:p>
            <a:pPr marL="642620">
              <a:lnSpc>
                <a:spcPct val="100000"/>
              </a:lnSpc>
              <a:spcBef>
                <a:spcPts val="100"/>
              </a:spcBef>
            </a:pPr>
            <a:r>
              <a:rPr dirty="0"/>
              <a:t>Colour</a:t>
            </a:r>
            <a:r>
              <a:rPr spc="-75" dirty="0"/>
              <a:t> </a:t>
            </a:r>
            <a:r>
              <a:rPr dirty="0"/>
              <a:t>–</a:t>
            </a:r>
            <a:r>
              <a:rPr spc="-70" dirty="0"/>
              <a:t> </a:t>
            </a:r>
            <a:r>
              <a:rPr dirty="0"/>
              <a:t>utilisation</a:t>
            </a:r>
            <a:r>
              <a:rPr spc="-70" dirty="0"/>
              <a:t> </a:t>
            </a:r>
            <a:r>
              <a:rPr dirty="0"/>
              <a:t>of</a:t>
            </a:r>
            <a:r>
              <a:rPr spc="-75" dirty="0"/>
              <a:t> </a:t>
            </a:r>
            <a:r>
              <a:rPr spc="-25" dirty="0"/>
              <a:t>H2S</a:t>
            </a: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97990" y="120980"/>
            <a:ext cx="3084958" cy="656311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1505000"/>
            <a:ext cx="4248918" cy="422548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18734" y="1481785"/>
            <a:ext cx="3438714" cy="341985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71368" y="4167314"/>
            <a:ext cx="2895603" cy="2316480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4748" rIns="0" bIns="0" rtlCol="0">
            <a:spAutoFit/>
          </a:bodyPr>
          <a:lstStyle/>
          <a:p>
            <a:pPr marL="642620">
              <a:lnSpc>
                <a:spcPct val="100000"/>
              </a:lnSpc>
              <a:spcBef>
                <a:spcPts val="100"/>
              </a:spcBef>
            </a:pPr>
            <a:r>
              <a:rPr dirty="0"/>
              <a:t>Colour</a:t>
            </a:r>
            <a:r>
              <a:rPr spc="-110" dirty="0"/>
              <a:t> </a:t>
            </a:r>
            <a:r>
              <a:rPr dirty="0"/>
              <a:t>–</a:t>
            </a:r>
            <a:r>
              <a:rPr spc="-100" dirty="0"/>
              <a:t> </a:t>
            </a:r>
            <a:r>
              <a:rPr dirty="0"/>
              <a:t>oxidase</a:t>
            </a:r>
            <a:r>
              <a:rPr spc="-110" dirty="0"/>
              <a:t> </a:t>
            </a:r>
            <a:r>
              <a:rPr spc="-10" dirty="0"/>
              <a:t>production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6349" rIns="0" bIns="0" rtlCol="0">
            <a:spAutoFit/>
          </a:bodyPr>
          <a:lstStyle/>
          <a:p>
            <a:pPr marL="215900">
              <a:lnSpc>
                <a:spcPct val="100000"/>
              </a:lnSpc>
              <a:spcBef>
                <a:spcPts val="100"/>
              </a:spcBef>
            </a:pPr>
            <a:r>
              <a:rPr dirty="0"/>
              <a:t>When</a:t>
            </a:r>
            <a:r>
              <a:rPr spc="-50" dirty="0"/>
              <a:t> </a:t>
            </a:r>
            <a:r>
              <a:rPr dirty="0"/>
              <a:t>is</a:t>
            </a:r>
            <a:r>
              <a:rPr spc="-40" dirty="0"/>
              <a:t> </a:t>
            </a:r>
            <a:r>
              <a:rPr dirty="0"/>
              <a:t>this</a:t>
            </a:r>
            <a:r>
              <a:rPr spc="-40" dirty="0"/>
              <a:t> </a:t>
            </a:r>
            <a:r>
              <a:rPr spc="-10" dirty="0"/>
              <a:t>useful?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7369" y="1749805"/>
            <a:ext cx="3166745" cy="112141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241300" marR="5080" indent="-228600">
              <a:lnSpc>
                <a:spcPts val="2600"/>
              </a:lnSpc>
              <a:spcBef>
                <a:spcPts val="420"/>
              </a:spcBef>
              <a:buSzPct val="116666"/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Particularly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for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E.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coli, </a:t>
            </a:r>
            <a:r>
              <a:rPr sz="2400" dirty="0">
                <a:latin typeface="Calibri"/>
                <a:cs typeface="Calibri"/>
              </a:rPr>
              <a:t>Shigella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Salmonella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1005"/>
              </a:spcBef>
              <a:buSzPct val="117647"/>
              <a:buFont typeface="Arial"/>
              <a:buChar char="•"/>
              <a:tabLst>
                <a:tab pos="240029" algn="l"/>
              </a:tabLst>
            </a:pPr>
            <a:r>
              <a:rPr sz="1700" dirty="0">
                <a:solidFill>
                  <a:srgbClr val="FF5050"/>
                </a:solidFill>
                <a:latin typeface="Calibri"/>
                <a:cs typeface="Calibri"/>
              </a:rPr>
              <a:t>Good</a:t>
            </a:r>
            <a:r>
              <a:rPr sz="1700" spc="-35" dirty="0">
                <a:solidFill>
                  <a:srgbClr val="FF505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5050"/>
                </a:solidFill>
                <a:latin typeface="Calibri"/>
                <a:cs typeface="Calibri"/>
              </a:rPr>
              <a:t>for</a:t>
            </a:r>
            <a:r>
              <a:rPr sz="1700" spc="-30" dirty="0">
                <a:solidFill>
                  <a:srgbClr val="FF505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5050"/>
                </a:solidFill>
                <a:latin typeface="Calibri"/>
                <a:cs typeface="Calibri"/>
              </a:rPr>
              <a:t>the</a:t>
            </a:r>
            <a:r>
              <a:rPr sz="1700" spc="-35" dirty="0">
                <a:solidFill>
                  <a:srgbClr val="FF505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5050"/>
                </a:solidFill>
                <a:latin typeface="Calibri"/>
                <a:cs typeface="Calibri"/>
              </a:rPr>
              <a:t>exam</a:t>
            </a:r>
            <a:r>
              <a:rPr sz="1700" spc="-25" dirty="0">
                <a:solidFill>
                  <a:srgbClr val="FF5050"/>
                </a:solidFill>
                <a:latin typeface="Calibri"/>
                <a:cs typeface="Calibri"/>
              </a:rPr>
              <a:t> ;)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50865" y="6251092"/>
            <a:ext cx="113982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888888"/>
                </a:solidFill>
                <a:latin typeface="Calibri"/>
                <a:cs typeface="Calibri"/>
              </a:rPr>
              <a:t>2nd</a:t>
            </a:r>
            <a:r>
              <a:rPr sz="1000" spc="-2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888888"/>
                </a:solidFill>
                <a:latin typeface="Calibri"/>
                <a:cs typeface="Calibri"/>
              </a:rPr>
              <a:t>year,</a:t>
            </a:r>
            <a:r>
              <a:rPr sz="1000" spc="-3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888888"/>
                </a:solidFill>
                <a:latin typeface="Calibri"/>
                <a:cs typeface="Calibri"/>
              </a:rPr>
              <a:t>Spring</a:t>
            </a:r>
            <a:r>
              <a:rPr sz="1000" spc="-4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888888"/>
                </a:solidFill>
                <a:latin typeface="Calibri"/>
                <a:cs typeface="Calibri"/>
              </a:rPr>
              <a:t>2020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43868" y="138048"/>
            <a:ext cx="6836609" cy="660842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1797672"/>
            <a:ext cx="7531100" cy="303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dirty="0">
                <a:latin typeface="Calibri"/>
                <a:cs typeface="Calibri"/>
              </a:rPr>
              <a:t>=</a:t>
            </a:r>
            <a:r>
              <a:rPr sz="2050" spc="-6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serological</a:t>
            </a:r>
            <a:r>
              <a:rPr sz="2050" spc="-6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reaction</a:t>
            </a:r>
            <a:r>
              <a:rPr sz="2050" spc="-5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between</a:t>
            </a:r>
            <a:r>
              <a:rPr sz="2050" spc="-6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antigen</a:t>
            </a:r>
            <a:r>
              <a:rPr sz="2050" spc="-5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and</a:t>
            </a:r>
            <a:r>
              <a:rPr sz="2050" spc="-6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antibody</a:t>
            </a:r>
            <a:endParaRPr sz="2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95"/>
              </a:spcBef>
            </a:pPr>
            <a:endParaRPr sz="2050">
              <a:latin typeface="Calibri"/>
              <a:cs typeface="Calibri"/>
            </a:endParaRPr>
          </a:p>
          <a:p>
            <a:pPr marL="239395" indent="-226695">
              <a:lnSpc>
                <a:spcPct val="100000"/>
              </a:lnSpc>
              <a:buSzPct val="117073"/>
              <a:buFont typeface="Arial"/>
              <a:buChar char="•"/>
              <a:tabLst>
                <a:tab pos="239395" algn="l"/>
              </a:tabLst>
            </a:pPr>
            <a:r>
              <a:rPr sz="2050" dirty="0">
                <a:latin typeface="Calibri"/>
                <a:cs typeface="Calibri"/>
              </a:rPr>
              <a:t>used</a:t>
            </a:r>
            <a:r>
              <a:rPr sz="2050" spc="-5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to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b="1" dirty="0">
                <a:latin typeface="Calibri"/>
                <a:cs typeface="Calibri"/>
              </a:rPr>
              <a:t>identify</a:t>
            </a:r>
            <a:r>
              <a:rPr sz="2050" b="1" spc="-45" dirty="0">
                <a:latin typeface="Calibri"/>
                <a:cs typeface="Calibri"/>
              </a:rPr>
              <a:t> </a:t>
            </a:r>
            <a:r>
              <a:rPr sz="2050" b="1" dirty="0">
                <a:latin typeface="Calibri"/>
                <a:cs typeface="Calibri"/>
              </a:rPr>
              <a:t>individual</a:t>
            </a:r>
            <a:r>
              <a:rPr sz="2050" b="1" spc="-45" dirty="0">
                <a:latin typeface="Calibri"/>
                <a:cs typeface="Calibri"/>
              </a:rPr>
              <a:t> </a:t>
            </a:r>
            <a:r>
              <a:rPr sz="2050" b="1" dirty="0">
                <a:latin typeface="Calibri"/>
                <a:cs typeface="Calibri"/>
              </a:rPr>
              <a:t>species</a:t>
            </a:r>
            <a:r>
              <a:rPr sz="2050" b="1" spc="-4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based</a:t>
            </a:r>
            <a:r>
              <a:rPr sz="2050" spc="-4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on</a:t>
            </a:r>
            <a:r>
              <a:rPr sz="2050" spc="-4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their</a:t>
            </a:r>
            <a:r>
              <a:rPr sz="2050" spc="-4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antigenic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structure</a:t>
            </a:r>
            <a:endParaRPr sz="2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95"/>
              </a:spcBef>
              <a:buFont typeface="Arial"/>
              <a:buChar char="•"/>
            </a:pPr>
            <a:endParaRPr sz="2050">
              <a:latin typeface="Calibri"/>
              <a:cs typeface="Calibri"/>
            </a:endParaRPr>
          </a:p>
          <a:p>
            <a:pPr marL="239395" indent="-226695">
              <a:lnSpc>
                <a:spcPct val="100000"/>
              </a:lnSpc>
              <a:buSzPct val="117073"/>
              <a:buFont typeface="Arial"/>
              <a:buChar char="•"/>
              <a:tabLst>
                <a:tab pos="239395" algn="l"/>
              </a:tabLst>
            </a:pPr>
            <a:r>
              <a:rPr sz="2050" dirty="0">
                <a:latin typeface="Calibri"/>
                <a:cs typeface="Calibri"/>
              </a:rPr>
              <a:t>antigens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must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be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of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corpuscular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nature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–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K,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O,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H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antigens</a:t>
            </a:r>
            <a:endParaRPr sz="2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90"/>
              </a:spcBef>
              <a:buFont typeface="Arial"/>
              <a:buChar char="•"/>
            </a:pPr>
            <a:endParaRPr sz="2050">
              <a:latin typeface="Calibri"/>
              <a:cs typeface="Calibri"/>
            </a:endParaRPr>
          </a:p>
          <a:p>
            <a:pPr marL="239395" indent="-226695">
              <a:lnSpc>
                <a:spcPct val="100000"/>
              </a:lnSpc>
              <a:buSzPct val="117073"/>
              <a:buFont typeface="Arial"/>
              <a:buChar char="•"/>
              <a:tabLst>
                <a:tab pos="239395" algn="l"/>
              </a:tabLst>
            </a:pPr>
            <a:r>
              <a:rPr sz="2050" dirty="0">
                <a:latin typeface="Calibri"/>
                <a:cs typeface="Calibri"/>
              </a:rPr>
              <a:t>use</a:t>
            </a:r>
            <a:r>
              <a:rPr sz="2050" spc="-2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of</a:t>
            </a:r>
            <a:r>
              <a:rPr sz="2050" spc="-2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known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antibodies</a:t>
            </a:r>
            <a:endParaRPr sz="205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45794" y="596900"/>
            <a:ext cx="6393180" cy="1012190"/>
            <a:chOff x="645794" y="596900"/>
            <a:chExt cx="6393180" cy="10121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5794" y="596900"/>
              <a:ext cx="2877311" cy="101193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22294" y="785876"/>
              <a:ext cx="3916679" cy="69189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6328" rIns="0" bIns="0" rtlCol="0">
            <a:spAutoFit/>
          </a:bodyPr>
          <a:lstStyle/>
          <a:p>
            <a:pPr marL="642620">
              <a:lnSpc>
                <a:spcPct val="100000"/>
              </a:lnSpc>
              <a:spcBef>
                <a:spcPts val="100"/>
              </a:spcBef>
            </a:pPr>
            <a:r>
              <a:rPr sz="3100" spc="-55" dirty="0"/>
              <a:t>Serotyping</a:t>
            </a:r>
            <a:r>
              <a:rPr sz="3100" spc="-70" dirty="0"/>
              <a:t> </a:t>
            </a:r>
            <a:r>
              <a:rPr sz="2050" spc="-55" dirty="0"/>
              <a:t>(backward,</a:t>
            </a:r>
            <a:r>
              <a:rPr sz="2050" spc="-80" dirty="0"/>
              <a:t> </a:t>
            </a:r>
            <a:r>
              <a:rPr sz="2050" spc="-50" dirty="0"/>
              <a:t>slide</a:t>
            </a:r>
            <a:r>
              <a:rPr sz="2050" spc="-75" dirty="0"/>
              <a:t> </a:t>
            </a:r>
            <a:r>
              <a:rPr sz="2050" spc="-40" dirty="0"/>
              <a:t>agglutination)</a:t>
            </a:r>
            <a:endParaRPr sz="205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55061" y="4570183"/>
            <a:ext cx="6713797" cy="205997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070735" y="1145044"/>
            <a:ext cx="7103109" cy="958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marR="5080" indent="-227329">
              <a:lnSpc>
                <a:spcPct val="149200"/>
              </a:lnSpc>
              <a:spcBef>
                <a:spcPts val="100"/>
              </a:spcBef>
              <a:buSzPct val="117073"/>
              <a:buFont typeface="Arial"/>
              <a:buChar char="•"/>
              <a:tabLst>
                <a:tab pos="241300" algn="l"/>
              </a:tabLst>
            </a:pPr>
            <a:r>
              <a:rPr sz="2050" dirty="0">
                <a:latin typeface="Calibri"/>
                <a:cs typeface="Calibri"/>
              </a:rPr>
              <a:t>Using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loop,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take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single</a:t>
            </a:r>
            <a:r>
              <a:rPr sz="2050" spc="-2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colony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from</a:t>
            </a:r>
            <a:r>
              <a:rPr sz="2050" spc="-2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the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grown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culture</a:t>
            </a:r>
            <a:r>
              <a:rPr sz="2050" spc="-2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(A)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spc="-25" dirty="0">
                <a:latin typeface="Calibri"/>
                <a:cs typeface="Calibri"/>
              </a:rPr>
              <a:t>and 	</a:t>
            </a:r>
            <a:r>
              <a:rPr sz="2050" dirty="0">
                <a:latin typeface="Calibri"/>
                <a:cs typeface="Calibri"/>
              </a:rPr>
              <a:t>mix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it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with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the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antibody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on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slide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spc="-25" dirty="0">
                <a:latin typeface="Calibri"/>
                <a:cs typeface="Calibri"/>
              </a:rPr>
              <a:t>(B)</a:t>
            </a:r>
            <a:endParaRPr sz="20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70735" y="2921635"/>
            <a:ext cx="8004809" cy="1424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marR="5080" indent="-227329">
              <a:lnSpc>
                <a:spcPct val="149200"/>
              </a:lnSpc>
              <a:spcBef>
                <a:spcPts val="100"/>
              </a:spcBef>
              <a:buSzPct val="117073"/>
              <a:buFont typeface="Arial"/>
              <a:buChar char="•"/>
              <a:tabLst>
                <a:tab pos="241300" algn="l"/>
              </a:tabLst>
            </a:pPr>
            <a:r>
              <a:rPr sz="2050" dirty="0">
                <a:latin typeface="Calibri"/>
                <a:cs typeface="Calibri"/>
              </a:rPr>
              <a:t>We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mix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the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suspension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by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shaking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the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slide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and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observe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the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formation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spc="-25" dirty="0">
                <a:latin typeface="Calibri"/>
                <a:cs typeface="Calibri"/>
              </a:rPr>
              <a:t>of 	</a:t>
            </a:r>
            <a:r>
              <a:rPr sz="2050" spc="-10" dirty="0">
                <a:latin typeface="Calibri"/>
                <a:cs typeface="Calibri"/>
              </a:rPr>
              <a:t>agglutinates</a:t>
            </a:r>
            <a:r>
              <a:rPr sz="2050" spc="-5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visible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to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the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naked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eye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(within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approx.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30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s)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(C),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negative 	</a:t>
            </a:r>
            <a:r>
              <a:rPr sz="2050" dirty="0">
                <a:latin typeface="Calibri"/>
                <a:cs typeface="Calibri"/>
              </a:rPr>
              <a:t>reactions</a:t>
            </a:r>
            <a:r>
              <a:rPr sz="2050" spc="-85" dirty="0">
                <a:latin typeface="Calibri"/>
                <a:cs typeface="Calibri"/>
              </a:rPr>
              <a:t> </a:t>
            </a:r>
            <a:r>
              <a:rPr sz="2050" spc="-25" dirty="0">
                <a:latin typeface="Calibri"/>
                <a:cs typeface="Calibri"/>
              </a:rPr>
              <a:t>(D)</a:t>
            </a:r>
            <a:endParaRPr sz="205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821179" y="76200"/>
            <a:ext cx="4232275" cy="899160"/>
            <a:chOff x="1821179" y="76200"/>
            <a:chExt cx="4232275" cy="89916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21179" y="76200"/>
              <a:ext cx="2229611" cy="89915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17390" y="76200"/>
              <a:ext cx="2535935" cy="899158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2059304" y="169341"/>
            <a:ext cx="3100705" cy="444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50" spc="-75" dirty="0"/>
              <a:t>Performing</a:t>
            </a:r>
            <a:r>
              <a:rPr sz="2750" spc="-65" dirty="0"/>
              <a:t> </a:t>
            </a:r>
            <a:r>
              <a:rPr sz="2750" spc="-10" dirty="0"/>
              <a:t>serotyping</a:t>
            </a:r>
            <a:endParaRPr sz="275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769421" y="3114713"/>
          <a:ext cx="3408679" cy="31635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2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59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449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55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Type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55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Note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68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O157:H7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532130">
                        <a:lnSpc>
                          <a:spcPct val="101699"/>
                        </a:lnSpc>
                        <a:spcBef>
                          <a:spcPts val="219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Most</a:t>
                      </a:r>
                      <a:r>
                        <a:rPr sz="155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common worldwide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68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25" dirty="0">
                          <a:latin typeface="Calibri"/>
                          <a:cs typeface="Calibri"/>
                        </a:rPr>
                        <a:t>O26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33655">
                        <a:lnSpc>
                          <a:spcPct val="101699"/>
                        </a:lnSpc>
                        <a:spcBef>
                          <a:spcPts val="219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Most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common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the Czech</a:t>
                      </a:r>
                      <a:r>
                        <a:rPr sz="155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Republic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579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O104:H4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29146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German</a:t>
                      </a:r>
                      <a:r>
                        <a:rPr sz="155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outbreak (2011)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550" spc="-20" dirty="0">
                          <a:latin typeface="Calibri"/>
                          <a:cs typeface="Calibri"/>
                        </a:rPr>
                        <a:t>O103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550" spc="-20" dirty="0">
                          <a:latin typeface="Calibri"/>
                          <a:cs typeface="Calibri"/>
                        </a:rPr>
                        <a:t>O111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O1415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472440" y="4836579"/>
            <a:ext cx="3653790" cy="553720"/>
          </a:xfrm>
          <a:custGeom>
            <a:avLst/>
            <a:gdLst/>
            <a:ahLst/>
            <a:cxnLst/>
            <a:rect l="l" t="t" r="r" b="b"/>
            <a:pathLst>
              <a:path w="3653790" h="553720">
                <a:moveTo>
                  <a:pt x="0" y="0"/>
                </a:moveTo>
                <a:lnTo>
                  <a:pt x="3653268" y="0"/>
                </a:lnTo>
                <a:lnTo>
                  <a:pt x="3653268" y="553541"/>
                </a:lnTo>
                <a:lnTo>
                  <a:pt x="0" y="55354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66090" y="4830229"/>
            <a:ext cx="3666490" cy="480059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4445" rIns="0" bIns="0" rtlCol="0">
            <a:spAutoFit/>
          </a:bodyPr>
          <a:lstStyle/>
          <a:p>
            <a:pPr marL="572770" marR="788035" indent="-443865">
              <a:lnSpc>
                <a:spcPts val="1850"/>
              </a:lnSpc>
              <a:spcBef>
                <a:spcPts val="35"/>
              </a:spcBef>
            </a:pP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Ferments:</a:t>
            </a:r>
            <a:r>
              <a:rPr sz="15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-20" dirty="0">
                <a:solidFill>
                  <a:srgbClr val="FFFFFF"/>
                </a:solidFill>
                <a:latin typeface="Calibri"/>
                <a:cs typeface="Calibri"/>
              </a:rPr>
              <a:t>Escherichia,</a:t>
            </a:r>
            <a:r>
              <a:rPr sz="1550" i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-10" dirty="0">
                <a:solidFill>
                  <a:srgbClr val="FFFFFF"/>
                </a:solidFill>
                <a:latin typeface="Calibri"/>
                <a:cs typeface="Calibri"/>
              </a:rPr>
              <a:t>Citrobacter, </a:t>
            </a:r>
            <a:r>
              <a:rPr sz="1550" i="1" dirty="0">
                <a:solidFill>
                  <a:srgbClr val="FFFFFF"/>
                </a:solidFill>
                <a:latin typeface="Calibri"/>
                <a:cs typeface="Calibri"/>
              </a:rPr>
              <a:t>Enterobacter</a:t>
            </a:r>
            <a:r>
              <a:rPr sz="1550" i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55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-10" dirty="0">
                <a:solidFill>
                  <a:srgbClr val="FFFFFF"/>
                </a:solidFill>
                <a:latin typeface="Calibri"/>
                <a:cs typeface="Calibri"/>
              </a:rPr>
              <a:t>Klebsiella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551180" y="237744"/>
            <a:ext cx="8306434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Colour</a:t>
            </a:r>
            <a:r>
              <a:rPr spc="-90" dirty="0"/>
              <a:t> </a:t>
            </a:r>
            <a:r>
              <a:rPr dirty="0"/>
              <a:t>–</a:t>
            </a:r>
            <a:r>
              <a:rPr spc="-85" dirty="0"/>
              <a:t> </a:t>
            </a:r>
            <a:r>
              <a:rPr dirty="0"/>
              <a:t>lactose</a:t>
            </a:r>
            <a:r>
              <a:rPr spc="-85" dirty="0"/>
              <a:t> </a:t>
            </a:r>
            <a:r>
              <a:rPr dirty="0"/>
              <a:t>fermentation:</a:t>
            </a:r>
            <a:r>
              <a:rPr spc="-85" dirty="0"/>
              <a:t> </a:t>
            </a:r>
            <a:r>
              <a:rPr dirty="0"/>
              <a:t>what</a:t>
            </a:r>
            <a:r>
              <a:rPr spc="-90" dirty="0"/>
              <a:t> </a:t>
            </a:r>
            <a:r>
              <a:rPr spc="-10" dirty="0"/>
              <a:t>next?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83125" y="1505749"/>
            <a:ext cx="34004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0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dirty="0">
                <a:latin typeface="Calibri"/>
                <a:cs typeface="Calibri"/>
              </a:rPr>
              <a:t>When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this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enough?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83125" y="2509532"/>
            <a:ext cx="340232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0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b="1" spc="-10" dirty="0">
                <a:latin typeface="Calibri"/>
                <a:cs typeface="Calibri"/>
              </a:rPr>
              <a:t>Serotyping/agglutination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6186" y="1690395"/>
            <a:ext cx="3395293" cy="2940723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9241156" y="1308735"/>
            <a:ext cx="2059305" cy="1235710"/>
            <a:chOff x="9241156" y="1308735"/>
            <a:chExt cx="2059305" cy="1235710"/>
          </a:xfrm>
        </p:grpSpPr>
        <p:sp>
          <p:nvSpPr>
            <p:cNvPr id="10" name="object 10"/>
            <p:cNvSpPr/>
            <p:nvPr/>
          </p:nvSpPr>
          <p:spPr>
            <a:xfrm>
              <a:off x="9247505" y="1315085"/>
              <a:ext cx="2046605" cy="1223010"/>
            </a:xfrm>
            <a:custGeom>
              <a:avLst/>
              <a:gdLst/>
              <a:ahLst/>
              <a:cxnLst/>
              <a:rect l="l" t="t" r="r" b="b"/>
              <a:pathLst>
                <a:path w="2046604" h="1223010">
                  <a:moveTo>
                    <a:pt x="21667" y="1222794"/>
                  </a:moveTo>
                  <a:lnTo>
                    <a:pt x="227623" y="919886"/>
                  </a:lnTo>
                  <a:lnTo>
                    <a:pt x="187009" y="890260"/>
                  </a:lnTo>
                  <a:lnTo>
                    <a:pt x="150438" y="859654"/>
                  </a:lnTo>
                  <a:lnTo>
                    <a:pt x="117890" y="828172"/>
                  </a:lnTo>
                  <a:lnTo>
                    <a:pt x="89349" y="795917"/>
                  </a:lnTo>
                  <a:lnTo>
                    <a:pt x="64791" y="762996"/>
                  </a:lnTo>
                  <a:lnTo>
                    <a:pt x="44198" y="729512"/>
                  </a:lnTo>
                  <a:lnTo>
                    <a:pt x="14825" y="661273"/>
                  </a:lnTo>
                  <a:lnTo>
                    <a:pt x="1070" y="592040"/>
                  </a:lnTo>
                  <a:lnTo>
                    <a:pt x="0" y="557313"/>
                  </a:lnTo>
                  <a:lnTo>
                    <a:pt x="2773" y="522650"/>
                  </a:lnTo>
                  <a:lnTo>
                    <a:pt x="19772" y="453940"/>
                  </a:lnTo>
                  <a:lnTo>
                    <a:pt x="51910" y="386748"/>
                  </a:lnTo>
                  <a:lnTo>
                    <a:pt x="73603" y="353984"/>
                  </a:lnTo>
                  <a:lnTo>
                    <a:pt x="99023" y="321912"/>
                  </a:lnTo>
                  <a:lnTo>
                    <a:pt x="128146" y="290638"/>
                  </a:lnTo>
                  <a:lnTo>
                    <a:pt x="160954" y="260267"/>
                  </a:lnTo>
                  <a:lnTo>
                    <a:pt x="197426" y="230903"/>
                  </a:lnTo>
                  <a:lnTo>
                    <a:pt x="237541" y="202652"/>
                  </a:lnTo>
                  <a:lnTo>
                    <a:pt x="281282" y="175617"/>
                  </a:lnTo>
                  <a:lnTo>
                    <a:pt x="328626" y="149902"/>
                  </a:lnTo>
                  <a:lnTo>
                    <a:pt x="379554" y="125615"/>
                  </a:lnTo>
                  <a:lnTo>
                    <a:pt x="422689" y="107358"/>
                  </a:lnTo>
                  <a:lnTo>
                    <a:pt x="467005" y="90556"/>
                  </a:lnTo>
                  <a:lnTo>
                    <a:pt x="512400" y="75200"/>
                  </a:lnTo>
                  <a:lnTo>
                    <a:pt x="558776" y="61287"/>
                  </a:lnTo>
                  <a:lnTo>
                    <a:pt x="606035" y="48811"/>
                  </a:lnTo>
                  <a:lnTo>
                    <a:pt x="654076" y="37765"/>
                  </a:lnTo>
                  <a:lnTo>
                    <a:pt x="702799" y="28143"/>
                  </a:lnTo>
                  <a:lnTo>
                    <a:pt x="752105" y="19939"/>
                  </a:lnTo>
                  <a:lnTo>
                    <a:pt x="801894" y="13149"/>
                  </a:lnTo>
                  <a:lnTo>
                    <a:pt x="852069" y="7765"/>
                  </a:lnTo>
                  <a:lnTo>
                    <a:pt x="902529" y="3783"/>
                  </a:lnTo>
                  <a:lnTo>
                    <a:pt x="953173" y="1196"/>
                  </a:lnTo>
                  <a:lnTo>
                    <a:pt x="1003905" y="0"/>
                  </a:lnTo>
                  <a:lnTo>
                    <a:pt x="1054622" y="187"/>
                  </a:lnTo>
                  <a:lnTo>
                    <a:pt x="1105227" y="1752"/>
                  </a:lnTo>
                  <a:lnTo>
                    <a:pt x="1155620" y="4689"/>
                  </a:lnTo>
                  <a:lnTo>
                    <a:pt x="1205701" y="8993"/>
                  </a:lnTo>
                  <a:lnTo>
                    <a:pt x="1255371" y="14658"/>
                  </a:lnTo>
                  <a:lnTo>
                    <a:pt x="1304530" y="21677"/>
                  </a:lnTo>
                  <a:lnTo>
                    <a:pt x="1353079" y="30046"/>
                  </a:lnTo>
                  <a:lnTo>
                    <a:pt x="1400919" y="39758"/>
                  </a:lnTo>
                  <a:lnTo>
                    <a:pt x="1447949" y="50807"/>
                  </a:lnTo>
                  <a:lnTo>
                    <a:pt x="1494073" y="63189"/>
                  </a:lnTo>
                  <a:lnTo>
                    <a:pt x="1539188" y="76896"/>
                  </a:lnTo>
                  <a:lnTo>
                    <a:pt x="1583195" y="91924"/>
                  </a:lnTo>
                  <a:lnTo>
                    <a:pt x="1625998" y="108265"/>
                  </a:lnTo>
                  <a:lnTo>
                    <a:pt x="1667492" y="125916"/>
                  </a:lnTo>
                  <a:lnTo>
                    <a:pt x="1707582" y="144869"/>
                  </a:lnTo>
                  <a:lnTo>
                    <a:pt x="1746168" y="165119"/>
                  </a:lnTo>
                  <a:lnTo>
                    <a:pt x="1783149" y="186659"/>
                  </a:lnTo>
                  <a:lnTo>
                    <a:pt x="1818426" y="209486"/>
                  </a:lnTo>
                  <a:lnTo>
                    <a:pt x="1859041" y="239109"/>
                  </a:lnTo>
                  <a:lnTo>
                    <a:pt x="1895612" y="269714"/>
                  </a:lnTo>
                  <a:lnTo>
                    <a:pt x="1928159" y="301196"/>
                  </a:lnTo>
                  <a:lnTo>
                    <a:pt x="1956701" y="333449"/>
                  </a:lnTo>
                  <a:lnTo>
                    <a:pt x="1981259" y="366370"/>
                  </a:lnTo>
                  <a:lnTo>
                    <a:pt x="2001852" y="399854"/>
                  </a:lnTo>
                  <a:lnTo>
                    <a:pt x="2031224" y="468091"/>
                  </a:lnTo>
                  <a:lnTo>
                    <a:pt x="2044979" y="537321"/>
                  </a:lnTo>
                  <a:lnTo>
                    <a:pt x="2046050" y="572050"/>
                  </a:lnTo>
                  <a:lnTo>
                    <a:pt x="2043276" y="606711"/>
                  </a:lnTo>
                  <a:lnTo>
                    <a:pt x="2026276" y="675421"/>
                  </a:lnTo>
                  <a:lnTo>
                    <a:pt x="1994137" y="742614"/>
                  </a:lnTo>
                  <a:lnTo>
                    <a:pt x="1972442" y="775379"/>
                  </a:lnTo>
                  <a:lnTo>
                    <a:pt x="1947022" y="807452"/>
                  </a:lnTo>
                  <a:lnTo>
                    <a:pt x="1917898" y="838727"/>
                  </a:lnTo>
                  <a:lnTo>
                    <a:pt x="1885089" y="869098"/>
                  </a:lnTo>
                  <a:lnTo>
                    <a:pt x="1848617" y="898464"/>
                  </a:lnTo>
                  <a:lnTo>
                    <a:pt x="1808500" y="926716"/>
                  </a:lnTo>
                  <a:lnTo>
                    <a:pt x="1764758" y="953753"/>
                  </a:lnTo>
                  <a:lnTo>
                    <a:pt x="1717413" y="979468"/>
                  </a:lnTo>
                  <a:lnTo>
                    <a:pt x="1666482" y="1003757"/>
                  </a:lnTo>
                  <a:lnTo>
                    <a:pt x="1623491" y="1021944"/>
                  </a:lnTo>
                  <a:lnTo>
                    <a:pt x="1579166" y="1038729"/>
                  </a:lnTo>
                  <a:lnTo>
                    <a:pt x="1533612" y="1054106"/>
                  </a:lnTo>
                  <a:lnTo>
                    <a:pt x="1518952" y="1058494"/>
                  </a:lnTo>
                  <a:lnTo>
                    <a:pt x="526594" y="1058494"/>
                  </a:lnTo>
                  <a:lnTo>
                    <a:pt x="21667" y="1222794"/>
                  </a:lnTo>
                  <a:close/>
                </a:path>
                <a:path w="2046604" h="1223010">
                  <a:moveTo>
                    <a:pt x="1033683" y="1129411"/>
                  </a:moveTo>
                  <a:lnTo>
                    <a:pt x="981563" y="1128982"/>
                  </a:lnTo>
                  <a:lnTo>
                    <a:pt x="929476" y="1127086"/>
                  </a:lnTo>
                  <a:lnTo>
                    <a:pt x="877527" y="1123718"/>
                  </a:lnTo>
                  <a:lnTo>
                    <a:pt x="825821" y="1118872"/>
                  </a:lnTo>
                  <a:lnTo>
                    <a:pt x="774466" y="1112544"/>
                  </a:lnTo>
                  <a:lnTo>
                    <a:pt x="723564" y="1104730"/>
                  </a:lnTo>
                  <a:lnTo>
                    <a:pt x="673220" y="1095421"/>
                  </a:lnTo>
                  <a:lnTo>
                    <a:pt x="623541" y="1084617"/>
                  </a:lnTo>
                  <a:lnTo>
                    <a:pt x="574631" y="1072309"/>
                  </a:lnTo>
                  <a:lnTo>
                    <a:pt x="526594" y="1058494"/>
                  </a:lnTo>
                  <a:lnTo>
                    <a:pt x="1518952" y="1058494"/>
                  </a:lnTo>
                  <a:lnTo>
                    <a:pt x="1439244" y="1080624"/>
                  </a:lnTo>
                  <a:lnTo>
                    <a:pt x="1390639" y="1091750"/>
                  </a:lnTo>
                  <a:lnTo>
                    <a:pt x="1341227" y="1101452"/>
                  </a:lnTo>
                  <a:lnTo>
                    <a:pt x="1291111" y="1109721"/>
                  </a:lnTo>
                  <a:lnTo>
                    <a:pt x="1240400" y="1116552"/>
                  </a:lnTo>
                  <a:lnTo>
                    <a:pt x="1189196" y="1121943"/>
                  </a:lnTo>
                  <a:lnTo>
                    <a:pt x="1137606" y="1125886"/>
                  </a:lnTo>
                  <a:lnTo>
                    <a:pt x="1085733" y="1128377"/>
                  </a:lnTo>
                  <a:lnTo>
                    <a:pt x="1033683" y="11294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247505" y="1315085"/>
              <a:ext cx="2046605" cy="1223010"/>
            </a:xfrm>
            <a:custGeom>
              <a:avLst/>
              <a:gdLst/>
              <a:ahLst/>
              <a:cxnLst/>
              <a:rect l="l" t="t" r="r" b="b"/>
              <a:pathLst>
                <a:path w="2046604" h="1223010">
                  <a:moveTo>
                    <a:pt x="21667" y="1222794"/>
                  </a:moveTo>
                  <a:lnTo>
                    <a:pt x="21667" y="1222794"/>
                  </a:lnTo>
                  <a:lnTo>
                    <a:pt x="227623" y="919886"/>
                  </a:lnTo>
                  <a:lnTo>
                    <a:pt x="0" y="557313"/>
                  </a:lnTo>
                  <a:lnTo>
                    <a:pt x="0" y="557313"/>
                  </a:lnTo>
                  <a:lnTo>
                    <a:pt x="2773" y="522650"/>
                  </a:lnTo>
                  <a:lnTo>
                    <a:pt x="19772" y="453940"/>
                  </a:lnTo>
                  <a:lnTo>
                    <a:pt x="51910" y="386748"/>
                  </a:lnTo>
                  <a:lnTo>
                    <a:pt x="73603" y="353984"/>
                  </a:lnTo>
                  <a:lnTo>
                    <a:pt x="99023" y="321912"/>
                  </a:lnTo>
                  <a:lnTo>
                    <a:pt x="128146" y="290638"/>
                  </a:lnTo>
                  <a:lnTo>
                    <a:pt x="160954" y="260267"/>
                  </a:lnTo>
                  <a:lnTo>
                    <a:pt x="197426" y="230903"/>
                  </a:lnTo>
                  <a:lnTo>
                    <a:pt x="237541" y="202652"/>
                  </a:lnTo>
                  <a:lnTo>
                    <a:pt x="281282" y="175617"/>
                  </a:lnTo>
                  <a:lnTo>
                    <a:pt x="328626" y="149902"/>
                  </a:lnTo>
                  <a:lnTo>
                    <a:pt x="379554" y="125615"/>
                  </a:lnTo>
                  <a:lnTo>
                    <a:pt x="422689" y="107358"/>
                  </a:lnTo>
                  <a:lnTo>
                    <a:pt x="467005" y="90556"/>
                  </a:lnTo>
                  <a:lnTo>
                    <a:pt x="512400" y="75200"/>
                  </a:lnTo>
                  <a:lnTo>
                    <a:pt x="558776" y="61287"/>
                  </a:lnTo>
                  <a:lnTo>
                    <a:pt x="606035" y="48811"/>
                  </a:lnTo>
                  <a:lnTo>
                    <a:pt x="654076" y="37765"/>
                  </a:lnTo>
                  <a:lnTo>
                    <a:pt x="702799" y="28143"/>
                  </a:lnTo>
                  <a:lnTo>
                    <a:pt x="752105" y="19939"/>
                  </a:lnTo>
                  <a:lnTo>
                    <a:pt x="801894" y="13149"/>
                  </a:lnTo>
                  <a:lnTo>
                    <a:pt x="852069" y="7765"/>
                  </a:lnTo>
                  <a:lnTo>
                    <a:pt x="902529" y="3783"/>
                  </a:lnTo>
                  <a:lnTo>
                    <a:pt x="953173" y="1196"/>
                  </a:lnTo>
                  <a:lnTo>
                    <a:pt x="1003905" y="0"/>
                  </a:lnTo>
                  <a:lnTo>
                    <a:pt x="1003905" y="0"/>
                  </a:lnTo>
                  <a:lnTo>
                    <a:pt x="1054622" y="187"/>
                  </a:lnTo>
                  <a:lnTo>
                    <a:pt x="1105227" y="1752"/>
                  </a:lnTo>
                  <a:lnTo>
                    <a:pt x="1155620" y="4689"/>
                  </a:lnTo>
                  <a:lnTo>
                    <a:pt x="1205701" y="8993"/>
                  </a:lnTo>
                  <a:lnTo>
                    <a:pt x="1255371" y="14658"/>
                  </a:lnTo>
                  <a:lnTo>
                    <a:pt x="1304530" y="21677"/>
                  </a:lnTo>
                  <a:lnTo>
                    <a:pt x="1353079" y="30046"/>
                  </a:lnTo>
                  <a:lnTo>
                    <a:pt x="1400919" y="39758"/>
                  </a:lnTo>
                  <a:lnTo>
                    <a:pt x="1447949" y="50807"/>
                  </a:lnTo>
                  <a:lnTo>
                    <a:pt x="1494073" y="63189"/>
                  </a:lnTo>
                  <a:lnTo>
                    <a:pt x="1539188" y="76896"/>
                  </a:lnTo>
                  <a:lnTo>
                    <a:pt x="1583195" y="91924"/>
                  </a:lnTo>
                  <a:lnTo>
                    <a:pt x="1625998" y="108265"/>
                  </a:lnTo>
                  <a:lnTo>
                    <a:pt x="1667492" y="125916"/>
                  </a:lnTo>
                  <a:lnTo>
                    <a:pt x="1707582" y="144869"/>
                  </a:lnTo>
                  <a:lnTo>
                    <a:pt x="1746168" y="165119"/>
                  </a:lnTo>
                  <a:lnTo>
                    <a:pt x="1783149" y="186659"/>
                  </a:lnTo>
                  <a:lnTo>
                    <a:pt x="1818426" y="209486"/>
                  </a:lnTo>
                  <a:lnTo>
                    <a:pt x="1859041" y="239109"/>
                  </a:lnTo>
                  <a:lnTo>
                    <a:pt x="1895612" y="269714"/>
                  </a:lnTo>
                  <a:lnTo>
                    <a:pt x="1928159" y="301196"/>
                  </a:lnTo>
                  <a:lnTo>
                    <a:pt x="1956701" y="333449"/>
                  </a:lnTo>
                  <a:lnTo>
                    <a:pt x="1981259" y="366370"/>
                  </a:lnTo>
                  <a:lnTo>
                    <a:pt x="2001852" y="399854"/>
                  </a:lnTo>
                  <a:lnTo>
                    <a:pt x="2031224" y="468091"/>
                  </a:lnTo>
                  <a:lnTo>
                    <a:pt x="2044979" y="537321"/>
                  </a:lnTo>
                  <a:lnTo>
                    <a:pt x="2046050" y="572050"/>
                  </a:lnTo>
                  <a:lnTo>
                    <a:pt x="2046050" y="572050"/>
                  </a:lnTo>
                  <a:lnTo>
                    <a:pt x="21667" y="1222794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662300" y="1442085"/>
            <a:ext cx="1219200" cy="732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610" marR="5080" indent="-42545" algn="just">
              <a:lnSpc>
                <a:spcPct val="100000"/>
              </a:lnSpc>
              <a:spcBef>
                <a:spcPts val="100"/>
              </a:spcBef>
            </a:pP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Children</a:t>
            </a: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20" dirty="0">
                <a:solidFill>
                  <a:srgbClr val="FFFFFF"/>
                </a:solidFill>
                <a:latin typeface="Calibri"/>
                <a:cs typeface="Calibri"/>
              </a:rPr>
              <a:t>under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5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years</a:t>
            </a:r>
            <a:r>
              <a:rPr sz="15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5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25" dirty="0">
                <a:solidFill>
                  <a:srgbClr val="FFFFFF"/>
                </a:solidFill>
                <a:latin typeface="Calibri"/>
                <a:cs typeface="Calibri"/>
              </a:rPr>
              <a:t>age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due</a:t>
            </a:r>
            <a:r>
              <a:rPr sz="15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5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25" dirty="0">
                <a:solidFill>
                  <a:srgbClr val="FFFFFF"/>
                </a:solidFill>
                <a:latin typeface="Calibri"/>
                <a:cs typeface="Calibri"/>
              </a:rPr>
              <a:t>HUS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29662" y="2639961"/>
            <a:ext cx="3293745" cy="2294890"/>
          </a:xfrm>
          <a:prstGeom prst="rect">
            <a:avLst/>
          </a:prstGeom>
          <a:solidFill>
            <a:srgbClr val="C00000"/>
          </a:solidFill>
          <a:ln w="12700">
            <a:solidFill>
              <a:srgbClr val="000000"/>
            </a:solidFill>
          </a:ln>
        </p:spPr>
        <p:txBody>
          <a:bodyPr vert="horz" wrap="square" lIns="0" tIns="425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35"/>
              </a:spcBef>
            </a:pPr>
            <a:endParaRPr sz="1550">
              <a:latin typeface="Times New Roman"/>
              <a:cs typeface="Times New Roman"/>
            </a:endParaRPr>
          </a:p>
          <a:p>
            <a:pPr marL="90805" marR="731520">
              <a:lnSpc>
                <a:spcPct val="116300"/>
              </a:lnSpc>
            </a:pP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Haemolytic</a:t>
            </a:r>
            <a:r>
              <a:rPr sz="155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uraemic</a:t>
            </a:r>
            <a:r>
              <a:rPr sz="155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syndrome (HUS)</a:t>
            </a:r>
            <a:endParaRPr sz="1550">
              <a:latin typeface="Calibri"/>
              <a:cs typeface="Calibri"/>
            </a:endParaRPr>
          </a:p>
          <a:p>
            <a:pPr marL="90805" marR="541020">
              <a:lnSpc>
                <a:spcPct val="100000"/>
              </a:lnSpc>
              <a:spcBef>
                <a:spcPts val="35"/>
              </a:spcBef>
            </a:pP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=</a:t>
            </a:r>
            <a:r>
              <a:rPr sz="155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thrombocytopenia,</a:t>
            </a:r>
            <a:r>
              <a:rPr sz="155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haemolytic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anaemia</a:t>
            </a:r>
            <a:r>
              <a:rPr sz="15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5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acute</a:t>
            </a:r>
            <a:r>
              <a:rPr sz="15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kidney</a:t>
            </a: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 failure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1550">
              <a:latin typeface="Calibri"/>
              <a:cs typeface="Calibri"/>
            </a:endParaRPr>
          </a:p>
          <a:p>
            <a:pPr marL="90805" marR="13970">
              <a:lnSpc>
                <a:spcPct val="100000"/>
              </a:lnSpc>
            </a:pP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typical</a:t>
            </a:r>
            <a:r>
              <a:rPr sz="15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5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FFFFF"/>
                </a:solidFill>
                <a:latin typeface="Calibri"/>
                <a:cs typeface="Calibri"/>
              </a:rPr>
              <a:t>children</a:t>
            </a:r>
            <a:r>
              <a:rPr sz="155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FFFFF"/>
                </a:solidFill>
                <a:latin typeface="Calibri"/>
                <a:cs typeface="Calibri"/>
              </a:rPr>
              <a:t>under</a:t>
            </a:r>
            <a:r>
              <a:rPr sz="155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55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FFFFF"/>
                </a:solidFill>
                <a:latin typeface="Calibri"/>
                <a:cs typeface="Calibri"/>
              </a:rPr>
              <a:t>years</a:t>
            </a:r>
            <a:r>
              <a:rPr sz="155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550" b="1" spc="-20" dirty="0">
                <a:solidFill>
                  <a:srgbClr val="FFFFFF"/>
                </a:solidFill>
                <a:latin typeface="Calibri"/>
                <a:cs typeface="Calibri"/>
              </a:rPr>
              <a:t> age</a:t>
            </a:r>
            <a:r>
              <a:rPr sz="1550" spc="-20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55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FFFFF"/>
                </a:solidFill>
                <a:latin typeface="Calibri"/>
                <a:cs typeface="Calibri"/>
              </a:rPr>
              <a:t>epidemics</a:t>
            </a:r>
            <a:r>
              <a:rPr sz="155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(summer)</a:t>
            </a:r>
            <a:r>
              <a:rPr sz="155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55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beef,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unpasteurised</a:t>
            </a:r>
            <a:r>
              <a:rPr sz="155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products.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95401" y="1436420"/>
          <a:ext cx="4996815" cy="34772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4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73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3220"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55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Type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13970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55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Note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570"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O157:H7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13970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Most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common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worldwide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685"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25" dirty="0">
                          <a:latin typeface="Calibri"/>
                          <a:cs typeface="Calibri"/>
                        </a:rPr>
                        <a:t>O26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139700" marR="340360">
                        <a:lnSpc>
                          <a:spcPct val="101699"/>
                        </a:lnSpc>
                        <a:spcBef>
                          <a:spcPts val="219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Most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common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55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Czech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Republic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O104:H4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13970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German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outbreak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(2011)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7685"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20" dirty="0">
                          <a:latin typeface="Calibri"/>
                          <a:cs typeface="Calibri"/>
                        </a:rPr>
                        <a:t>O103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139700" marR="446405">
                        <a:lnSpc>
                          <a:spcPct val="101699"/>
                        </a:lnSpc>
                        <a:spcBef>
                          <a:spcPts val="219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One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most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common 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EHEC</a:t>
                      </a:r>
                      <a:r>
                        <a:rPr sz="155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strains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7685"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20" dirty="0">
                          <a:latin typeface="Calibri"/>
                          <a:cs typeface="Calibri"/>
                        </a:rPr>
                        <a:t>O111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139700" marR="323215">
                        <a:lnSpc>
                          <a:spcPct val="101699"/>
                        </a:lnSpc>
                        <a:spcBef>
                          <a:spcPts val="219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Includes</a:t>
                      </a:r>
                      <a:r>
                        <a:rPr sz="155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5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most</a:t>
                      </a:r>
                      <a:r>
                        <a:rPr sz="15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common 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EHEC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1334"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20" dirty="0">
                          <a:latin typeface="Calibri"/>
                          <a:cs typeface="Calibri"/>
                        </a:rPr>
                        <a:t>O145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139700" marR="446405">
                        <a:lnSpc>
                          <a:spcPct val="101699"/>
                        </a:lnSpc>
                        <a:spcBef>
                          <a:spcPts val="219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One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most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common 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EHEC</a:t>
                      </a:r>
                      <a:r>
                        <a:rPr sz="155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strains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275666" y="1523301"/>
          <a:ext cx="5272403" cy="2376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5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78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373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55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Determinants</a:t>
                      </a:r>
                      <a:endParaRPr sz="155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5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55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55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O-</a:t>
                      </a:r>
                      <a:r>
                        <a:rPr sz="155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antigen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7155" marR="334010">
                        <a:lnSpc>
                          <a:spcPct val="117200"/>
                        </a:lnSpc>
                        <a:spcBef>
                          <a:spcPts val="150"/>
                        </a:spcBef>
                      </a:pPr>
                      <a:r>
                        <a:rPr sz="155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Determinants H-</a:t>
                      </a:r>
                      <a:r>
                        <a:rPr sz="155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antigen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1,9,12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25" dirty="0">
                          <a:latin typeface="Calibri"/>
                          <a:cs typeface="Calibri"/>
                        </a:rPr>
                        <a:t>g,m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Enteritidis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1,4,12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25" dirty="0">
                          <a:latin typeface="Calibri"/>
                          <a:cs typeface="Calibri"/>
                        </a:rPr>
                        <a:t>and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Typhimurium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57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6,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7,</a:t>
                      </a:r>
                      <a:r>
                        <a:rPr sz="155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14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50" dirty="0">
                          <a:latin typeface="Calibri"/>
                          <a:cs typeface="Calibri"/>
                        </a:rPr>
                        <a:t>R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Infantis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24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9,</a:t>
                      </a:r>
                      <a:r>
                        <a:rPr sz="155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12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50" dirty="0">
                          <a:latin typeface="Calibri"/>
                          <a:cs typeface="Calibri"/>
                        </a:rPr>
                        <a:t>d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6520" marR="5105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Typhi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(+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capsular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antigen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b="1" spc="-25" dirty="0">
                          <a:latin typeface="Calibri"/>
                          <a:cs typeface="Calibri"/>
                        </a:rPr>
                        <a:t>Vi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)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577850" y="5570334"/>
            <a:ext cx="3558540" cy="1091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50" b="1" i="1" dirty="0">
                <a:latin typeface="Arial"/>
                <a:cs typeface="Arial"/>
              </a:rPr>
              <a:t>E.</a:t>
            </a:r>
            <a:r>
              <a:rPr sz="1550" b="1" i="1" spc="-40" dirty="0">
                <a:latin typeface="Arial"/>
                <a:cs typeface="Arial"/>
              </a:rPr>
              <a:t> </a:t>
            </a:r>
            <a:r>
              <a:rPr sz="1550" b="1" i="1" spc="-25" dirty="0">
                <a:latin typeface="Arial"/>
                <a:cs typeface="Arial"/>
              </a:rPr>
              <a:t>coli</a:t>
            </a:r>
            <a:r>
              <a:rPr sz="1550" b="1" i="1" spc="-35" dirty="0">
                <a:latin typeface="Arial"/>
                <a:cs typeface="Arial"/>
              </a:rPr>
              <a:t> </a:t>
            </a:r>
            <a:r>
              <a:rPr sz="1550" b="1" spc="-40" dirty="0">
                <a:latin typeface="Calibri"/>
                <a:cs typeface="Calibri"/>
              </a:rPr>
              <a:t>serotyping</a:t>
            </a:r>
            <a:r>
              <a:rPr sz="1550" b="1" spc="-45" dirty="0">
                <a:latin typeface="Calibri"/>
                <a:cs typeface="Calibri"/>
              </a:rPr>
              <a:t> </a:t>
            </a:r>
            <a:r>
              <a:rPr sz="1550" b="1" spc="-40" dirty="0">
                <a:latin typeface="Calibri"/>
                <a:cs typeface="Calibri"/>
              </a:rPr>
              <a:t>based </a:t>
            </a:r>
            <a:r>
              <a:rPr sz="1550" b="1" spc="-30" dirty="0">
                <a:latin typeface="Calibri"/>
                <a:cs typeface="Calibri"/>
              </a:rPr>
              <a:t>on</a:t>
            </a:r>
            <a:r>
              <a:rPr sz="1550" b="1" spc="-45" dirty="0">
                <a:latin typeface="Calibri"/>
                <a:cs typeface="Calibri"/>
              </a:rPr>
              <a:t> </a:t>
            </a:r>
            <a:r>
              <a:rPr sz="1550" b="1" spc="-35" dirty="0">
                <a:latin typeface="Calibri"/>
                <a:cs typeface="Calibri"/>
              </a:rPr>
              <a:t>the</a:t>
            </a:r>
            <a:r>
              <a:rPr sz="1550" b="1" spc="-40" dirty="0">
                <a:latin typeface="Calibri"/>
                <a:cs typeface="Calibri"/>
              </a:rPr>
              <a:t> detection </a:t>
            </a:r>
            <a:r>
              <a:rPr sz="1550" b="1" spc="-25" dirty="0">
                <a:latin typeface="Calibri"/>
                <a:cs typeface="Calibri"/>
              </a:rPr>
              <a:t>of: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55"/>
              </a:spcBef>
              <a:buSzPct val="116129"/>
              <a:buChar char="-"/>
              <a:tabLst>
                <a:tab pos="298450" algn="l"/>
              </a:tabLst>
            </a:pPr>
            <a:r>
              <a:rPr sz="1550" dirty="0">
                <a:latin typeface="Calibri"/>
                <a:cs typeface="Calibri"/>
              </a:rPr>
              <a:t>somatic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O-</a:t>
            </a:r>
            <a:r>
              <a:rPr sz="1550" dirty="0">
                <a:latin typeface="Calibri"/>
                <a:cs typeface="Calibri"/>
              </a:rPr>
              <a:t>antigens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(174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types),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buSzPct val="116129"/>
              <a:buChar char="-"/>
              <a:tabLst>
                <a:tab pos="298450" algn="l"/>
              </a:tabLst>
            </a:pPr>
            <a:r>
              <a:rPr sz="1550" dirty="0">
                <a:latin typeface="Calibri"/>
                <a:cs typeface="Calibri"/>
              </a:rPr>
              <a:t>flagellar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H-</a:t>
            </a:r>
            <a:r>
              <a:rPr sz="1550" dirty="0">
                <a:latin typeface="Calibri"/>
                <a:cs typeface="Calibri"/>
              </a:rPr>
              <a:t>antigens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(53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types)</a:t>
            </a:r>
            <a:r>
              <a:rPr sz="1550" spc="-25" dirty="0">
                <a:latin typeface="Calibri"/>
                <a:cs typeface="Calibri"/>
              </a:rPr>
              <a:t> and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buSzPct val="116129"/>
              <a:buChar char="-"/>
              <a:tabLst>
                <a:tab pos="298450" algn="l"/>
              </a:tabLst>
            </a:pPr>
            <a:r>
              <a:rPr sz="1550" dirty="0">
                <a:latin typeface="Calibri"/>
                <a:cs typeface="Calibri"/>
              </a:rPr>
              <a:t>capsular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K-</a:t>
            </a:r>
            <a:r>
              <a:rPr sz="1550" dirty="0">
                <a:latin typeface="Calibri"/>
                <a:cs typeface="Calibri"/>
              </a:rPr>
              <a:t>antigens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(80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types).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616584" y="762000"/>
            <a:ext cx="5206365" cy="566420"/>
          </a:xfrm>
          <a:prstGeom prst="rect">
            <a:avLst/>
          </a:prstGeom>
          <a:solidFill>
            <a:srgbClr val="000000"/>
          </a:solidFill>
          <a:ln w="3175">
            <a:solidFill>
              <a:srgbClr val="000000"/>
            </a:solidFill>
          </a:ln>
        </p:spPr>
        <p:txBody>
          <a:bodyPr vert="horz" wrap="square" lIns="0" tIns="121920" rIns="0" bIns="0" rtlCol="0">
            <a:spAutoFit/>
          </a:bodyPr>
          <a:lstStyle/>
          <a:p>
            <a:pPr marL="1405255">
              <a:lnSpc>
                <a:spcPct val="100000"/>
              </a:lnSpc>
              <a:spcBef>
                <a:spcPts val="960"/>
              </a:spcBef>
            </a:pPr>
            <a:r>
              <a:rPr sz="2750" i="1" dirty="0">
                <a:solidFill>
                  <a:srgbClr val="FFFFFF"/>
                </a:solidFill>
                <a:latin typeface="Calibri"/>
                <a:cs typeface="Calibri"/>
              </a:rPr>
              <a:t>E.</a:t>
            </a:r>
            <a:r>
              <a:rPr sz="2750" i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i="1" dirty="0">
                <a:solidFill>
                  <a:srgbClr val="FFFFFF"/>
                </a:solidFill>
                <a:latin typeface="Calibri"/>
                <a:cs typeface="Calibri"/>
              </a:rPr>
              <a:t>coli</a:t>
            </a:r>
            <a:r>
              <a:rPr sz="2750" i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spc="-10" dirty="0">
                <a:solidFill>
                  <a:srgbClr val="FFFFFF"/>
                </a:solidFill>
              </a:rPr>
              <a:t>serotyping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79515" y="762000"/>
            <a:ext cx="5206365" cy="566420"/>
          </a:xfrm>
          <a:prstGeom prst="rect">
            <a:avLst/>
          </a:prstGeom>
          <a:solidFill>
            <a:srgbClr val="000000"/>
          </a:solidFill>
          <a:ln w="3175">
            <a:solidFill>
              <a:srgbClr val="000000"/>
            </a:solidFill>
          </a:ln>
        </p:spPr>
        <p:txBody>
          <a:bodyPr vert="horz" wrap="square" lIns="0" tIns="1219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60"/>
              </a:spcBef>
            </a:pPr>
            <a:r>
              <a:rPr sz="2750" spc="-10" dirty="0">
                <a:solidFill>
                  <a:srgbClr val="FFFFFF"/>
                </a:solidFill>
                <a:latin typeface="Calibri"/>
                <a:cs typeface="Calibri"/>
              </a:rPr>
              <a:t>Salmonella</a:t>
            </a:r>
            <a:r>
              <a:rPr sz="275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spc="-10" dirty="0">
                <a:solidFill>
                  <a:srgbClr val="FFFFFF"/>
                </a:solidFill>
                <a:latin typeface="Calibri"/>
                <a:cs typeface="Calibri"/>
              </a:rPr>
              <a:t>serotyping</a:t>
            </a:r>
            <a:endParaRPr sz="2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7850" y="742188"/>
            <a:ext cx="7641590" cy="694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8450" algn="l"/>
              </a:tabLst>
            </a:pPr>
            <a:r>
              <a:rPr sz="1800" spc="-50" dirty="0">
                <a:latin typeface="Calibri"/>
                <a:cs typeface="Calibri"/>
              </a:rPr>
              <a:t>-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-3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O-</a:t>
            </a:r>
            <a:r>
              <a:rPr sz="1550" dirty="0">
                <a:latin typeface="Calibri"/>
                <a:cs typeface="Calibri"/>
              </a:rPr>
              <a:t>antigen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identifies</a:t>
            </a:r>
            <a:r>
              <a:rPr sz="1550" spc="-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-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serogroup,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whilst</a:t>
            </a:r>
            <a:r>
              <a:rPr sz="1550" spc="-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-3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H-</a:t>
            </a:r>
            <a:r>
              <a:rPr sz="1550" dirty="0">
                <a:latin typeface="Calibri"/>
                <a:cs typeface="Calibri"/>
              </a:rPr>
              <a:t>antigen</a:t>
            </a:r>
            <a:r>
              <a:rPr sz="1550" spc="-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identifies</a:t>
            </a:r>
            <a:r>
              <a:rPr sz="1550" spc="-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-4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specific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serotype.</a:t>
            </a: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40"/>
              </a:spcBef>
            </a:pPr>
            <a:r>
              <a:rPr sz="1550" dirty="0">
                <a:latin typeface="Calibri"/>
                <a:cs typeface="Calibri"/>
              </a:rPr>
              <a:t>More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about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EHEC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on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SZÚ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website:</a:t>
            </a:r>
            <a:r>
              <a:rPr sz="1550" spc="-30" dirty="0">
                <a:latin typeface="Calibri"/>
                <a:cs typeface="Calibri"/>
              </a:rPr>
              <a:t> </a:t>
            </a:r>
            <a:r>
              <a:rPr sz="1550" u="heavy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here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648377" y="2493061"/>
            <a:ext cx="2901950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200" spc="-10" dirty="0"/>
              <a:t>Anaerobes</a:t>
            </a:r>
            <a:endParaRPr sz="5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463956"/>
            <a:ext cx="3999229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Anaerobic</a:t>
            </a:r>
            <a:r>
              <a:rPr spc="-140" dirty="0"/>
              <a:t> </a:t>
            </a:r>
            <a:r>
              <a:rPr spc="-10" dirty="0"/>
              <a:t>infections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639" y="1314830"/>
            <a:ext cx="5313045" cy="186690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241300" marR="708660" indent="-228600">
              <a:lnSpc>
                <a:spcPts val="2600"/>
              </a:lnSpc>
              <a:spcBef>
                <a:spcPts val="420"/>
              </a:spcBef>
              <a:buSzPct val="116666"/>
              <a:buFont typeface="Arial"/>
              <a:buChar char="•"/>
              <a:tabLst>
                <a:tab pos="241300" algn="l"/>
              </a:tabLst>
            </a:pPr>
            <a:r>
              <a:rPr sz="2400" b="1" dirty="0">
                <a:latin typeface="Calibri"/>
                <a:cs typeface="Calibri"/>
              </a:rPr>
              <a:t>Usually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endogenous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polymicrobial infections</a:t>
            </a:r>
            <a:endParaRPr sz="2400">
              <a:latin typeface="Calibri"/>
              <a:cs typeface="Calibri"/>
            </a:endParaRPr>
          </a:p>
          <a:p>
            <a:pPr marL="696595" lvl="1" indent="-226695">
              <a:lnSpc>
                <a:spcPct val="100000"/>
              </a:lnSpc>
              <a:spcBef>
                <a:spcPts val="480"/>
              </a:spcBef>
              <a:buSzPct val="117073"/>
              <a:buFont typeface="Arial"/>
              <a:buChar char="•"/>
              <a:tabLst>
                <a:tab pos="696595" algn="l"/>
              </a:tabLst>
            </a:pPr>
            <a:r>
              <a:rPr sz="2050" dirty="0">
                <a:latin typeface="Calibri"/>
                <a:cs typeface="Calibri"/>
              </a:rPr>
              <a:t>Often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caused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by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the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body’s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own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microbiota</a:t>
            </a:r>
            <a:endParaRPr sz="2050">
              <a:latin typeface="Calibri"/>
              <a:cs typeface="Calibri"/>
            </a:endParaRPr>
          </a:p>
          <a:p>
            <a:pPr marL="696595" lvl="1" indent="-226695">
              <a:lnSpc>
                <a:spcPct val="100000"/>
              </a:lnSpc>
              <a:spcBef>
                <a:spcPts val="515"/>
              </a:spcBef>
              <a:buSzPct val="117073"/>
              <a:buFont typeface="Arial"/>
              <a:buChar char="•"/>
              <a:tabLst>
                <a:tab pos="696595" algn="l"/>
              </a:tabLst>
            </a:pPr>
            <a:r>
              <a:rPr sz="2050" dirty="0">
                <a:latin typeface="Calibri"/>
                <a:cs typeface="Calibri"/>
              </a:rPr>
              <a:t>Mixed: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e.g.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in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the</a:t>
            </a:r>
            <a:r>
              <a:rPr sz="2050" spc="-80" dirty="0">
                <a:latin typeface="Calibri"/>
                <a:cs typeface="Calibri"/>
              </a:rPr>
              <a:t> </a:t>
            </a:r>
            <a:r>
              <a:rPr sz="2050" spc="-25" dirty="0">
                <a:latin typeface="Calibri"/>
                <a:cs typeface="Calibri"/>
              </a:rPr>
              <a:t>GIT</a:t>
            </a:r>
            <a:endParaRPr sz="2050">
              <a:latin typeface="Calibri"/>
              <a:cs typeface="Calibri"/>
            </a:endParaRPr>
          </a:p>
          <a:p>
            <a:pPr marL="696595" lvl="1" indent="-227329">
              <a:lnSpc>
                <a:spcPct val="100000"/>
              </a:lnSpc>
              <a:spcBef>
                <a:spcPts val="530"/>
              </a:spcBef>
              <a:buSzPct val="117073"/>
              <a:buFont typeface="Arial"/>
              <a:buChar char="•"/>
              <a:tabLst>
                <a:tab pos="696595" algn="l"/>
              </a:tabLst>
            </a:pPr>
            <a:r>
              <a:rPr sz="2050" dirty="0">
                <a:latin typeface="Calibri"/>
                <a:cs typeface="Calibri"/>
              </a:rPr>
              <a:t>Monomicrobial: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e.g.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brain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abscess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or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sepsis</a:t>
            </a:r>
            <a:endParaRPr sz="20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2639" y="3643414"/>
            <a:ext cx="4518025" cy="145605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280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dirty="0">
                <a:latin typeface="Calibri"/>
                <a:cs typeface="Calibri"/>
              </a:rPr>
              <a:t>Symptoms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are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usually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non-</a:t>
            </a:r>
            <a:r>
              <a:rPr sz="2400" b="1" spc="-10" dirty="0">
                <a:latin typeface="Calibri"/>
                <a:cs typeface="Calibri"/>
              </a:rPr>
              <a:t>specific</a:t>
            </a:r>
            <a:endParaRPr sz="2400">
              <a:latin typeface="Calibri"/>
              <a:cs typeface="Calibri"/>
            </a:endParaRPr>
          </a:p>
          <a:p>
            <a:pPr marL="696595" lvl="1" indent="-226695">
              <a:lnSpc>
                <a:spcPct val="100000"/>
              </a:lnSpc>
              <a:spcBef>
                <a:spcPts val="530"/>
              </a:spcBef>
              <a:buSzPct val="117073"/>
              <a:buFont typeface="Arial"/>
              <a:buChar char="•"/>
              <a:tabLst>
                <a:tab pos="696595" algn="l"/>
              </a:tabLst>
            </a:pPr>
            <a:r>
              <a:rPr sz="2050" dirty="0">
                <a:latin typeface="Calibri"/>
                <a:cs typeface="Calibri"/>
              </a:rPr>
              <a:t>Except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for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actinomycosis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and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spc="-20" dirty="0">
                <a:latin typeface="Calibri"/>
                <a:cs typeface="Calibri"/>
              </a:rPr>
              <a:t>acne</a:t>
            </a:r>
            <a:endParaRPr sz="2050">
              <a:latin typeface="Calibri"/>
              <a:cs typeface="Calibri"/>
            </a:endParaRPr>
          </a:p>
          <a:p>
            <a:pPr marL="697230" marR="542925" lvl="1" indent="-227329">
              <a:lnSpc>
                <a:spcPts val="2200"/>
              </a:lnSpc>
              <a:spcBef>
                <a:spcPts val="840"/>
              </a:spcBef>
              <a:buSzPct val="117073"/>
              <a:buFont typeface="Arial"/>
              <a:buChar char="•"/>
              <a:tabLst>
                <a:tab pos="698500" algn="l"/>
              </a:tabLst>
            </a:pPr>
            <a:r>
              <a:rPr sz="2050" dirty="0">
                <a:latin typeface="Calibri"/>
                <a:cs typeface="Calibri"/>
              </a:rPr>
              <a:t>Be</a:t>
            </a:r>
            <a:r>
              <a:rPr sz="2050" spc="-6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aware</a:t>
            </a:r>
            <a:r>
              <a:rPr sz="2050" spc="-6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of</a:t>
            </a:r>
            <a:r>
              <a:rPr sz="2050" spc="-6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RISK</a:t>
            </a:r>
            <a:r>
              <a:rPr sz="2050" spc="-6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FACTORS</a:t>
            </a:r>
            <a:r>
              <a:rPr sz="2050" spc="-60" dirty="0">
                <a:latin typeface="Calibri"/>
                <a:cs typeface="Calibri"/>
              </a:rPr>
              <a:t> </a:t>
            </a:r>
            <a:r>
              <a:rPr sz="2050" spc="-25" dirty="0">
                <a:latin typeface="Calibri"/>
                <a:cs typeface="Calibri"/>
              </a:rPr>
              <a:t>FOR 	</a:t>
            </a:r>
            <a:r>
              <a:rPr sz="2050" dirty="0">
                <a:latin typeface="Calibri"/>
                <a:cs typeface="Calibri"/>
              </a:rPr>
              <a:t>ANAEROBIC</a:t>
            </a:r>
            <a:r>
              <a:rPr sz="2050" spc="-7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INFECTIONS</a:t>
            </a:r>
            <a:endParaRPr sz="20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42656" y="3032963"/>
            <a:ext cx="3888014" cy="356078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096125" y="249237"/>
            <a:ext cx="4819650" cy="2265680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vert="horz" wrap="square" lIns="0" tIns="83820" rIns="0" bIns="0" rtlCol="0">
            <a:spAutoFit/>
          </a:bodyPr>
          <a:lstStyle/>
          <a:p>
            <a:pPr marL="1772920">
              <a:lnSpc>
                <a:spcPct val="100000"/>
              </a:lnSpc>
              <a:spcBef>
                <a:spcPts val="660"/>
              </a:spcBef>
            </a:pPr>
            <a:r>
              <a:rPr sz="275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Symptoms</a:t>
            </a:r>
            <a:endParaRPr sz="2750">
              <a:latin typeface="Calibri"/>
              <a:cs typeface="Calibri"/>
            </a:endParaRPr>
          </a:p>
          <a:p>
            <a:pPr marL="433070" indent="-342265">
              <a:lnSpc>
                <a:spcPct val="100000"/>
              </a:lnSpc>
              <a:spcBef>
                <a:spcPts val="475"/>
              </a:spcBef>
              <a:buSzPct val="117073"/>
              <a:buFont typeface="Arial"/>
              <a:buChar char="•"/>
              <a:tabLst>
                <a:tab pos="433070" algn="l"/>
              </a:tabLst>
            </a:pPr>
            <a:r>
              <a:rPr sz="2050" b="1" dirty="0">
                <a:latin typeface="Calibri"/>
                <a:cs typeface="Calibri"/>
              </a:rPr>
              <a:t>Putrid</a:t>
            </a:r>
            <a:r>
              <a:rPr sz="2050" b="1" spc="-20" dirty="0">
                <a:latin typeface="Calibri"/>
                <a:cs typeface="Calibri"/>
              </a:rPr>
              <a:t> odour</a:t>
            </a:r>
            <a:endParaRPr sz="2050">
              <a:latin typeface="Calibri"/>
              <a:cs typeface="Calibri"/>
            </a:endParaRPr>
          </a:p>
          <a:p>
            <a:pPr marL="433070" indent="-342265">
              <a:lnSpc>
                <a:spcPct val="100000"/>
              </a:lnSpc>
              <a:spcBef>
                <a:spcPts val="420"/>
              </a:spcBef>
              <a:buSzPct val="117073"/>
              <a:buFont typeface="Arial"/>
              <a:buChar char="•"/>
              <a:tabLst>
                <a:tab pos="433070" algn="l"/>
              </a:tabLst>
            </a:pPr>
            <a:r>
              <a:rPr sz="2050" b="1" dirty="0">
                <a:latin typeface="Calibri"/>
                <a:cs typeface="Calibri"/>
              </a:rPr>
              <a:t>Presence</a:t>
            </a:r>
            <a:r>
              <a:rPr sz="2050" b="1" spc="-50" dirty="0">
                <a:latin typeface="Calibri"/>
                <a:cs typeface="Calibri"/>
              </a:rPr>
              <a:t> </a:t>
            </a:r>
            <a:r>
              <a:rPr sz="2050" b="1" dirty="0">
                <a:latin typeface="Calibri"/>
                <a:cs typeface="Calibri"/>
              </a:rPr>
              <a:t>of</a:t>
            </a:r>
            <a:r>
              <a:rPr sz="2050" b="1" spc="-45" dirty="0">
                <a:latin typeface="Calibri"/>
                <a:cs typeface="Calibri"/>
              </a:rPr>
              <a:t> </a:t>
            </a:r>
            <a:r>
              <a:rPr sz="2050" b="1" dirty="0">
                <a:latin typeface="Calibri"/>
                <a:cs typeface="Calibri"/>
              </a:rPr>
              <a:t>a</a:t>
            </a:r>
            <a:r>
              <a:rPr sz="2050" b="1" spc="-45" dirty="0">
                <a:latin typeface="Calibri"/>
                <a:cs typeface="Calibri"/>
              </a:rPr>
              <a:t> </a:t>
            </a:r>
            <a:r>
              <a:rPr sz="2050" b="1" dirty="0">
                <a:latin typeface="Calibri"/>
                <a:cs typeface="Calibri"/>
              </a:rPr>
              <a:t>foreign</a:t>
            </a:r>
            <a:r>
              <a:rPr sz="2050" b="1" spc="-45" dirty="0">
                <a:latin typeface="Calibri"/>
                <a:cs typeface="Calibri"/>
              </a:rPr>
              <a:t> </a:t>
            </a:r>
            <a:r>
              <a:rPr sz="2050" b="1" spc="-20" dirty="0">
                <a:latin typeface="Calibri"/>
                <a:cs typeface="Calibri"/>
              </a:rPr>
              <a:t>body</a:t>
            </a:r>
            <a:endParaRPr sz="2050">
              <a:latin typeface="Calibri"/>
              <a:cs typeface="Calibri"/>
            </a:endParaRPr>
          </a:p>
          <a:p>
            <a:pPr marL="434340" marR="1230630" indent="-342900">
              <a:lnSpc>
                <a:spcPct val="100000"/>
              </a:lnSpc>
              <a:spcBef>
                <a:spcPts val="345"/>
              </a:spcBef>
              <a:buSzPct val="117073"/>
              <a:buFont typeface="Arial"/>
              <a:buChar char="•"/>
              <a:tabLst>
                <a:tab pos="434340" algn="l"/>
              </a:tabLst>
            </a:pPr>
            <a:r>
              <a:rPr sz="2050" dirty="0">
                <a:latin typeface="Calibri"/>
                <a:cs typeface="Calibri"/>
              </a:rPr>
              <a:t>Inflammatory</a:t>
            </a:r>
            <a:r>
              <a:rPr sz="2050" spc="-10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processes </a:t>
            </a:r>
            <a:r>
              <a:rPr sz="2050" b="1" dirty="0">
                <a:latin typeface="Calibri"/>
                <a:cs typeface="Calibri"/>
              </a:rPr>
              <a:t>(phlegmon/abscess)</a:t>
            </a:r>
            <a:r>
              <a:rPr sz="2050" b="1" spc="-2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or</a:t>
            </a:r>
            <a:r>
              <a:rPr sz="2050" spc="-2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forms </a:t>
            </a:r>
            <a:r>
              <a:rPr sz="2050" dirty="0">
                <a:latin typeface="Calibri"/>
                <a:cs typeface="Calibri"/>
              </a:rPr>
              <a:t>of</a:t>
            </a:r>
            <a:r>
              <a:rPr sz="2050" spc="-2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necrosis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(</a:t>
            </a:r>
            <a:r>
              <a:rPr sz="2050" b="1" spc="-10" dirty="0">
                <a:latin typeface="Calibri"/>
                <a:cs typeface="Calibri"/>
              </a:rPr>
              <a:t>gangrene</a:t>
            </a:r>
            <a:r>
              <a:rPr sz="2050" spc="-10" dirty="0">
                <a:latin typeface="Calibri"/>
                <a:cs typeface="Calibri"/>
              </a:rPr>
              <a:t>)</a:t>
            </a:r>
            <a:endParaRPr sz="2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217930" y="432206"/>
            <a:ext cx="2923540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Enterobacteria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17930" y="1388517"/>
            <a:ext cx="7684770" cy="3921760"/>
          </a:xfrm>
          <a:prstGeom prst="rect">
            <a:avLst/>
          </a:prstGeom>
        </p:spPr>
        <p:txBody>
          <a:bodyPr vert="horz" wrap="square" lIns="0" tIns="14287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125"/>
              </a:spcBef>
              <a:buSzPct val="115555"/>
              <a:buFont typeface="Arial"/>
              <a:buChar char="•"/>
              <a:tabLst>
                <a:tab pos="240665" algn="l"/>
              </a:tabLst>
            </a:pPr>
            <a:r>
              <a:rPr sz="2250" b="1" spc="-10" dirty="0">
                <a:solidFill>
                  <a:srgbClr val="FF0000"/>
                </a:solidFill>
                <a:latin typeface="Calibri"/>
                <a:cs typeface="Calibri"/>
              </a:rPr>
              <a:t>G-</a:t>
            </a:r>
            <a:r>
              <a:rPr sz="2250" b="1" dirty="0">
                <a:solidFill>
                  <a:srgbClr val="FF0000"/>
                </a:solidFill>
                <a:latin typeface="Calibri"/>
                <a:cs typeface="Calibri"/>
              </a:rPr>
              <a:t>facultative</a:t>
            </a:r>
            <a:r>
              <a:rPr sz="225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50" b="1" dirty="0">
                <a:solidFill>
                  <a:srgbClr val="FF0000"/>
                </a:solidFill>
                <a:latin typeface="Calibri"/>
                <a:cs typeface="Calibri"/>
              </a:rPr>
              <a:t>anaerobic</a:t>
            </a:r>
            <a:r>
              <a:rPr sz="2250" b="1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50" b="1" spc="-20" dirty="0">
                <a:solidFill>
                  <a:srgbClr val="FF0000"/>
                </a:solidFill>
                <a:latin typeface="Calibri"/>
                <a:cs typeface="Calibri"/>
              </a:rPr>
              <a:t>rods</a:t>
            </a:r>
            <a:endParaRPr sz="225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540"/>
              </a:spcBef>
              <a:buSzPct val="115555"/>
              <a:buFont typeface="Arial"/>
              <a:buChar char="•"/>
              <a:tabLst>
                <a:tab pos="240665" algn="l"/>
              </a:tabLst>
            </a:pPr>
            <a:r>
              <a:rPr sz="2250" dirty="0">
                <a:latin typeface="Calibri"/>
                <a:cs typeface="Calibri"/>
              </a:rPr>
              <a:t>Easy</a:t>
            </a:r>
            <a:r>
              <a:rPr sz="2250" spc="-45" dirty="0">
                <a:latin typeface="Calibri"/>
                <a:cs typeface="Calibri"/>
              </a:rPr>
              <a:t> </a:t>
            </a:r>
            <a:r>
              <a:rPr sz="2250" dirty="0">
                <a:latin typeface="Calibri"/>
                <a:cs typeface="Calibri"/>
              </a:rPr>
              <a:t>to</a:t>
            </a:r>
            <a:r>
              <a:rPr sz="2250" spc="-35" dirty="0">
                <a:latin typeface="Calibri"/>
                <a:cs typeface="Calibri"/>
              </a:rPr>
              <a:t> </a:t>
            </a:r>
            <a:r>
              <a:rPr sz="2250" dirty="0">
                <a:latin typeface="Calibri"/>
                <a:cs typeface="Calibri"/>
              </a:rPr>
              <a:t>culture,</a:t>
            </a:r>
            <a:r>
              <a:rPr sz="2250" spc="-35" dirty="0">
                <a:latin typeface="Calibri"/>
                <a:cs typeface="Calibri"/>
              </a:rPr>
              <a:t> </a:t>
            </a:r>
            <a:r>
              <a:rPr sz="2250" dirty="0">
                <a:latin typeface="Calibri"/>
                <a:cs typeface="Calibri"/>
              </a:rPr>
              <a:t>biochemically</a:t>
            </a:r>
            <a:r>
              <a:rPr sz="2250" spc="-35" dirty="0">
                <a:latin typeface="Calibri"/>
                <a:cs typeface="Calibri"/>
              </a:rPr>
              <a:t> </a:t>
            </a:r>
            <a:r>
              <a:rPr sz="2250" spc="-10" dirty="0">
                <a:latin typeface="Calibri"/>
                <a:cs typeface="Calibri"/>
              </a:rPr>
              <a:t>active</a:t>
            </a:r>
            <a:endParaRPr sz="225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1325"/>
              </a:spcBef>
              <a:buSzPct val="115789"/>
              <a:buFont typeface="Arial"/>
              <a:buChar char="•"/>
              <a:tabLst>
                <a:tab pos="697230" algn="l"/>
              </a:tabLst>
            </a:pPr>
            <a:r>
              <a:rPr sz="1900" spc="-25" dirty="0">
                <a:latin typeface="Calibri"/>
                <a:cs typeface="Calibri"/>
              </a:rPr>
              <a:t>Oxidase-</a:t>
            </a:r>
            <a:r>
              <a:rPr sz="1900" spc="-10" dirty="0">
                <a:latin typeface="Calibri"/>
                <a:cs typeface="Calibri"/>
              </a:rPr>
              <a:t>negative</a:t>
            </a:r>
            <a:endParaRPr sz="19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1310"/>
              </a:spcBef>
              <a:buSzPct val="115789"/>
              <a:buFont typeface="Arial"/>
              <a:buChar char="•"/>
              <a:tabLst>
                <a:tab pos="697230" algn="l"/>
              </a:tabLst>
            </a:pPr>
            <a:r>
              <a:rPr sz="1900" dirty="0">
                <a:latin typeface="Calibri"/>
                <a:cs typeface="Calibri"/>
              </a:rPr>
              <a:t>Some</a:t>
            </a:r>
            <a:r>
              <a:rPr sz="1900" spc="-45" dirty="0">
                <a:latin typeface="Calibri"/>
                <a:cs typeface="Calibri"/>
              </a:rPr>
              <a:t> </a:t>
            </a:r>
            <a:r>
              <a:rPr sz="1900" b="1" dirty="0">
                <a:latin typeface="Calibri"/>
                <a:cs typeface="Calibri"/>
              </a:rPr>
              <a:t>ferment</a:t>
            </a:r>
            <a:r>
              <a:rPr sz="1900" b="1" spc="-35" dirty="0">
                <a:latin typeface="Calibri"/>
                <a:cs typeface="Calibri"/>
              </a:rPr>
              <a:t> </a:t>
            </a:r>
            <a:r>
              <a:rPr sz="1900" b="1" dirty="0">
                <a:latin typeface="Calibri"/>
                <a:cs typeface="Calibri"/>
              </a:rPr>
              <a:t>lactose</a:t>
            </a:r>
            <a:r>
              <a:rPr sz="1900" b="1" spc="-40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or</a:t>
            </a:r>
            <a:r>
              <a:rPr sz="1900" spc="-40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produce</a:t>
            </a:r>
            <a:r>
              <a:rPr sz="1900" spc="-40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AMK</a:t>
            </a:r>
            <a:r>
              <a:rPr sz="1900" spc="-35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or</a:t>
            </a:r>
            <a:r>
              <a:rPr sz="1900" spc="-35" dirty="0">
                <a:latin typeface="Calibri"/>
                <a:cs typeface="Calibri"/>
              </a:rPr>
              <a:t> </a:t>
            </a:r>
            <a:r>
              <a:rPr sz="1900" spc="-25" dirty="0">
                <a:latin typeface="Calibri"/>
                <a:cs typeface="Calibri"/>
              </a:rPr>
              <a:t>H2S</a:t>
            </a:r>
            <a:endParaRPr sz="19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510"/>
              </a:spcBef>
              <a:buSzPct val="115555"/>
              <a:buFont typeface="Arial"/>
              <a:buChar char="•"/>
              <a:tabLst>
                <a:tab pos="240665" algn="l"/>
              </a:tabLst>
            </a:pPr>
            <a:r>
              <a:rPr sz="2250" b="1" dirty="0">
                <a:latin typeface="Calibri"/>
                <a:cs typeface="Calibri"/>
              </a:rPr>
              <a:t>Occurrence</a:t>
            </a:r>
            <a:r>
              <a:rPr sz="2250" b="1" spc="-85" dirty="0">
                <a:latin typeface="Calibri"/>
                <a:cs typeface="Calibri"/>
              </a:rPr>
              <a:t> </a:t>
            </a:r>
            <a:r>
              <a:rPr sz="2250" b="1" dirty="0">
                <a:latin typeface="Calibri"/>
                <a:cs typeface="Calibri"/>
              </a:rPr>
              <a:t>and</a:t>
            </a:r>
            <a:r>
              <a:rPr sz="2250" b="1" spc="-75" dirty="0">
                <a:latin typeface="Calibri"/>
                <a:cs typeface="Calibri"/>
              </a:rPr>
              <a:t> </a:t>
            </a:r>
            <a:r>
              <a:rPr sz="2250" b="1" spc="-10" dirty="0">
                <a:latin typeface="Calibri"/>
                <a:cs typeface="Calibri"/>
              </a:rPr>
              <a:t>significance</a:t>
            </a:r>
            <a:endParaRPr sz="225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1330"/>
              </a:spcBef>
              <a:buSzPct val="115789"/>
              <a:buFont typeface="Arial"/>
              <a:buChar char="•"/>
              <a:tabLst>
                <a:tab pos="697230" algn="l"/>
              </a:tabLst>
            </a:pPr>
            <a:r>
              <a:rPr sz="1900" spc="-10" dirty="0">
                <a:latin typeface="Calibri"/>
                <a:cs typeface="Calibri"/>
              </a:rPr>
              <a:t>Physiological</a:t>
            </a:r>
            <a:r>
              <a:rPr sz="1900" spc="-30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microbiota</a:t>
            </a:r>
            <a:r>
              <a:rPr sz="1900" spc="-35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in</a:t>
            </a:r>
            <a:r>
              <a:rPr sz="1900" spc="-35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the</a:t>
            </a:r>
            <a:r>
              <a:rPr sz="1900" spc="-35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human</a:t>
            </a:r>
            <a:r>
              <a:rPr sz="1900" spc="-35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and</a:t>
            </a:r>
            <a:r>
              <a:rPr sz="1900" spc="-3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animal</a:t>
            </a:r>
            <a:r>
              <a:rPr sz="1900" spc="-5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gastrointestinal</a:t>
            </a:r>
            <a:r>
              <a:rPr sz="1900" spc="-3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tract</a:t>
            </a:r>
            <a:endParaRPr sz="1900">
              <a:latin typeface="Calibri"/>
              <a:cs typeface="Calibri"/>
            </a:endParaRPr>
          </a:p>
          <a:p>
            <a:pPr marL="697865" marR="1716405" lvl="1" indent="-228600">
              <a:lnSpc>
                <a:spcPts val="2039"/>
              </a:lnSpc>
              <a:spcBef>
                <a:spcPts val="1605"/>
              </a:spcBef>
              <a:buSzPct val="115789"/>
              <a:buFont typeface="Arial"/>
              <a:buChar char="•"/>
              <a:tabLst>
                <a:tab pos="697865" algn="l"/>
              </a:tabLst>
            </a:pPr>
            <a:r>
              <a:rPr sz="1900" b="1" dirty="0">
                <a:solidFill>
                  <a:srgbClr val="FF0000"/>
                </a:solidFill>
                <a:latin typeface="Calibri"/>
                <a:cs typeface="Calibri"/>
              </a:rPr>
              <a:t>Causative</a:t>
            </a:r>
            <a:r>
              <a:rPr sz="19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FF0000"/>
                </a:solidFill>
                <a:latin typeface="Calibri"/>
                <a:cs typeface="Calibri"/>
              </a:rPr>
              <a:t>agents</a:t>
            </a:r>
            <a:r>
              <a:rPr sz="19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9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FF0000"/>
                </a:solidFill>
                <a:latin typeface="Calibri"/>
                <a:cs typeface="Calibri"/>
              </a:rPr>
              <a:t>infections</a:t>
            </a:r>
            <a:r>
              <a:rPr sz="19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(e.g.</a:t>
            </a:r>
            <a:r>
              <a:rPr sz="1900" spc="-45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members</a:t>
            </a:r>
            <a:r>
              <a:rPr sz="1900" spc="-50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of</a:t>
            </a:r>
            <a:r>
              <a:rPr sz="1900" spc="-45" dirty="0">
                <a:latin typeface="Calibri"/>
                <a:cs typeface="Calibri"/>
              </a:rPr>
              <a:t> </a:t>
            </a:r>
            <a:r>
              <a:rPr sz="1900" spc="-25" dirty="0">
                <a:latin typeface="Calibri"/>
                <a:cs typeface="Calibri"/>
              </a:rPr>
              <a:t>the </a:t>
            </a:r>
            <a:r>
              <a:rPr sz="1900" dirty="0">
                <a:latin typeface="Calibri"/>
                <a:cs typeface="Calibri"/>
              </a:rPr>
              <a:t>genera</a:t>
            </a:r>
            <a:r>
              <a:rPr sz="1900" spc="-65" dirty="0">
                <a:latin typeface="Calibri"/>
                <a:cs typeface="Calibri"/>
              </a:rPr>
              <a:t> </a:t>
            </a:r>
            <a:r>
              <a:rPr sz="1900" i="1" spc="-10" dirty="0">
                <a:latin typeface="Calibri"/>
                <a:cs typeface="Calibri"/>
              </a:rPr>
              <a:t>Salmonella</a:t>
            </a:r>
            <a:r>
              <a:rPr sz="1900" spc="-10" dirty="0">
                <a:latin typeface="Calibri"/>
                <a:cs typeface="Calibri"/>
              </a:rPr>
              <a:t>,</a:t>
            </a:r>
            <a:r>
              <a:rPr sz="1900" spc="-60" dirty="0">
                <a:latin typeface="Calibri"/>
                <a:cs typeface="Calibri"/>
              </a:rPr>
              <a:t> </a:t>
            </a:r>
            <a:r>
              <a:rPr sz="1900" i="1" dirty="0">
                <a:latin typeface="Calibri"/>
                <a:cs typeface="Calibri"/>
              </a:rPr>
              <a:t>Shigella</a:t>
            </a:r>
            <a:r>
              <a:rPr sz="1900" dirty="0">
                <a:latin typeface="Calibri"/>
                <a:cs typeface="Calibri"/>
              </a:rPr>
              <a:t>,</a:t>
            </a:r>
            <a:r>
              <a:rPr sz="1900" spc="-55" dirty="0">
                <a:latin typeface="Calibri"/>
                <a:cs typeface="Calibri"/>
              </a:rPr>
              <a:t> </a:t>
            </a:r>
            <a:r>
              <a:rPr sz="1900" i="1" dirty="0">
                <a:latin typeface="Calibri"/>
                <a:cs typeface="Calibri"/>
              </a:rPr>
              <a:t>Yersinia</a:t>
            </a:r>
            <a:r>
              <a:rPr sz="1900" i="1" spc="-55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and</a:t>
            </a:r>
            <a:r>
              <a:rPr sz="1900" spc="-55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serotypes</a:t>
            </a:r>
            <a:r>
              <a:rPr sz="1900" spc="-60" dirty="0">
                <a:latin typeface="Calibri"/>
                <a:cs typeface="Calibri"/>
              </a:rPr>
              <a:t> </a:t>
            </a:r>
            <a:r>
              <a:rPr sz="1900" spc="-25" dirty="0">
                <a:latin typeface="Calibri"/>
                <a:cs typeface="Calibri"/>
              </a:rPr>
              <a:t>of </a:t>
            </a:r>
            <a:r>
              <a:rPr sz="1900" i="1" dirty="0">
                <a:latin typeface="Calibri"/>
                <a:cs typeface="Calibri"/>
              </a:rPr>
              <a:t>Escherichia</a:t>
            </a:r>
            <a:r>
              <a:rPr sz="1900" i="1" spc="-55" dirty="0">
                <a:latin typeface="Calibri"/>
                <a:cs typeface="Calibri"/>
              </a:rPr>
              <a:t> </a:t>
            </a:r>
            <a:r>
              <a:rPr sz="1900" i="1" spc="-20" dirty="0">
                <a:latin typeface="Calibri"/>
                <a:cs typeface="Calibri"/>
              </a:rPr>
              <a:t>coli</a:t>
            </a:r>
            <a:r>
              <a:rPr sz="1900" spc="-20" dirty="0">
                <a:latin typeface="Calibri"/>
                <a:cs typeface="Calibri"/>
              </a:rPr>
              <a:t>)</a:t>
            </a:r>
            <a:endParaRPr sz="19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375308" y="188645"/>
            <a:ext cx="3302000" cy="4315460"/>
            <a:chOff x="7375308" y="188645"/>
            <a:chExt cx="3302000" cy="431546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75308" y="188645"/>
              <a:ext cx="3301751" cy="20592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95233" y="2211768"/>
              <a:ext cx="2289149" cy="2291776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96593" y="4613440"/>
            <a:ext cx="2686418" cy="199098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19475" y="869797"/>
            <a:ext cx="3087370" cy="1446530"/>
            <a:chOff x="3419475" y="869797"/>
            <a:chExt cx="3087370" cy="1446530"/>
          </a:xfrm>
        </p:grpSpPr>
        <p:sp>
          <p:nvSpPr>
            <p:cNvPr id="3" name="object 3"/>
            <p:cNvSpPr/>
            <p:nvPr/>
          </p:nvSpPr>
          <p:spPr>
            <a:xfrm>
              <a:off x="3438525" y="1225174"/>
              <a:ext cx="1142365" cy="340995"/>
            </a:xfrm>
            <a:custGeom>
              <a:avLst/>
              <a:gdLst/>
              <a:ahLst/>
              <a:cxnLst/>
              <a:rect l="l" t="t" r="r" b="b"/>
              <a:pathLst>
                <a:path w="1142364" h="340994">
                  <a:moveTo>
                    <a:pt x="0" y="0"/>
                  </a:moveTo>
                  <a:lnTo>
                    <a:pt x="1141830" y="340512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45766" y="1505468"/>
              <a:ext cx="126364" cy="109855"/>
            </a:xfrm>
            <a:custGeom>
              <a:avLst/>
              <a:gdLst/>
              <a:ahLst/>
              <a:cxnLst/>
              <a:rect l="l" t="t" r="r" b="b"/>
              <a:pathLst>
                <a:path w="126364" h="109855">
                  <a:moveTo>
                    <a:pt x="0" y="109537"/>
                  </a:moveTo>
                  <a:lnTo>
                    <a:pt x="32664" y="0"/>
                  </a:lnTo>
                  <a:lnTo>
                    <a:pt x="125856" y="87439"/>
                  </a:lnTo>
                  <a:lnTo>
                    <a:pt x="0" y="1095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671628" y="876147"/>
              <a:ext cx="1828800" cy="1433830"/>
            </a:xfrm>
            <a:custGeom>
              <a:avLst/>
              <a:gdLst/>
              <a:ahLst/>
              <a:cxnLst/>
              <a:rect l="l" t="t" r="r" b="b"/>
              <a:pathLst>
                <a:path w="1828800" h="1433830">
                  <a:moveTo>
                    <a:pt x="0" y="238924"/>
                  </a:moveTo>
                  <a:lnTo>
                    <a:pt x="0" y="238924"/>
                  </a:lnTo>
                  <a:lnTo>
                    <a:pt x="4854" y="190772"/>
                  </a:lnTo>
                  <a:lnTo>
                    <a:pt x="18776" y="145925"/>
                  </a:lnTo>
                  <a:lnTo>
                    <a:pt x="40805" y="105339"/>
                  </a:lnTo>
                  <a:lnTo>
                    <a:pt x="69980" y="69980"/>
                  </a:lnTo>
                  <a:lnTo>
                    <a:pt x="105339" y="40805"/>
                  </a:lnTo>
                  <a:lnTo>
                    <a:pt x="145925" y="18776"/>
                  </a:lnTo>
                  <a:lnTo>
                    <a:pt x="190772" y="4854"/>
                  </a:lnTo>
                  <a:lnTo>
                    <a:pt x="238924" y="0"/>
                  </a:lnTo>
                  <a:lnTo>
                    <a:pt x="1589873" y="0"/>
                  </a:lnTo>
                  <a:lnTo>
                    <a:pt x="1589873" y="0"/>
                  </a:lnTo>
                  <a:lnTo>
                    <a:pt x="1638025" y="4854"/>
                  </a:lnTo>
                  <a:lnTo>
                    <a:pt x="1682874" y="18776"/>
                  </a:lnTo>
                  <a:lnTo>
                    <a:pt x="1723458" y="40805"/>
                  </a:lnTo>
                  <a:lnTo>
                    <a:pt x="1758819" y="69980"/>
                  </a:lnTo>
                  <a:lnTo>
                    <a:pt x="1787993" y="105339"/>
                  </a:lnTo>
                  <a:lnTo>
                    <a:pt x="1810023" y="145925"/>
                  </a:lnTo>
                  <a:lnTo>
                    <a:pt x="1823945" y="190772"/>
                  </a:lnTo>
                  <a:lnTo>
                    <a:pt x="1828800" y="238924"/>
                  </a:lnTo>
                  <a:lnTo>
                    <a:pt x="1828800" y="1194587"/>
                  </a:lnTo>
                  <a:lnTo>
                    <a:pt x="1828800" y="1194587"/>
                  </a:lnTo>
                  <a:lnTo>
                    <a:pt x="1589873" y="1433512"/>
                  </a:lnTo>
                  <a:lnTo>
                    <a:pt x="238924" y="1433512"/>
                  </a:lnTo>
                  <a:lnTo>
                    <a:pt x="238924" y="1433512"/>
                  </a:lnTo>
                  <a:lnTo>
                    <a:pt x="0" y="1194587"/>
                  </a:lnTo>
                  <a:lnTo>
                    <a:pt x="0" y="238924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70194" y="1103697"/>
              <a:ext cx="477520" cy="978535"/>
            </a:xfrm>
            <a:custGeom>
              <a:avLst/>
              <a:gdLst/>
              <a:ahLst/>
              <a:cxnLst/>
              <a:rect l="l" t="t" r="r" b="b"/>
              <a:pathLst>
                <a:path w="477520" h="978535">
                  <a:moveTo>
                    <a:pt x="357911" y="739799"/>
                  </a:moveTo>
                  <a:lnTo>
                    <a:pt x="119303" y="739799"/>
                  </a:lnTo>
                  <a:lnTo>
                    <a:pt x="119303" y="0"/>
                  </a:lnTo>
                  <a:lnTo>
                    <a:pt x="357911" y="0"/>
                  </a:lnTo>
                  <a:lnTo>
                    <a:pt x="357911" y="739799"/>
                  </a:lnTo>
                  <a:close/>
                </a:path>
                <a:path w="477520" h="978535">
                  <a:moveTo>
                    <a:pt x="238606" y="978408"/>
                  </a:moveTo>
                  <a:lnTo>
                    <a:pt x="0" y="739799"/>
                  </a:lnTo>
                  <a:lnTo>
                    <a:pt x="477227" y="739799"/>
                  </a:lnTo>
                  <a:lnTo>
                    <a:pt x="238606" y="978408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70196" y="1103697"/>
              <a:ext cx="477520" cy="978535"/>
            </a:xfrm>
            <a:custGeom>
              <a:avLst/>
              <a:gdLst/>
              <a:ahLst/>
              <a:cxnLst/>
              <a:rect l="l" t="t" r="r" b="b"/>
              <a:pathLst>
                <a:path w="477520" h="978535">
                  <a:moveTo>
                    <a:pt x="0" y="739799"/>
                  </a:moveTo>
                  <a:lnTo>
                    <a:pt x="119303" y="739799"/>
                  </a:lnTo>
                  <a:lnTo>
                    <a:pt x="119303" y="0"/>
                  </a:lnTo>
                  <a:lnTo>
                    <a:pt x="357911" y="0"/>
                  </a:lnTo>
                  <a:lnTo>
                    <a:pt x="357911" y="739799"/>
                  </a:lnTo>
                  <a:lnTo>
                    <a:pt x="477227" y="739799"/>
                  </a:lnTo>
                  <a:lnTo>
                    <a:pt x="238606" y="978408"/>
                  </a:lnTo>
                  <a:lnTo>
                    <a:pt x="0" y="739799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3669915" y="3907498"/>
            <a:ext cx="3832225" cy="1446530"/>
            <a:chOff x="3669915" y="3907498"/>
            <a:chExt cx="3832225" cy="1446530"/>
          </a:xfrm>
        </p:grpSpPr>
        <p:sp>
          <p:nvSpPr>
            <p:cNvPr id="9" name="object 9"/>
            <p:cNvSpPr/>
            <p:nvPr/>
          </p:nvSpPr>
          <p:spPr>
            <a:xfrm>
              <a:off x="3676265" y="3913848"/>
              <a:ext cx="3819525" cy="1433830"/>
            </a:xfrm>
            <a:custGeom>
              <a:avLst/>
              <a:gdLst/>
              <a:ahLst/>
              <a:cxnLst/>
              <a:rect l="l" t="t" r="r" b="b"/>
              <a:pathLst>
                <a:path w="3819525" h="1433829">
                  <a:moveTo>
                    <a:pt x="3580598" y="1433512"/>
                  </a:moveTo>
                  <a:lnTo>
                    <a:pt x="238924" y="1433512"/>
                  </a:lnTo>
                  <a:lnTo>
                    <a:pt x="190772" y="1428658"/>
                  </a:lnTo>
                  <a:lnTo>
                    <a:pt x="145925" y="1414738"/>
                  </a:lnTo>
                  <a:lnTo>
                    <a:pt x="105339" y="1392711"/>
                  </a:lnTo>
                  <a:lnTo>
                    <a:pt x="69980" y="1363537"/>
                  </a:lnTo>
                  <a:lnTo>
                    <a:pt x="40805" y="1328179"/>
                  </a:lnTo>
                  <a:lnTo>
                    <a:pt x="18776" y="1287596"/>
                  </a:lnTo>
                  <a:lnTo>
                    <a:pt x="4854" y="1242750"/>
                  </a:lnTo>
                  <a:lnTo>
                    <a:pt x="0" y="1194600"/>
                  </a:lnTo>
                  <a:lnTo>
                    <a:pt x="0" y="238924"/>
                  </a:lnTo>
                  <a:lnTo>
                    <a:pt x="4854" y="190772"/>
                  </a:lnTo>
                  <a:lnTo>
                    <a:pt x="18776" y="145925"/>
                  </a:lnTo>
                  <a:lnTo>
                    <a:pt x="40805" y="105339"/>
                  </a:lnTo>
                  <a:lnTo>
                    <a:pt x="69980" y="69980"/>
                  </a:lnTo>
                  <a:lnTo>
                    <a:pt x="105339" y="40805"/>
                  </a:lnTo>
                  <a:lnTo>
                    <a:pt x="145925" y="18776"/>
                  </a:lnTo>
                  <a:lnTo>
                    <a:pt x="190772" y="4854"/>
                  </a:lnTo>
                  <a:lnTo>
                    <a:pt x="238924" y="0"/>
                  </a:lnTo>
                  <a:lnTo>
                    <a:pt x="3580598" y="0"/>
                  </a:lnTo>
                  <a:lnTo>
                    <a:pt x="3628750" y="4854"/>
                  </a:lnTo>
                  <a:lnTo>
                    <a:pt x="3673599" y="18776"/>
                  </a:lnTo>
                  <a:lnTo>
                    <a:pt x="3714184" y="40805"/>
                  </a:lnTo>
                  <a:lnTo>
                    <a:pt x="3749544" y="69980"/>
                  </a:lnTo>
                  <a:lnTo>
                    <a:pt x="3778718" y="105339"/>
                  </a:lnTo>
                  <a:lnTo>
                    <a:pt x="3800748" y="145925"/>
                  </a:lnTo>
                  <a:lnTo>
                    <a:pt x="3814669" y="190772"/>
                  </a:lnTo>
                  <a:lnTo>
                    <a:pt x="3819525" y="238924"/>
                  </a:lnTo>
                  <a:lnTo>
                    <a:pt x="3819525" y="1194600"/>
                  </a:lnTo>
                  <a:lnTo>
                    <a:pt x="3814669" y="1242750"/>
                  </a:lnTo>
                  <a:lnTo>
                    <a:pt x="3800748" y="1287596"/>
                  </a:lnTo>
                  <a:lnTo>
                    <a:pt x="3778718" y="1328179"/>
                  </a:lnTo>
                  <a:lnTo>
                    <a:pt x="3749544" y="1363537"/>
                  </a:lnTo>
                  <a:lnTo>
                    <a:pt x="3714184" y="1392711"/>
                  </a:lnTo>
                  <a:lnTo>
                    <a:pt x="3673599" y="1414738"/>
                  </a:lnTo>
                  <a:lnTo>
                    <a:pt x="3628750" y="1428658"/>
                  </a:lnTo>
                  <a:lnTo>
                    <a:pt x="3580598" y="1433512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76265" y="3913848"/>
              <a:ext cx="3819525" cy="1433830"/>
            </a:xfrm>
            <a:custGeom>
              <a:avLst/>
              <a:gdLst/>
              <a:ahLst/>
              <a:cxnLst/>
              <a:rect l="l" t="t" r="r" b="b"/>
              <a:pathLst>
                <a:path w="3819525" h="1433829">
                  <a:moveTo>
                    <a:pt x="0" y="238924"/>
                  </a:moveTo>
                  <a:lnTo>
                    <a:pt x="0" y="238924"/>
                  </a:lnTo>
                  <a:lnTo>
                    <a:pt x="4854" y="190772"/>
                  </a:lnTo>
                  <a:lnTo>
                    <a:pt x="18776" y="145925"/>
                  </a:lnTo>
                  <a:lnTo>
                    <a:pt x="40805" y="105339"/>
                  </a:lnTo>
                  <a:lnTo>
                    <a:pt x="69980" y="69980"/>
                  </a:lnTo>
                  <a:lnTo>
                    <a:pt x="105339" y="40805"/>
                  </a:lnTo>
                  <a:lnTo>
                    <a:pt x="145925" y="18776"/>
                  </a:lnTo>
                  <a:lnTo>
                    <a:pt x="190772" y="4854"/>
                  </a:lnTo>
                  <a:lnTo>
                    <a:pt x="238924" y="0"/>
                  </a:lnTo>
                  <a:lnTo>
                    <a:pt x="3580598" y="0"/>
                  </a:lnTo>
                  <a:lnTo>
                    <a:pt x="3580598" y="0"/>
                  </a:lnTo>
                  <a:lnTo>
                    <a:pt x="3628750" y="4854"/>
                  </a:lnTo>
                  <a:lnTo>
                    <a:pt x="3673599" y="18776"/>
                  </a:lnTo>
                  <a:lnTo>
                    <a:pt x="3714184" y="40805"/>
                  </a:lnTo>
                  <a:lnTo>
                    <a:pt x="3749544" y="69980"/>
                  </a:lnTo>
                  <a:lnTo>
                    <a:pt x="3778718" y="105339"/>
                  </a:lnTo>
                  <a:lnTo>
                    <a:pt x="3800748" y="145925"/>
                  </a:lnTo>
                  <a:lnTo>
                    <a:pt x="3814669" y="190772"/>
                  </a:lnTo>
                  <a:lnTo>
                    <a:pt x="3819525" y="238924"/>
                  </a:lnTo>
                  <a:lnTo>
                    <a:pt x="3819525" y="1194600"/>
                  </a:lnTo>
                  <a:lnTo>
                    <a:pt x="3819525" y="1194600"/>
                  </a:lnTo>
                  <a:lnTo>
                    <a:pt x="3580598" y="1433512"/>
                  </a:lnTo>
                  <a:lnTo>
                    <a:pt x="238924" y="1433512"/>
                  </a:lnTo>
                  <a:lnTo>
                    <a:pt x="238924" y="1433512"/>
                  </a:lnTo>
                  <a:lnTo>
                    <a:pt x="0" y="1194600"/>
                  </a:lnTo>
                  <a:lnTo>
                    <a:pt x="0" y="238924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5528871" y="2309659"/>
            <a:ext cx="114300" cy="1604645"/>
            <a:chOff x="5528871" y="2309659"/>
            <a:chExt cx="114300" cy="1604645"/>
          </a:xfrm>
        </p:grpSpPr>
        <p:sp>
          <p:nvSpPr>
            <p:cNvPr id="12" name="object 12"/>
            <p:cNvSpPr/>
            <p:nvPr/>
          </p:nvSpPr>
          <p:spPr>
            <a:xfrm>
              <a:off x="5586027" y="2309659"/>
              <a:ext cx="0" cy="1509395"/>
            </a:xfrm>
            <a:custGeom>
              <a:avLst/>
              <a:gdLst/>
              <a:ahLst/>
              <a:cxnLst/>
              <a:rect l="l" t="t" r="r" b="b"/>
              <a:pathLst>
                <a:path h="1509395">
                  <a:moveTo>
                    <a:pt x="0" y="0"/>
                  </a:moveTo>
                  <a:lnTo>
                    <a:pt x="0" y="1508937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8871" y="3799554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57150" y="114299"/>
                  </a:moveTo>
                  <a:lnTo>
                    <a:pt x="0" y="0"/>
                  </a:lnTo>
                  <a:lnTo>
                    <a:pt x="114300" y="0"/>
                  </a:lnTo>
                  <a:lnTo>
                    <a:pt x="57150" y="1142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7495786" y="3306254"/>
            <a:ext cx="3772535" cy="2894330"/>
            <a:chOff x="7495786" y="3306254"/>
            <a:chExt cx="3772535" cy="2894330"/>
          </a:xfrm>
        </p:grpSpPr>
        <p:sp>
          <p:nvSpPr>
            <p:cNvPr id="15" name="object 15"/>
            <p:cNvSpPr/>
            <p:nvPr/>
          </p:nvSpPr>
          <p:spPr>
            <a:xfrm>
              <a:off x="7574980" y="3325304"/>
              <a:ext cx="1874520" cy="1252855"/>
            </a:xfrm>
            <a:custGeom>
              <a:avLst/>
              <a:gdLst/>
              <a:ahLst/>
              <a:cxnLst/>
              <a:rect l="l" t="t" r="r" b="b"/>
              <a:pathLst>
                <a:path w="1874520" h="1252854">
                  <a:moveTo>
                    <a:pt x="1873923" y="0"/>
                  </a:moveTo>
                  <a:lnTo>
                    <a:pt x="0" y="1252372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495786" y="4519578"/>
              <a:ext cx="127000" cy="111125"/>
            </a:xfrm>
            <a:custGeom>
              <a:avLst/>
              <a:gdLst/>
              <a:ahLst/>
              <a:cxnLst/>
              <a:rect l="l" t="t" r="r" b="b"/>
              <a:pathLst>
                <a:path w="127000" h="111125">
                  <a:moveTo>
                    <a:pt x="0" y="111023"/>
                  </a:moveTo>
                  <a:lnTo>
                    <a:pt x="63270" y="0"/>
                  </a:lnTo>
                  <a:lnTo>
                    <a:pt x="126784" y="95034"/>
                  </a:lnTo>
                  <a:lnTo>
                    <a:pt x="0" y="1110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20318" y="3755287"/>
              <a:ext cx="2247899" cy="203834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562573" y="4698530"/>
              <a:ext cx="1457960" cy="1482725"/>
            </a:xfrm>
            <a:custGeom>
              <a:avLst/>
              <a:gdLst/>
              <a:ahLst/>
              <a:cxnLst/>
              <a:rect l="l" t="t" r="r" b="b"/>
              <a:pathLst>
                <a:path w="1457959" h="1482725">
                  <a:moveTo>
                    <a:pt x="1457744" y="1482572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495786" y="4630602"/>
              <a:ext cx="121285" cy="121920"/>
            </a:xfrm>
            <a:custGeom>
              <a:avLst/>
              <a:gdLst/>
              <a:ahLst/>
              <a:cxnLst/>
              <a:rect l="l" t="t" r="r" b="b"/>
              <a:pathLst>
                <a:path w="121284" h="121920">
                  <a:moveTo>
                    <a:pt x="39382" y="121577"/>
                  </a:moveTo>
                  <a:lnTo>
                    <a:pt x="0" y="0"/>
                  </a:lnTo>
                  <a:lnTo>
                    <a:pt x="120890" y="41440"/>
                  </a:lnTo>
                  <a:lnTo>
                    <a:pt x="39382" y="1215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8029676" y="2478951"/>
            <a:ext cx="2838450" cy="66230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71120" rIns="0" bIns="0" rtlCol="0">
            <a:spAutoFit/>
          </a:bodyPr>
          <a:lstStyle/>
          <a:p>
            <a:pPr marL="520065">
              <a:lnSpc>
                <a:spcPct val="100000"/>
              </a:lnSpc>
              <a:spcBef>
                <a:spcPts val="560"/>
              </a:spcBef>
            </a:pPr>
            <a:r>
              <a:rPr sz="1700" b="1" spc="-10" dirty="0">
                <a:latin typeface="Calibri"/>
                <a:cs typeface="Calibri"/>
              </a:rPr>
              <a:t>Anaerobic</a:t>
            </a:r>
            <a:r>
              <a:rPr sz="1700" b="1" spc="-50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transmission</a:t>
            </a:r>
            <a:endParaRPr sz="1700">
              <a:latin typeface="Calibri"/>
              <a:cs typeface="Calibri"/>
            </a:endParaRPr>
          </a:p>
          <a:p>
            <a:pPr marL="1064895" indent="-342265">
              <a:lnSpc>
                <a:spcPct val="100000"/>
              </a:lnSpc>
              <a:spcBef>
                <a:spcPts val="380"/>
              </a:spcBef>
              <a:buSzPct val="117647"/>
              <a:buFont typeface="Arial"/>
              <a:buChar char="•"/>
              <a:tabLst>
                <a:tab pos="1064895" algn="l"/>
              </a:tabLst>
            </a:pPr>
            <a:r>
              <a:rPr sz="1700" spc="-20" dirty="0">
                <a:latin typeface="Calibri"/>
                <a:cs typeface="Calibri"/>
              </a:rPr>
              <a:t>Bite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20314" y="4865814"/>
            <a:ext cx="2371725" cy="969644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297815" marR="462280">
              <a:lnSpc>
                <a:spcPct val="118600"/>
              </a:lnSpc>
              <a:spcBef>
                <a:spcPts val="180"/>
              </a:spcBef>
            </a:pPr>
            <a:r>
              <a:rPr sz="1700" b="1" dirty="0">
                <a:latin typeface="Calibri"/>
                <a:cs typeface="Calibri"/>
              </a:rPr>
              <a:t>Impaired</a:t>
            </a:r>
            <a:r>
              <a:rPr sz="1700" b="1" spc="-25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immune defence</a:t>
            </a:r>
            <a:endParaRPr sz="1700">
              <a:latin typeface="Calibri"/>
              <a:cs typeface="Calibri"/>
            </a:endParaRPr>
          </a:p>
          <a:p>
            <a:pPr marL="697865" indent="-342265">
              <a:lnSpc>
                <a:spcPct val="100000"/>
              </a:lnSpc>
              <a:spcBef>
                <a:spcPts val="380"/>
              </a:spcBef>
              <a:buSzPct val="117647"/>
              <a:buFont typeface="Arial"/>
              <a:buChar char="•"/>
              <a:tabLst>
                <a:tab pos="697865" algn="l"/>
              </a:tabLst>
            </a:pPr>
            <a:r>
              <a:rPr sz="1700" spc="-10" dirty="0">
                <a:latin typeface="Calibri"/>
                <a:cs typeface="Calibri"/>
              </a:rPr>
              <a:t>Immunodeficiency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371020" y="1212621"/>
            <a:ext cx="56070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800" b="1" spc="-25" dirty="0">
                <a:latin typeface="Calibri"/>
                <a:cs typeface="Calibri"/>
              </a:rPr>
              <a:t>O</a:t>
            </a:r>
            <a:r>
              <a:rPr sz="3750" b="1" spc="-37" baseline="-23333" dirty="0">
                <a:latin typeface="Calibri"/>
                <a:cs typeface="Calibri"/>
              </a:rPr>
              <a:t>2</a:t>
            </a:r>
            <a:endParaRPr sz="3750" baseline="-23333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604285" y="3737876"/>
            <a:ext cx="4065904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b="1" dirty="0">
                <a:solidFill>
                  <a:srgbClr val="FFFFFF"/>
                </a:solidFill>
                <a:latin typeface="Calibri"/>
                <a:cs typeface="Calibri"/>
              </a:rPr>
              <a:t>NAEROBIC</a:t>
            </a:r>
            <a:r>
              <a:rPr sz="3800" b="1" spc="-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800" b="1" spc="-10" dirty="0">
                <a:solidFill>
                  <a:srgbClr val="FFFFFF"/>
                </a:solidFill>
                <a:latin typeface="Calibri"/>
                <a:cs typeface="Calibri"/>
              </a:rPr>
              <a:t>INFECTIO</a:t>
            </a:r>
            <a:endParaRPr sz="3800">
              <a:latin typeface="Calibri"/>
              <a:cs typeface="Calibri"/>
            </a:endParaRPr>
          </a:p>
        </p:txBody>
      </p:sp>
      <p:pic>
        <p:nvPicPr>
          <p:cNvPr id="24" name="object 2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15376" y="216966"/>
            <a:ext cx="3276599" cy="2180420"/>
          </a:xfrm>
          <a:prstGeom prst="rect">
            <a:avLst/>
          </a:prstGeom>
        </p:spPr>
      </p:pic>
      <p:grpSp>
        <p:nvGrpSpPr>
          <p:cNvPr id="25" name="object 25"/>
          <p:cNvGrpSpPr/>
          <p:nvPr/>
        </p:nvGrpSpPr>
        <p:grpSpPr>
          <a:xfrm>
            <a:off x="271894" y="2309660"/>
            <a:ext cx="2836545" cy="3693795"/>
            <a:chOff x="271894" y="2309660"/>
            <a:chExt cx="2836545" cy="3693795"/>
          </a:xfrm>
        </p:grpSpPr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8248" y="2309660"/>
              <a:ext cx="2585021" cy="191153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894" y="4110011"/>
              <a:ext cx="2836138" cy="1893390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441540" y="368236"/>
            <a:ext cx="2997200" cy="157670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7112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560"/>
              </a:spcBef>
            </a:pPr>
            <a:r>
              <a:rPr sz="1700" b="1" spc="-20" dirty="0">
                <a:latin typeface="Calibri"/>
                <a:cs typeface="Calibri"/>
              </a:rPr>
              <a:t>Tissue</a:t>
            </a:r>
            <a:r>
              <a:rPr sz="1700" b="1" spc="-40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ischaemia</a:t>
            </a:r>
            <a:endParaRPr sz="1700">
              <a:latin typeface="Calibri"/>
              <a:cs typeface="Calibri"/>
            </a:endParaRPr>
          </a:p>
          <a:p>
            <a:pPr marL="433070" indent="-342265">
              <a:lnSpc>
                <a:spcPct val="100000"/>
              </a:lnSpc>
              <a:spcBef>
                <a:spcPts val="365"/>
              </a:spcBef>
              <a:buSzPct val="117647"/>
              <a:buFont typeface="Arial"/>
              <a:buChar char="•"/>
              <a:tabLst>
                <a:tab pos="433070" algn="l"/>
              </a:tabLst>
            </a:pPr>
            <a:r>
              <a:rPr sz="1700" spc="-10" dirty="0">
                <a:latin typeface="Calibri"/>
                <a:cs typeface="Calibri"/>
              </a:rPr>
              <a:t>Obstruction</a:t>
            </a:r>
            <a:endParaRPr sz="1700">
              <a:latin typeface="Calibri"/>
              <a:cs typeface="Calibri"/>
            </a:endParaRPr>
          </a:p>
          <a:p>
            <a:pPr marL="433070" indent="-342265">
              <a:lnSpc>
                <a:spcPct val="100000"/>
              </a:lnSpc>
              <a:spcBef>
                <a:spcPts val="360"/>
              </a:spcBef>
              <a:buSzPct val="117647"/>
              <a:buFont typeface="Arial"/>
              <a:buChar char="•"/>
              <a:tabLst>
                <a:tab pos="433070" algn="l"/>
              </a:tabLst>
            </a:pPr>
            <a:r>
              <a:rPr sz="1700" spc="-10" dirty="0">
                <a:latin typeface="Calibri"/>
                <a:cs typeface="Calibri"/>
              </a:rPr>
              <a:t>Perforation</a:t>
            </a:r>
            <a:endParaRPr sz="1700">
              <a:latin typeface="Calibri"/>
              <a:cs typeface="Calibri"/>
            </a:endParaRPr>
          </a:p>
          <a:p>
            <a:pPr marL="433070" indent="-342265">
              <a:lnSpc>
                <a:spcPct val="100000"/>
              </a:lnSpc>
              <a:spcBef>
                <a:spcPts val="359"/>
              </a:spcBef>
              <a:buSzPct val="117647"/>
              <a:buFont typeface="Arial"/>
              <a:buChar char="•"/>
              <a:tabLst>
                <a:tab pos="433070" algn="l"/>
              </a:tabLst>
            </a:pPr>
            <a:r>
              <a:rPr sz="1700" spc="-10" dirty="0">
                <a:latin typeface="Calibri"/>
                <a:cs typeface="Calibri"/>
              </a:rPr>
              <a:t>Trauma</a:t>
            </a:r>
            <a:endParaRPr sz="1700">
              <a:latin typeface="Calibri"/>
              <a:cs typeface="Calibri"/>
            </a:endParaRPr>
          </a:p>
          <a:p>
            <a:pPr marL="433070" indent="-342265">
              <a:lnSpc>
                <a:spcPct val="100000"/>
              </a:lnSpc>
              <a:spcBef>
                <a:spcPts val="375"/>
              </a:spcBef>
              <a:buSzPct val="117647"/>
              <a:buFont typeface="Arial"/>
              <a:buChar char="•"/>
              <a:tabLst>
                <a:tab pos="433070" algn="l"/>
              </a:tabLst>
            </a:pPr>
            <a:r>
              <a:rPr sz="1700" dirty="0">
                <a:latin typeface="Calibri"/>
                <a:cs typeface="Calibri"/>
              </a:rPr>
              <a:t>Foreign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body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45236" y="2477351"/>
            <a:ext cx="6892290" cy="3333750"/>
            <a:chOff x="645236" y="2477351"/>
            <a:chExt cx="6892290" cy="33337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00389" y="2477351"/>
              <a:ext cx="5143494" cy="333373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51586" y="2881952"/>
              <a:ext cx="6879590" cy="2524760"/>
            </a:xfrm>
            <a:custGeom>
              <a:avLst/>
              <a:gdLst/>
              <a:ahLst/>
              <a:cxnLst/>
              <a:rect l="l" t="t" r="r" b="b"/>
              <a:pathLst>
                <a:path w="6879590" h="2524760">
                  <a:moveTo>
                    <a:pt x="78663" y="2524530"/>
                  </a:moveTo>
                  <a:lnTo>
                    <a:pt x="0" y="2291053"/>
                  </a:lnTo>
                  <a:lnTo>
                    <a:pt x="3053791" y="1262265"/>
                  </a:lnTo>
                  <a:lnTo>
                    <a:pt x="0" y="233476"/>
                  </a:lnTo>
                  <a:lnTo>
                    <a:pt x="78663" y="0"/>
                  </a:lnTo>
                  <a:lnTo>
                    <a:pt x="3439617" y="1132280"/>
                  </a:lnTo>
                  <a:lnTo>
                    <a:pt x="4211291" y="1132280"/>
                  </a:lnTo>
                  <a:lnTo>
                    <a:pt x="3825454" y="1262265"/>
                  </a:lnTo>
                  <a:lnTo>
                    <a:pt x="4211294" y="1392249"/>
                  </a:lnTo>
                  <a:lnTo>
                    <a:pt x="3439617" y="1392249"/>
                  </a:lnTo>
                  <a:lnTo>
                    <a:pt x="78663" y="2524530"/>
                  </a:lnTo>
                  <a:close/>
                </a:path>
                <a:path w="6879590" h="2524760">
                  <a:moveTo>
                    <a:pt x="4211291" y="1132280"/>
                  </a:moveTo>
                  <a:lnTo>
                    <a:pt x="3439617" y="1132280"/>
                  </a:lnTo>
                  <a:lnTo>
                    <a:pt x="6800583" y="0"/>
                  </a:lnTo>
                  <a:lnTo>
                    <a:pt x="6879246" y="233476"/>
                  </a:lnTo>
                  <a:lnTo>
                    <a:pt x="4211291" y="1132280"/>
                  </a:lnTo>
                  <a:close/>
                </a:path>
                <a:path w="6879590" h="2524760">
                  <a:moveTo>
                    <a:pt x="6800583" y="2524530"/>
                  </a:moveTo>
                  <a:lnTo>
                    <a:pt x="3439617" y="1392249"/>
                  </a:lnTo>
                  <a:lnTo>
                    <a:pt x="4211294" y="1392249"/>
                  </a:lnTo>
                  <a:lnTo>
                    <a:pt x="6879246" y="2291053"/>
                  </a:lnTo>
                  <a:lnTo>
                    <a:pt x="6800583" y="252453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51586" y="2881952"/>
              <a:ext cx="6879590" cy="2524760"/>
            </a:xfrm>
            <a:custGeom>
              <a:avLst/>
              <a:gdLst/>
              <a:ahLst/>
              <a:cxnLst/>
              <a:rect l="l" t="t" r="r" b="b"/>
              <a:pathLst>
                <a:path w="6879590" h="2524760">
                  <a:moveTo>
                    <a:pt x="0" y="233476"/>
                  </a:moveTo>
                  <a:lnTo>
                    <a:pt x="78663" y="0"/>
                  </a:lnTo>
                  <a:lnTo>
                    <a:pt x="3439617" y="1132280"/>
                  </a:lnTo>
                  <a:lnTo>
                    <a:pt x="6800583" y="0"/>
                  </a:lnTo>
                  <a:lnTo>
                    <a:pt x="6879246" y="233476"/>
                  </a:lnTo>
                  <a:lnTo>
                    <a:pt x="3825454" y="1262265"/>
                  </a:lnTo>
                  <a:lnTo>
                    <a:pt x="6879246" y="2291053"/>
                  </a:lnTo>
                  <a:lnTo>
                    <a:pt x="6800583" y="2524530"/>
                  </a:lnTo>
                  <a:lnTo>
                    <a:pt x="3439617" y="1392249"/>
                  </a:lnTo>
                  <a:lnTo>
                    <a:pt x="78663" y="2524530"/>
                  </a:lnTo>
                  <a:lnTo>
                    <a:pt x="0" y="2291053"/>
                  </a:lnTo>
                  <a:lnTo>
                    <a:pt x="3053791" y="1262265"/>
                  </a:lnTo>
                  <a:lnTo>
                    <a:pt x="0" y="233476"/>
                  </a:lnTo>
                  <a:close/>
                </a:path>
              </a:pathLst>
            </a:custGeom>
            <a:ln w="126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4748" rIns="0" bIns="0" rtlCol="0">
            <a:spAutoFit/>
          </a:bodyPr>
          <a:lstStyle/>
          <a:p>
            <a:pPr marL="642620">
              <a:lnSpc>
                <a:spcPct val="100000"/>
              </a:lnSpc>
              <a:spcBef>
                <a:spcPts val="100"/>
              </a:spcBef>
            </a:pPr>
            <a:r>
              <a:rPr dirty="0"/>
              <a:t>Today,</a:t>
            </a:r>
            <a:r>
              <a:rPr spc="-125" dirty="0"/>
              <a:t> </a:t>
            </a:r>
            <a:r>
              <a:rPr dirty="0"/>
              <a:t>only</a:t>
            </a:r>
            <a:r>
              <a:rPr spc="-114" dirty="0"/>
              <a:t> </a:t>
            </a:r>
            <a:r>
              <a:rPr spc="-30" dirty="0"/>
              <a:t>non-</a:t>
            </a:r>
            <a:r>
              <a:rPr spc="-25" dirty="0"/>
              <a:t>spore-</a:t>
            </a:r>
            <a:r>
              <a:rPr dirty="0"/>
              <a:t>forming</a:t>
            </a:r>
            <a:r>
              <a:rPr spc="-120" dirty="0"/>
              <a:t> </a:t>
            </a:r>
            <a:r>
              <a:rPr spc="-10" dirty="0"/>
              <a:t>bacteria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16939" y="1837854"/>
            <a:ext cx="64998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0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i="1" dirty="0">
                <a:latin typeface="Calibri"/>
                <a:cs typeface="Calibri"/>
              </a:rPr>
              <a:t>So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not</a:t>
            </a:r>
            <a:r>
              <a:rPr sz="2400" i="1" spc="-4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Clostridium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Clostridioides</a:t>
            </a:r>
            <a:r>
              <a:rPr sz="2400" i="1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G+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rods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1225" y="1930463"/>
            <a:ext cx="11341100" cy="3896360"/>
            <a:chOff x="561225" y="1930463"/>
            <a:chExt cx="11341100" cy="38963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3121" y="1930463"/>
              <a:ext cx="11279164" cy="389626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61225" y="3079648"/>
              <a:ext cx="1535430" cy="0"/>
            </a:xfrm>
            <a:custGeom>
              <a:avLst/>
              <a:gdLst/>
              <a:ahLst/>
              <a:cxnLst/>
              <a:rect l="l" t="t" r="r" b="b"/>
              <a:pathLst>
                <a:path w="1535430">
                  <a:moveTo>
                    <a:pt x="0" y="0"/>
                  </a:moveTo>
                  <a:lnTo>
                    <a:pt x="1535023" y="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96246" y="2405380"/>
              <a:ext cx="704215" cy="674370"/>
            </a:xfrm>
            <a:custGeom>
              <a:avLst/>
              <a:gdLst/>
              <a:ahLst/>
              <a:cxnLst/>
              <a:rect l="l" t="t" r="r" b="b"/>
              <a:pathLst>
                <a:path w="704214" h="674369">
                  <a:moveTo>
                    <a:pt x="0" y="674268"/>
                  </a:moveTo>
                  <a:lnTo>
                    <a:pt x="704099" y="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200525" y="5053253"/>
            <a:ext cx="4457700" cy="1572895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22860" rIns="0" bIns="0" rtlCol="0">
            <a:spAutoFit/>
          </a:bodyPr>
          <a:lstStyle/>
          <a:p>
            <a:pPr marL="1098550" marR="604520">
              <a:lnSpc>
                <a:spcPct val="118600"/>
              </a:lnSpc>
              <a:spcBef>
                <a:spcPts val="180"/>
              </a:spcBef>
            </a:pPr>
            <a:r>
              <a:rPr sz="1700" b="1" dirty="0">
                <a:latin typeface="Calibri"/>
                <a:cs typeface="Calibri"/>
              </a:rPr>
              <a:t>Where</a:t>
            </a:r>
            <a:r>
              <a:rPr sz="1700" b="1" spc="-1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are</a:t>
            </a:r>
            <a:r>
              <a:rPr sz="1700" b="1" spc="-1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they</a:t>
            </a:r>
            <a:r>
              <a:rPr sz="1700" b="1" spc="-15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physiologically located:</a:t>
            </a:r>
            <a:endParaRPr sz="1700">
              <a:latin typeface="Calibri"/>
              <a:cs typeface="Calibri"/>
            </a:endParaRPr>
          </a:p>
          <a:p>
            <a:pPr marL="377825" indent="-286385">
              <a:lnSpc>
                <a:spcPct val="100000"/>
              </a:lnSpc>
              <a:spcBef>
                <a:spcPts val="365"/>
              </a:spcBef>
              <a:buSzPct val="117647"/>
              <a:buFont typeface="Arial"/>
              <a:buChar char="•"/>
              <a:tabLst>
                <a:tab pos="377825" algn="l"/>
              </a:tabLst>
            </a:pPr>
            <a:r>
              <a:rPr sz="1700" dirty="0">
                <a:latin typeface="Calibri"/>
                <a:cs typeface="Calibri"/>
              </a:rPr>
              <a:t>Oral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cavity,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oropharynx,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intestines</a:t>
            </a:r>
            <a:endParaRPr sz="1700">
              <a:latin typeface="Calibri"/>
              <a:cs typeface="Calibri"/>
            </a:endParaRPr>
          </a:p>
          <a:p>
            <a:pPr marL="377825" indent="-286385">
              <a:lnSpc>
                <a:spcPct val="100000"/>
              </a:lnSpc>
              <a:spcBef>
                <a:spcPts val="360"/>
              </a:spcBef>
              <a:buSzPct val="117647"/>
              <a:buFont typeface="Arial"/>
              <a:buChar char="•"/>
              <a:tabLst>
                <a:tab pos="377825" algn="l"/>
              </a:tabLst>
            </a:pPr>
            <a:r>
              <a:rPr sz="1700" dirty="0">
                <a:latin typeface="Calibri"/>
                <a:cs typeface="Calibri"/>
              </a:rPr>
              <a:t>Skin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(armpits,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rectum,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between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toes,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etc.)</a:t>
            </a:r>
            <a:endParaRPr sz="1700">
              <a:latin typeface="Calibri"/>
              <a:cs typeface="Calibri"/>
            </a:endParaRPr>
          </a:p>
          <a:p>
            <a:pPr marL="377825" indent="-286385">
              <a:lnSpc>
                <a:spcPct val="100000"/>
              </a:lnSpc>
              <a:spcBef>
                <a:spcPts val="375"/>
              </a:spcBef>
              <a:buSzPct val="117647"/>
              <a:buFont typeface="Arial"/>
              <a:buChar char="•"/>
              <a:tabLst>
                <a:tab pos="377825" algn="l"/>
              </a:tabLst>
            </a:pPr>
            <a:r>
              <a:rPr sz="1700" spc="-10" dirty="0">
                <a:latin typeface="Calibri"/>
                <a:cs typeface="Calibri"/>
              </a:rPr>
              <a:t>(Lungs)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3100" spc="-35" dirty="0"/>
              <a:t>Non-spore-</a:t>
            </a:r>
            <a:r>
              <a:rPr sz="3100" spc="-10" dirty="0"/>
              <a:t>forming</a:t>
            </a:r>
            <a:r>
              <a:rPr sz="3100" spc="-90" dirty="0"/>
              <a:t> </a:t>
            </a:r>
            <a:r>
              <a:rPr sz="3100" spc="-10" dirty="0"/>
              <a:t>anaerobes</a:t>
            </a:r>
            <a:endParaRPr sz="3100"/>
          </a:p>
        </p:txBody>
      </p:sp>
      <p:sp>
        <p:nvSpPr>
          <p:cNvPr id="8" name="object 8"/>
          <p:cNvSpPr txBox="1"/>
          <p:nvPr/>
        </p:nvSpPr>
        <p:spPr>
          <a:xfrm>
            <a:off x="589280" y="2777820"/>
            <a:ext cx="12973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20" dirty="0">
                <a:latin typeface="Arial"/>
                <a:cs typeface="Arial"/>
              </a:rPr>
              <a:t>Finegoldia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magna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90286" y="4385526"/>
            <a:ext cx="2205355" cy="261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50" dirty="0">
                <a:latin typeface="Calibri"/>
                <a:cs typeface="Calibri"/>
              </a:rPr>
              <a:t>Which</a:t>
            </a:r>
            <a:r>
              <a:rPr sz="1550" spc="-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ones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are</a:t>
            </a:r>
            <a:r>
              <a:rPr sz="1550" spc="-10" dirty="0">
                <a:latin typeface="Calibri"/>
                <a:cs typeface="Calibri"/>
              </a:rPr>
              <a:t> significant?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4748" rIns="0" bIns="0" rtlCol="0">
            <a:spAutoFit/>
          </a:bodyPr>
          <a:lstStyle/>
          <a:p>
            <a:pPr marL="64262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Pathogenicity</a:t>
            </a:r>
            <a:r>
              <a:rPr spc="-135" dirty="0"/>
              <a:t> </a:t>
            </a:r>
            <a:r>
              <a:rPr dirty="0"/>
              <a:t>of</a:t>
            </a:r>
            <a:r>
              <a:rPr spc="-60" dirty="0"/>
              <a:t> </a:t>
            </a:r>
            <a:r>
              <a:rPr spc="-10" dirty="0"/>
              <a:t>anaerobes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305" y="1788286"/>
            <a:ext cx="3775710" cy="249682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440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spc="-10" dirty="0">
                <a:latin typeface="Calibri"/>
                <a:cs typeface="Calibri"/>
              </a:rPr>
              <a:t>Adhesion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factors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–</a:t>
            </a:r>
            <a:endParaRPr sz="24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340"/>
              </a:spcBef>
            </a:pPr>
            <a:r>
              <a:rPr sz="2400" i="1" spc="-10" dirty="0">
                <a:latin typeface="Calibri"/>
                <a:cs typeface="Calibri"/>
              </a:rPr>
              <a:t>Bacteroides,</a:t>
            </a:r>
            <a:r>
              <a:rPr sz="2400" i="1" spc="-12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Porphyromonas</a:t>
            </a:r>
            <a:endParaRPr sz="2400">
              <a:latin typeface="Calibri"/>
              <a:cs typeface="Calibri"/>
            </a:endParaRPr>
          </a:p>
          <a:p>
            <a:pPr marL="239395" marR="743585" indent="-227329">
              <a:lnSpc>
                <a:spcPts val="2600"/>
              </a:lnSpc>
              <a:spcBef>
                <a:spcPts val="1355"/>
              </a:spcBef>
              <a:buSzPct val="116666"/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Capsule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Bacteroides</a:t>
            </a:r>
            <a:r>
              <a:rPr sz="2400" spc="-10" dirty="0">
                <a:latin typeface="Calibri"/>
                <a:cs typeface="Calibri"/>
              </a:rPr>
              <a:t>, 	</a:t>
            </a:r>
            <a:r>
              <a:rPr sz="2400" i="1" spc="-10" dirty="0">
                <a:latin typeface="Calibri"/>
                <a:cs typeface="Calibri"/>
              </a:rPr>
              <a:t>Prevotella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ts val="2740"/>
              </a:lnSpc>
              <a:spcBef>
                <a:spcPts val="985"/>
              </a:spcBef>
              <a:buSzPct val="116666"/>
              <a:buFont typeface="Arial"/>
              <a:buChar char="•"/>
              <a:tabLst>
                <a:tab pos="240665" algn="l"/>
              </a:tabLst>
            </a:pPr>
            <a:r>
              <a:rPr sz="2400" dirty="0">
                <a:latin typeface="Calibri"/>
                <a:cs typeface="Calibri"/>
              </a:rPr>
              <a:t>Toxins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Bacteroides</a:t>
            </a:r>
            <a:endParaRPr sz="2400">
              <a:latin typeface="Calibri"/>
              <a:cs typeface="Calibri"/>
            </a:endParaRPr>
          </a:p>
          <a:p>
            <a:pPr marL="241300">
              <a:lnSpc>
                <a:spcPts val="2740"/>
              </a:lnSpc>
            </a:pPr>
            <a:r>
              <a:rPr sz="2400" spc="-10" dirty="0">
                <a:latin typeface="Calibri"/>
                <a:cs typeface="Calibri"/>
              </a:rPr>
              <a:t>(enterotoxins)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76962" y="1447800"/>
            <a:ext cx="5729285" cy="381951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8687" y="2820822"/>
            <a:ext cx="7620000" cy="3190875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6349" rIns="0" bIns="0" rtlCol="0">
            <a:spAutoFit/>
          </a:bodyPr>
          <a:lstStyle/>
          <a:p>
            <a:pPr marL="64262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Diagnostic</a:t>
            </a:r>
            <a:r>
              <a:rPr spc="-130" dirty="0"/>
              <a:t> </a:t>
            </a:r>
            <a:r>
              <a:rPr spc="-25" dirty="0"/>
              <a:t>characteristics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91539" y="1721395"/>
            <a:ext cx="5181600" cy="80454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265430" indent="-227329">
              <a:lnSpc>
                <a:spcPct val="100000"/>
              </a:lnSpc>
              <a:spcBef>
                <a:spcPts val="285"/>
              </a:spcBef>
              <a:buSzPct val="116666"/>
              <a:buFont typeface="Arial"/>
              <a:buChar char="•"/>
              <a:tabLst>
                <a:tab pos="265430" algn="l"/>
              </a:tabLst>
            </a:pPr>
            <a:r>
              <a:rPr sz="2400" b="1" dirty="0">
                <a:latin typeface="Calibri"/>
                <a:cs typeface="Calibri"/>
              </a:rPr>
              <a:t>Conditions: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strictly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anaerobic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</a:t>
            </a:r>
            <a:r>
              <a:rPr sz="2325" baseline="-12544" dirty="0">
                <a:latin typeface="Calibri"/>
                <a:cs typeface="Calibri"/>
              </a:rPr>
              <a:t>N₂</a:t>
            </a:r>
            <a:r>
              <a:rPr sz="2400" dirty="0">
                <a:latin typeface="Calibri"/>
                <a:cs typeface="Calibri"/>
              </a:rPr>
              <a:t>),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37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°C</a:t>
            </a:r>
            <a:endParaRPr sz="2400">
              <a:latin typeface="Calibri"/>
              <a:cs typeface="Calibri"/>
            </a:endParaRPr>
          </a:p>
          <a:p>
            <a:pPr marL="721995" lvl="1" indent="-226695">
              <a:lnSpc>
                <a:spcPct val="100000"/>
              </a:lnSpc>
              <a:spcBef>
                <a:spcPts val="535"/>
              </a:spcBef>
              <a:buSzPct val="117073"/>
              <a:buFont typeface="Arial"/>
              <a:buChar char="•"/>
              <a:tabLst>
                <a:tab pos="721995" algn="l"/>
              </a:tabLst>
            </a:pPr>
            <a:r>
              <a:rPr sz="2050" dirty="0">
                <a:latin typeface="Calibri"/>
                <a:cs typeface="Calibri"/>
              </a:rPr>
              <a:t>Anaerostat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–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‘bell’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or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spc="-25" dirty="0">
                <a:latin typeface="Calibri"/>
                <a:cs typeface="Calibri"/>
              </a:rPr>
              <a:t>box</a:t>
            </a:r>
            <a:endParaRPr sz="205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506470" y="409575"/>
            <a:ext cx="2388235" cy="6337300"/>
            <a:chOff x="9506470" y="409575"/>
            <a:chExt cx="2388235" cy="63373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56102" y="409575"/>
              <a:ext cx="2008632" cy="31384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06470" y="3570160"/>
              <a:ext cx="2388064" cy="317612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17550" y="1459496"/>
            <a:ext cx="5661660" cy="4404995"/>
            <a:chOff x="617550" y="1459496"/>
            <a:chExt cx="5661660" cy="44049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7550" y="1459496"/>
              <a:ext cx="5661393" cy="423899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382203" y="5230659"/>
              <a:ext cx="627380" cy="627380"/>
            </a:xfrm>
            <a:custGeom>
              <a:avLst/>
              <a:gdLst/>
              <a:ahLst/>
              <a:cxnLst/>
              <a:rect l="l" t="t" r="r" b="b"/>
              <a:pathLst>
                <a:path w="627379" h="627379">
                  <a:moveTo>
                    <a:pt x="152069" y="627240"/>
                  </a:moveTo>
                  <a:lnTo>
                    <a:pt x="0" y="475156"/>
                  </a:lnTo>
                  <a:lnTo>
                    <a:pt x="161544" y="313613"/>
                  </a:lnTo>
                  <a:lnTo>
                    <a:pt x="0" y="152069"/>
                  </a:lnTo>
                  <a:lnTo>
                    <a:pt x="152069" y="0"/>
                  </a:lnTo>
                  <a:lnTo>
                    <a:pt x="313626" y="161544"/>
                  </a:lnTo>
                  <a:lnTo>
                    <a:pt x="617765" y="161544"/>
                  </a:lnTo>
                  <a:lnTo>
                    <a:pt x="465695" y="313613"/>
                  </a:lnTo>
                  <a:lnTo>
                    <a:pt x="617779" y="465695"/>
                  </a:lnTo>
                  <a:lnTo>
                    <a:pt x="313626" y="465695"/>
                  </a:lnTo>
                  <a:lnTo>
                    <a:pt x="152069" y="627240"/>
                  </a:lnTo>
                  <a:close/>
                </a:path>
                <a:path w="627379" h="627379">
                  <a:moveTo>
                    <a:pt x="617765" y="161544"/>
                  </a:moveTo>
                  <a:lnTo>
                    <a:pt x="313626" y="161544"/>
                  </a:lnTo>
                  <a:lnTo>
                    <a:pt x="475170" y="0"/>
                  </a:lnTo>
                  <a:lnTo>
                    <a:pt x="627240" y="152069"/>
                  </a:lnTo>
                  <a:lnTo>
                    <a:pt x="617765" y="161544"/>
                  </a:lnTo>
                  <a:close/>
                </a:path>
                <a:path w="627379" h="627379">
                  <a:moveTo>
                    <a:pt x="475170" y="627240"/>
                  </a:moveTo>
                  <a:lnTo>
                    <a:pt x="313626" y="465695"/>
                  </a:lnTo>
                  <a:lnTo>
                    <a:pt x="617779" y="465695"/>
                  </a:lnTo>
                  <a:lnTo>
                    <a:pt x="627240" y="475156"/>
                  </a:lnTo>
                  <a:lnTo>
                    <a:pt x="475170" y="62724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82203" y="5230659"/>
              <a:ext cx="627380" cy="627380"/>
            </a:xfrm>
            <a:custGeom>
              <a:avLst/>
              <a:gdLst/>
              <a:ahLst/>
              <a:cxnLst/>
              <a:rect l="l" t="t" r="r" b="b"/>
              <a:pathLst>
                <a:path w="627379" h="627379">
                  <a:moveTo>
                    <a:pt x="0" y="152069"/>
                  </a:moveTo>
                  <a:lnTo>
                    <a:pt x="152069" y="0"/>
                  </a:lnTo>
                  <a:lnTo>
                    <a:pt x="313626" y="161544"/>
                  </a:lnTo>
                  <a:lnTo>
                    <a:pt x="475170" y="0"/>
                  </a:lnTo>
                  <a:lnTo>
                    <a:pt x="627240" y="152069"/>
                  </a:lnTo>
                  <a:lnTo>
                    <a:pt x="465695" y="313613"/>
                  </a:lnTo>
                  <a:lnTo>
                    <a:pt x="627240" y="475156"/>
                  </a:lnTo>
                  <a:lnTo>
                    <a:pt x="475170" y="627240"/>
                  </a:lnTo>
                  <a:lnTo>
                    <a:pt x="313626" y="465695"/>
                  </a:lnTo>
                  <a:lnTo>
                    <a:pt x="152069" y="627240"/>
                  </a:lnTo>
                  <a:lnTo>
                    <a:pt x="0" y="475156"/>
                  </a:lnTo>
                  <a:lnTo>
                    <a:pt x="161544" y="313613"/>
                  </a:lnTo>
                  <a:lnTo>
                    <a:pt x="0" y="152069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48992" y="1979138"/>
              <a:ext cx="2179363" cy="1275620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6598945" y="942225"/>
            <a:ext cx="4838700" cy="3608704"/>
          </a:xfrm>
          <a:custGeom>
            <a:avLst/>
            <a:gdLst/>
            <a:ahLst/>
            <a:cxnLst/>
            <a:rect l="l" t="t" r="r" b="b"/>
            <a:pathLst>
              <a:path w="4838700" h="3608704">
                <a:moveTo>
                  <a:pt x="0" y="0"/>
                </a:moveTo>
                <a:lnTo>
                  <a:pt x="4838700" y="0"/>
                </a:lnTo>
                <a:lnTo>
                  <a:pt x="4838700" y="3608349"/>
                </a:lnTo>
                <a:lnTo>
                  <a:pt x="0" y="3608349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689750" y="994804"/>
            <a:ext cx="4473575" cy="738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550" b="1" spc="-10" dirty="0">
                <a:latin typeface="Calibri"/>
                <a:cs typeface="Calibri"/>
              </a:rPr>
              <a:t>Anaerobic</a:t>
            </a:r>
            <a:r>
              <a:rPr sz="1550" b="1" spc="-65" dirty="0">
                <a:latin typeface="Calibri"/>
                <a:cs typeface="Calibri"/>
              </a:rPr>
              <a:t> </a:t>
            </a:r>
            <a:r>
              <a:rPr sz="1550" b="1" spc="-10" dirty="0">
                <a:latin typeface="Calibri"/>
                <a:cs typeface="Calibri"/>
              </a:rPr>
              <a:t>respiration</a:t>
            </a:r>
            <a:endParaRPr sz="1550">
              <a:latin typeface="Calibri"/>
              <a:cs typeface="Calibri"/>
            </a:endParaRPr>
          </a:p>
          <a:p>
            <a:pPr marR="5080">
              <a:lnSpc>
                <a:spcPct val="100000"/>
              </a:lnSpc>
              <a:spcBef>
                <a:spcPts val="40"/>
              </a:spcBef>
            </a:pPr>
            <a:r>
              <a:rPr sz="1550" dirty="0">
                <a:latin typeface="Calibri"/>
                <a:cs typeface="Calibri"/>
              </a:rPr>
              <a:t>Utilises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an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electron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transport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system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in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which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final </a:t>
            </a:r>
            <a:r>
              <a:rPr sz="1550" dirty="0">
                <a:latin typeface="Calibri"/>
                <a:cs typeface="Calibri"/>
              </a:rPr>
              <a:t>electron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acceptor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is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not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oxygen,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but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another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substance.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01774" y="2262466"/>
            <a:ext cx="10160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000" spc="-25" dirty="0">
                <a:latin typeface="Calibri"/>
                <a:cs typeface="Calibri"/>
              </a:rPr>
              <a:t>²⁻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63714" y="1741843"/>
            <a:ext cx="4356735" cy="182308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12420" marR="231140" indent="-287020">
              <a:lnSpc>
                <a:spcPts val="1860"/>
              </a:lnSpc>
              <a:spcBef>
                <a:spcPts val="160"/>
              </a:spcBef>
              <a:buSzPct val="116129"/>
              <a:buChar char="-"/>
              <a:tabLst>
                <a:tab pos="312420" algn="l"/>
              </a:tabLst>
            </a:pPr>
            <a:r>
              <a:rPr sz="1550" dirty="0">
                <a:latin typeface="Calibri"/>
                <a:cs typeface="Calibri"/>
              </a:rPr>
              <a:t>nitrate</a:t>
            </a:r>
            <a:r>
              <a:rPr sz="1550" spc="-30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NO</a:t>
            </a:r>
            <a:r>
              <a:rPr sz="1500" b="1" baseline="-22222" dirty="0">
                <a:latin typeface="Calibri"/>
                <a:cs typeface="Calibri"/>
              </a:rPr>
              <a:t>3</a:t>
            </a:r>
            <a:r>
              <a:rPr sz="1500" b="1" spc="-30" baseline="-22222" dirty="0">
                <a:latin typeface="Calibri"/>
                <a:cs typeface="Calibri"/>
              </a:rPr>
              <a:t> </a:t>
            </a:r>
            <a:r>
              <a:rPr sz="1500" b="1" baseline="30555" dirty="0">
                <a:latin typeface="Calibri"/>
                <a:cs typeface="Calibri"/>
              </a:rPr>
              <a:t>-</a:t>
            </a:r>
            <a:r>
              <a:rPr sz="1500" b="1" spc="-30" baseline="3055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(reduced</a:t>
            </a:r>
            <a:r>
              <a:rPr sz="1550" spc="-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-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nitrite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NO2-</a:t>
            </a:r>
            <a:r>
              <a:rPr sz="1550" spc="-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or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even</a:t>
            </a:r>
            <a:r>
              <a:rPr sz="1550" spc="-30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to </a:t>
            </a:r>
            <a:r>
              <a:rPr sz="1550" dirty="0">
                <a:latin typeface="Calibri"/>
                <a:cs typeface="Calibri"/>
              </a:rPr>
              <a:t>gaseous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N</a:t>
            </a:r>
            <a:r>
              <a:rPr sz="1500" baseline="-13888" dirty="0">
                <a:latin typeface="Calibri"/>
                <a:cs typeface="Calibri"/>
              </a:rPr>
              <a:t>2</a:t>
            </a:r>
            <a:r>
              <a:rPr sz="1500" spc="157" baseline="-13888" dirty="0">
                <a:latin typeface="Calibri"/>
                <a:cs typeface="Calibri"/>
              </a:rPr>
              <a:t> </a:t>
            </a:r>
            <a:r>
              <a:rPr sz="1550" spc="-50" dirty="0">
                <a:latin typeface="Calibri"/>
                <a:cs typeface="Calibri"/>
              </a:rPr>
              <a:t>)</a:t>
            </a:r>
            <a:endParaRPr sz="1550">
              <a:latin typeface="Calibri"/>
              <a:cs typeface="Calibri"/>
            </a:endParaRPr>
          </a:p>
          <a:p>
            <a:pPr marL="311785" indent="-285750">
              <a:lnSpc>
                <a:spcPct val="100000"/>
              </a:lnSpc>
              <a:spcBef>
                <a:spcPts val="70"/>
              </a:spcBef>
              <a:buSzPct val="116129"/>
              <a:buChar char="-"/>
              <a:tabLst>
                <a:tab pos="311785" algn="l"/>
              </a:tabLst>
            </a:pPr>
            <a:r>
              <a:rPr sz="1550" dirty="0">
                <a:latin typeface="Calibri"/>
                <a:cs typeface="Calibri"/>
              </a:rPr>
              <a:t>sulphate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SO</a:t>
            </a:r>
            <a:r>
              <a:rPr sz="1500" b="1" baseline="-22222" dirty="0">
                <a:latin typeface="Calibri"/>
                <a:cs typeface="Calibri"/>
              </a:rPr>
              <a:t>4</a:t>
            </a:r>
            <a:r>
              <a:rPr sz="1500" b="1" spc="300" baseline="-22222" dirty="0">
                <a:latin typeface="Calibri"/>
                <a:cs typeface="Calibri"/>
              </a:rPr>
              <a:t>  </a:t>
            </a:r>
            <a:r>
              <a:rPr sz="1550" dirty="0">
                <a:latin typeface="Calibri"/>
                <a:cs typeface="Calibri"/>
              </a:rPr>
              <a:t>(reduced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-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hydrogen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sulphide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spc="-20" dirty="0">
                <a:latin typeface="Calibri"/>
                <a:cs typeface="Calibri"/>
              </a:rPr>
              <a:t>HS⁻)</a:t>
            </a:r>
            <a:endParaRPr sz="1550">
              <a:latin typeface="Calibri"/>
              <a:cs typeface="Calibri"/>
            </a:endParaRPr>
          </a:p>
          <a:p>
            <a:pPr marL="311785" indent="-285750">
              <a:lnSpc>
                <a:spcPts val="2100"/>
              </a:lnSpc>
              <a:spcBef>
                <a:spcPts val="30"/>
              </a:spcBef>
              <a:buSzPct val="116129"/>
              <a:buChar char="-"/>
              <a:tabLst>
                <a:tab pos="311785" algn="l"/>
              </a:tabLst>
            </a:pPr>
            <a:r>
              <a:rPr sz="1550" dirty="0">
                <a:latin typeface="Calibri"/>
                <a:cs typeface="Calibri"/>
              </a:rPr>
              <a:t>carbon</a:t>
            </a:r>
            <a:r>
              <a:rPr sz="1550" spc="-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dioxide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00" b="1" baseline="-22222" dirty="0">
                <a:latin typeface="Calibri"/>
                <a:cs typeface="Calibri"/>
              </a:rPr>
              <a:t>CO₂</a:t>
            </a:r>
            <a:r>
              <a:rPr sz="1500" b="1" spc="637" baseline="-22222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(reduced</a:t>
            </a:r>
            <a:r>
              <a:rPr sz="1550" spc="-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00" baseline="-22222" dirty="0">
                <a:latin typeface="Calibri"/>
                <a:cs typeface="Calibri"/>
              </a:rPr>
              <a:t>CH₄</a:t>
            </a:r>
            <a:r>
              <a:rPr sz="1500" spc="89" baseline="-22222" dirty="0">
                <a:latin typeface="Calibri"/>
                <a:cs typeface="Calibri"/>
              </a:rPr>
              <a:t> </a:t>
            </a:r>
            <a:r>
              <a:rPr sz="1550" spc="-50" dirty="0">
                <a:latin typeface="Calibri"/>
                <a:cs typeface="Calibri"/>
              </a:rPr>
              <a:t>)</a:t>
            </a:r>
            <a:endParaRPr sz="1550">
              <a:latin typeface="Calibri"/>
              <a:cs typeface="Calibri"/>
            </a:endParaRPr>
          </a:p>
          <a:p>
            <a:pPr marL="311785" indent="-285750">
              <a:lnSpc>
                <a:spcPts val="2075"/>
              </a:lnSpc>
              <a:buSzPct val="116129"/>
              <a:buFont typeface="Calibri"/>
              <a:buChar char="-"/>
              <a:tabLst>
                <a:tab pos="311785" algn="l"/>
              </a:tabLst>
            </a:pPr>
            <a:r>
              <a:rPr sz="1550" b="1" dirty="0">
                <a:latin typeface="Calibri"/>
                <a:cs typeface="Calibri"/>
              </a:rPr>
              <a:t>fumarate</a:t>
            </a:r>
            <a:r>
              <a:rPr sz="1550" b="1" spc="-4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(reduced</a:t>
            </a:r>
            <a:r>
              <a:rPr sz="1550" spc="-4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-4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succinate)</a:t>
            </a:r>
            <a:endParaRPr sz="1550">
              <a:latin typeface="Calibri"/>
              <a:cs typeface="Calibri"/>
            </a:endParaRPr>
          </a:p>
          <a:p>
            <a:pPr marL="312420" marR="204470" indent="-287020">
              <a:lnSpc>
                <a:spcPts val="1850"/>
              </a:lnSpc>
              <a:spcBef>
                <a:spcPts val="290"/>
              </a:spcBef>
              <a:buSzPct val="116129"/>
              <a:buChar char="-"/>
              <a:tabLst>
                <a:tab pos="312420" algn="l"/>
              </a:tabLst>
            </a:pPr>
            <a:r>
              <a:rPr sz="1550" dirty="0">
                <a:latin typeface="Calibri"/>
                <a:cs typeface="Calibri"/>
              </a:rPr>
              <a:t>Other</a:t>
            </a:r>
            <a:r>
              <a:rPr sz="1550" spc="-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acceptors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may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include</a:t>
            </a:r>
            <a:r>
              <a:rPr sz="1550" spc="-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selenium,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iron</a:t>
            </a:r>
            <a:r>
              <a:rPr sz="1550" spc="-25" dirty="0">
                <a:latin typeface="Calibri"/>
                <a:cs typeface="Calibri"/>
              </a:rPr>
              <a:t> and </a:t>
            </a:r>
            <a:r>
              <a:rPr sz="1550" dirty="0">
                <a:latin typeface="Calibri"/>
                <a:cs typeface="Calibri"/>
              </a:rPr>
              <a:t>arsenic ions,</a:t>
            </a:r>
            <a:r>
              <a:rPr sz="1550" spc="5" dirty="0">
                <a:latin typeface="Calibri"/>
                <a:cs typeface="Calibri"/>
              </a:rPr>
              <a:t> </a:t>
            </a:r>
            <a:r>
              <a:rPr sz="1550" spc="-20" dirty="0">
                <a:latin typeface="Calibri"/>
                <a:cs typeface="Calibri"/>
              </a:rPr>
              <a:t>etc.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89750" y="3814216"/>
            <a:ext cx="4450715" cy="732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550" dirty="0">
                <a:latin typeface="Calibri"/>
                <a:cs typeface="Calibri"/>
              </a:rPr>
              <a:t>In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this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type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of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respiration,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less</a:t>
            </a:r>
            <a:r>
              <a:rPr sz="1550" b="1" spc="-15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ATP</a:t>
            </a:r>
            <a:r>
              <a:rPr sz="1550" b="1" spc="-15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is</a:t>
            </a:r>
            <a:r>
              <a:rPr sz="1550" b="1" spc="-15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generated</a:t>
            </a:r>
            <a:r>
              <a:rPr sz="1550" b="1" spc="-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than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in </a:t>
            </a:r>
            <a:r>
              <a:rPr sz="1550" dirty="0">
                <a:latin typeface="Calibri"/>
                <a:cs typeface="Calibri"/>
              </a:rPr>
              <a:t>aerobic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respiration,</a:t>
            </a:r>
            <a:r>
              <a:rPr sz="1550" spc="-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as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only</a:t>
            </a:r>
            <a:r>
              <a:rPr sz="1550" spc="-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part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of</a:t>
            </a:r>
            <a:r>
              <a:rPr sz="1550" spc="-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-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Krebs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cycle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is </a:t>
            </a:r>
            <a:r>
              <a:rPr sz="1550" spc="-10" dirty="0">
                <a:latin typeface="Calibri"/>
                <a:cs typeface="Calibri"/>
              </a:rPr>
              <a:t>utilised.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554990" y="267208"/>
            <a:ext cx="4396740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Anaerobic</a:t>
            </a:r>
            <a:r>
              <a:rPr spc="-140" dirty="0"/>
              <a:t> </a:t>
            </a:r>
            <a:r>
              <a:rPr spc="-10" dirty="0"/>
              <a:t>metabolism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69594" y="428396"/>
            <a:ext cx="378269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Diagnostic</a:t>
            </a:r>
            <a:r>
              <a:rPr spc="-130" dirty="0"/>
              <a:t> </a:t>
            </a:r>
            <a:r>
              <a:rPr spc="-10" dirty="0"/>
              <a:t>specifics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69594" y="1246720"/>
            <a:ext cx="6798309" cy="961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SzPct val="117073"/>
              <a:buFont typeface="Arial"/>
              <a:buChar char="•"/>
              <a:tabLst>
                <a:tab pos="354965" algn="l"/>
              </a:tabLst>
            </a:pPr>
            <a:r>
              <a:rPr sz="2050" b="1" dirty="0">
                <a:latin typeface="Calibri"/>
                <a:cs typeface="Calibri"/>
              </a:rPr>
              <a:t>Cultivation</a:t>
            </a:r>
            <a:r>
              <a:rPr sz="2050" b="1" spc="-5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on</a:t>
            </a:r>
            <a:r>
              <a:rPr sz="2050" spc="-6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Schaedler’s</a:t>
            </a:r>
            <a:r>
              <a:rPr sz="2050" spc="-60" dirty="0">
                <a:latin typeface="Calibri"/>
                <a:cs typeface="Calibri"/>
              </a:rPr>
              <a:t> </a:t>
            </a:r>
            <a:r>
              <a:rPr sz="2050" spc="-20" dirty="0">
                <a:latin typeface="Calibri"/>
                <a:cs typeface="Calibri"/>
              </a:rPr>
              <a:t>agar</a:t>
            </a:r>
            <a:endParaRPr sz="2050">
              <a:latin typeface="Calibri"/>
              <a:cs typeface="Calibri"/>
            </a:endParaRPr>
          </a:p>
          <a:p>
            <a:pPr marL="812165" lvl="1" indent="-342265">
              <a:lnSpc>
                <a:spcPct val="100000"/>
              </a:lnSpc>
              <a:spcBef>
                <a:spcPts val="390"/>
              </a:spcBef>
              <a:buSzPct val="117647"/>
              <a:buFont typeface="Arial"/>
              <a:buChar char="•"/>
              <a:tabLst>
                <a:tab pos="812165" algn="l"/>
              </a:tabLst>
            </a:pPr>
            <a:r>
              <a:rPr sz="1700" dirty="0">
                <a:latin typeface="Calibri"/>
                <a:cs typeface="Calibri"/>
              </a:rPr>
              <a:t>Usually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36–</a:t>
            </a:r>
            <a:r>
              <a:rPr sz="1700" dirty="0">
                <a:latin typeface="Calibri"/>
                <a:cs typeface="Calibri"/>
              </a:rPr>
              <a:t>48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hours</a:t>
            </a:r>
            <a:endParaRPr sz="1700">
              <a:latin typeface="Calibri"/>
              <a:cs typeface="Calibri"/>
            </a:endParaRPr>
          </a:p>
          <a:p>
            <a:pPr marL="812165" lvl="1" indent="-342265">
              <a:lnSpc>
                <a:spcPct val="100000"/>
              </a:lnSpc>
              <a:spcBef>
                <a:spcPts val="375"/>
              </a:spcBef>
              <a:buSzPct val="117647"/>
              <a:buFont typeface="Arial"/>
              <a:buChar char="•"/>
              <a:tabLst>
                <a:tab pos="812165" algn="l"/>
              </a:tabLst>
            </a:pPr>
            <a:r>
              <a:rPr sz="1700" spc="-20" dirty="0">
                <a:latin typeface="Calibri"/>
                <a:cs typeface="Calibri"/>
              </a:rPr>
              <a:t>MALDI-</a:t>
            </a:r>
            <a:r>
              <a:rPr sz="1700" dirty="0">
                <a:latin typeface="Calibri"/>
                <a:cs typeface="Calibri"/>
              </a:rPr>
              <a:t>TOF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MS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–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reliable,</a:t>
            </a:r>
            <a:r>
              <a:rPr sz="1700" spc="-1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but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tends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have</a:t>
            </a:r>
            <a:r>
              <a:rPr sz="1700" spc="-1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poorer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detection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scores</a:t>
            </a:r>
            <a:endParaRPr sz="17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97205" y="2491028"/>
          <a:ext cx="7649209" cy="35375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86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9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0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6225">
                <a:tc>
                  <a:txBody>
                    <a:bodyPr/>
                    <a:lstStyle/>
                    <a:p>
                      <a:pPr marL="1397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45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Characteristics</a:t>
                      </a:r>
                      <a:endParaRPr sz="145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45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Schaedler’s</a:t>
                      </a:r>
                      <a:r>
                        <a:rPr sz="145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5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agar</a:t>
                      </a:r>
                      <a:endParaRPr sz="145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E5F00"/>
                    </a:solidFill>
                  </a:tcPr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45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Blood</a:t>
                      </a:r>
                      <a:r>
                        <a:rPr sz="145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agar</a:t>
                      </a:r>
                      <a:endParaRPr sz="145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FFFFFF"/>
                      </a:solidFill>
                      <a:prstDash val="solid"/>
                    </a:lnL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420">
                <a:tc>
                  <a:txBody>
                    <a:bodyPr/>
                    <a:lstStyle/>
                    <a:p>
                      <a:pPr marL="1397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50" b="1" dirty="0">
                          <a:latin typeface="Calibri"/>
                          <a:cs typeface="Calibri"/>
                        </a:rPr>
                        <a:t>Media</a:t>
                      </a:r>
                      <a:r>
                        <a:rPr sz="145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b="1" spc="-20" dirty="0">
                          <a:latin typeface="Calibri"/>
                          <a:cs typeface="Calibri"/>
                        </a:rPr>
                        <a:t>type</a:t>
                      </a:r>
                      <a:endParaRPr sz="145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50" spc="-10" dirty="0">
                          <a:latin typeface="Calibri"/>
                          <a:cs typeface="Calibri"/>
                        </a:rPr>
                        <a:t>Selective</a:t>
                      </a:r>
                      <a:endParaRPr sz="145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50" spc="-25" dirty="0">
                          <a:latin typeface="Calibri"/>
                          <a:cs typeface="Calibri"/>
                        </a:rPr>
                        <a:t>Non-</a:t>
                      </a:r>
                      <a:r>
                        <a:rPr sz="1450" spc="-10" dirty="0">
                          <a:latin typeface="Calibri"/>
                          <a:cs typeface="Calibri"/>
                        </a:rPr>
                        <a:t>selective</a:t>
                      </a:r>
                      <a:endParaRPr sz="145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0265">
                <a:tc>
                  <a:txBody>
                    <a:bodyPr/>
                    <a:lstStyle/>
                    <a:p>
                      <a:pPr marL="139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50" b="1" spc="-10" dirty="0">
                          <a:latin typeface="Calibri"/>
                          <a:cs typeface="Calibri"/>
                        </a:rPr>
                        <a:t>Purpose</a:t>
                      </a:r>
                      <a:endParaRPr sz="145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50" dirty="0">
                          <a:latin typeface="Calibri"/>
                          <a:cs typeface="Calibri"/>
                        </a:rPr>
                        <a:t>Detection</a:t>
                      </a:r>
                      <a:r>
                        <a:rPr sz="145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5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spc="-10" dirty="0">
                          <a:latin typeface="Calibri"/>
                          <a:cs typeface="Calibri"/>
                        </a:rPr>
                        <a:t>anaerobes</a:t>
                      </a:r>
                      <a:endParaRPr sz="145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18796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50" dirty="0">
                          <a:latin typeface="Calibri"/>
                          <a:cs typeface="Calibri"/>
                        </a:rPr>
                        <a:t>Detection</a:t>
                      </a:r>
                      <a:r>
                        <a:rPr sz="14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4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full</a:t>
                      </a:r>
                      <a:r>
                        <a:rPr sz="14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spectrum</a:t>
                      </a:r>
                      <a:r>
                        <a:rPr sz="14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spc="-2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450" spc="-10" dirty="0">
                          <a:latin typeface="Calibri"/>
                          <a:cs typeface="Calibri"/>
                        </a:rPr>
                        <a:t>pathogens;</a:t>
                      </a:r>
                      <a:r>
                        <a:rPr sz="14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detects</a:t>
                      </a:r>
                      <a:r>
                        <a:rPr sz="14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spc="-10" dirty="0">
                          <a:latin typeface="Calibri"/>
                          <a:cs typeface="Calibri"/>
                        </a:rPr>
                        <a:t>haemolysis</a:t>
                      </a:r>
                      <a:endParaRPr sz="145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68450">
                <a:tc>
                  <a:txBody>
                    <a:bodyPr/>
                    <a:lstStyle/>
                    <a:p>
                      <a:pPr marL="139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50" b="1" spc="-10" dirty="0">
                          <a:latin typeface="Calibri"/>
                          <a:cs typeface="Calibri"/>
                        </a:rPr>
                        <a:t>Composition</a:t>
                      </a:r>
                      <a:endParaRPr sz="145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144145">
                        <a:lnSpc>
                          <a:spcPts val="2039"/>
                        </a:lnSpc>
                        <a:spcBef>
                          <a:spcPts val="10"/>
                        </a:spcBef>
                      </a:pPr>
                      <a:r>
                        <a:rPr sz="1450" spc="-10" dirty="0">
                          <a:latin typeface="Calibri"/>
                          <a:cs typeface="Calibri"/>
                        </a:rPr>
                        <a:t>Includes</a:t>
                      </a:r>
                      <a:r>
                        <a:rPr sz="145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casein</a:t>
                      </a:r>
                      <a:r>
                        <a:rPr sz="14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spc="-10" dirty="0">
                          <a:latin typeface="Calibri"/>
                          <a:cs typeface="Calibri"/>
                        </a:rPr>
                        <a:t>enzyme hydrolysate,</a:t>
                      </a:r>
                      <a:r>
                        <a:rPr sz="14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proteose</a:t>
                      </a:r>
                      <a:r>
                        <a:rPr sz="145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spc="-10" dirty="0">
                          <a:latin typeface="Calibri"/>
                          <a:cs typeface="Calibri"/>
                        </a:rPr>
                        <a:t>peptone,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yeast</a:t>
                      </a:r>
                      <a:r>
                        <a:rPr sz="145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extract,</a:t>
                      </a:r>
                      <a:r>
                        <a:rPr sz="145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hemin</a:t>
                      </a:r>
                      <a:r>
                        <a:rPr sz="145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(source</a:t>
                      </a:r>
                      <a:r>
                        <a:rPr sz="145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5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spc="-20" dirty="0">
                          <a:latin typeface="Calibri"/>
                          <a:cs typeface="Calibri"/>
                        </a:rPr>
                        <a:t>Fe),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vitamin</a:t>
                      </a:r>
                      <a:r>
                        <a:rPr sz="145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K1</a:t>
                      </a:r>
                      <a:r>
                        <a:rPr sz="145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45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spc="-10" dirty="0">
                          <a:latin typeface="Calibri"/>
                          <a:cs typeface="Calibri"/>
                        </a:rPr>
                        <a:t>L-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cysteine</a:t>
                      </a:r>
                      <a:r>
                        <a:rPr sz="145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45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spc="-10" dirty="0">
                          <a:latin typeface="Calibri"/>
                          <a:cs typeface="Calibri"/>
                        </a:rPr>
                        <a:t>source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4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O2</a:t>
                      </a:r>
                      <a:r>
                        <a:rPr sz="14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reduction.</a:t>
                      </a:r>
                      <a:r>
                        <a:rPr sz="14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spc="-10" dirty="0">
                          <a:latin typeface="Calibri"/>
                          <a:cs typeface="Calibri"/>
                        </a:rPr>
                        <a:t>Dextrose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serves</a:t>
                      </a:r>
                      <a:r>
                        <a:rPr sz="14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4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4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energy</a:t>
                      </a:r>
                      <a:r>
                        <a:rPr sz="14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spc="-10" dirty="0">
                          <a:latin typeface="Calibri"/>
                          <a:cs typeface="Calibri"/>
                        </a:rPr>
                        <a:t>source.</a:t>
                      </a:r>
                      <a:endParaRPr sz="145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20955" marR="149860" indent="-6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50" dirty="0">
                          <a:latin typeface="Calibri"/>
                          <a:cs typeface="Calibri"/>
                        </a:rPr>
                        <a:t>Sheep</a:t>
                      </a:r>
                      <a:r>
                        <a:rPr sz="14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4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horse</a:t>
                      </a:r>
                      <a:r>
                        <a:rPr sz="14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blood,</a:t>
                      </a:r>
                      <a:r>
                        <a:rPr sz="14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which</a:t>
                      </a:r>
                      <a:r>
                        <a:rPr sz="14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4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spc="-50" dirty="0">
                          <a:latin typeface="Calibri"/>
                          <a:cs typeface="Calibri"/>
                        </a:rPr>
                        <a:t>a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source</a:t>
                      </a:r>
                      <a:r>
                        <a:rPr sz="14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spc="-10" dirty="0">
                          <a:latin typeface="Calibri"/>
                          <a:cs typeface="Calibri"/>
                        </a:rPr>
                        <a:t>nutrients</a:t>
                      </a:r>
                      <a:r>
                        <a:rPr sz="14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dirty="0">
                          <a:latin typeface="Calibri"/>
                          <a:cs typeface="Calibri"/>
                        </a:rPr>
                        <a:t>including</a:t>
                      </a:r>
                      <a:r>
                        <a:rPr sz="14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spc="-20" dirty="0">
                          <a:latin typeface="Calibri"/>
                          <a:cs typeface="Calibri"/>
                        </a:rPr>
                        <a:t>iron</a:t>
                      </a:r>
                      <a:endParaRPr sz="145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L="1397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50" b="1" spc="-10" dirty="0">
                          <a:latin typeface="Calibri"/>
                          <a:cs typeface="Calibri"/>
                        </a:rPr>
                        <a:t>Oxygen</a:t>
                      </a:r>
                      <a:r>
                        <a:rPr sz="145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50" b="1" spc="-10" dirty="0">
                          <a:latin typeface="Calibri"/>
                          <a:cs typeface="Calibri"/>
                        </a:rPr>
                        <a:t>tension</a:t>
                      </a:r>
                      <a:endParaRPr sz="145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50" spc="-25" dirty="0">
                          <a:latin typeface="Calibri"/>
                          <a:cs typeface="Calibri"/>
                        </a:rPr>
                        <a:t>Low</a:t>
                      </a:r>
                      <a:endParaRPr sz="145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50" spc="-10" dirty="0">
                          <a:latin typeface="Calibri"/>
                          <a:cs typeface="Calibri"/>
                        </a:rPr>
                        <a:t>Normal</a:t>
                      </a:r>
                      <a:endParaRPr sz="145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23719" y="179844"/>
            <a:ext cx="3725407" cy="372540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712215"/>
            <a:ext cx="378269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Diagnostic</a:t>
            </a:r>
            <a:r>
              <a:rPr spc="-130" dirty="0"/>
              <a:t> </a:t>
            </a:r>
            <a:r>
              <a:rPr spc="-10" dirty="0"/>
              <a:t>specifics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524380"/>
            <a:ext cx="6852920" cy="3891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100"/>
              </a:spcBef>
              <a:buSzPct val="117073"/>
              <a:buFont typeface="Arial"/>
              <a:buChar char="•"/>
              <a:tabLst>
                <a:tab pos="354330" algn="l"/>
              </a:tabLst>
            </a:pPr>
            <a:r>
              <a:rPr sz="2050" b="1" dirty="0">
                <a:latin typeface="Calibri"/>
                <a:cs typeface="Calibri"/>
              </a:rPr>
              <a:t>Culture</a:t>
            </a:r>
            <a:r>
              <a:rPr sz="2050" b="1" spc="-6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on</a:t>
            </a:r>
            <a:r>
              <a:rPr sz="2050" spc="-6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Schaedler’s</a:t>
            </a:r>
            <a:r>
              <a:rPr sz="2050" spc="-60" dirty="0">
                <a:latin typeface="Calibri"/>
                <a:cs typeface="Calibri"/>
              </a:rPr>
              <a:t> </a:t>
            </a:r>
            <a:r>
              <a:rPr sz="2050" spc="-20" dirty="0">
                <a:latin typeface="Calibri"/>
                <a:cs typeface="Calibri"/>
              </a:rPr>
              <a:t>agar</a:t>
            </a:r>
            <a:endParaRPr sz="2050">
              <a:latin typeface="Calibri"/>
              <a:cs typeface="Calibri"/>
            </a:endParaRPr>
          </a:p>
          <a:p>
            <a:pPr marL="812165" lvl="1" indent="-342265">
              <a:lnSpc>
                <a:spcPct val="100000"/>
              </a:lnSpc>
              <a:spcBef>
                <a:spcPts val="405"/>
              </a:spcBef>
              <a:buSzPct val="117647"/>
              <a:buFont typeface="Arial"/>
              <a:buChar char="•"/>
              <a:tabLst>
                <a:tab pos="812165" algn="l"/>
              </a:tabLst>
            </a:pPr>
            <a:r>
              <a:rPr sz="1700" dirty="0">
                <a:latin typeface="Calibri"/>
                <a:cs typeface="Calibri"/>
              </a:rPr>
              <a:t>Usually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36–</a:t>
            </a:r>
            <a:r>
              <a:rPr sz="1700" dirty="0">
                <a:latin typeface="Calibri"/>
                <a:cs typeface="Calibri"/>
              </a:rPr>
              <a:t>48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hours</a:t>
            </a:r>
            <a:endParaRPr sz="17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610"/>
              </a:spcBef>
              <a:buFont typeface="Arial"/>
              <a:buChar char="•"/>
            </a:pPr>
            <a:endParaRPr sz="1700">
              <a:latin typeface="Calibri"/>
              <a:cs typeface="Calibri"/>
            </a:endParaRPr>
          </a:p>
          <a:p>
            <a:pPr marL="355600" marR="102870" indent="-342900">
              <a:lnSpc>
                <a:spcPct val="100000"/>
              </a:lnSpc>
              <a:spcBef>
                <a:spcPts val="5"/>
              </a:spcBef>
              <a:buSzPct val="117647"/>
              <a:buFont typeface="Arial"/>
              <a:buChar char="•"/>
              <a:tabLst>
                <a:tab pos="355600" algn="l"/>
              </a:tabLst>
            </a:pPr>
            <a:r>
              <a:rPr sz="1700" dirty="0">
                <a:latin typeface="Calibri"/>
                <a:cs typeface="Calibri"/>
              </a:rPr>
              <a:t>Few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breakpoints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–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susceptibility</a:t>
            </a:r>
            <a:r>
              <a:rPr sz="1700" b="1" spc="-2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testing</a:t>
            </a:r>
            <a:r>
              <a:rPr sz="1700" b="1" spc="-2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is</a:t>
            </a:r>
            <a:r>
              <a:rPr sz="1700" b="1" spc="-2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mostly</a:t>
            </a:r>
            <a:r>
              <a:rPr sz="1700" b="1" spc="-3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indicative</a:t>
            </a:r>
            <a:r>
              <a:rPr sz="1700" dirty="0">
                <a:latin typeface="Calibri"/>
                <a:cs typeface="Calibri"/>
              </a:rPr>
              <a:t>;</a:t>
            </a:r>
            <a:r>
              <a:rPr sz="1700" spc="-25" dirty="0">
                <a:latin typeface="Calibri"/>
                <a:cs typeface="Calibri"/>
              </a:rPr>
              <a:t> E-</a:t>
            </a:r>
            <a:r>
              <a:rPr sz="1700" dirty="0">
                <a:latin typeface="Calibri"/>
                <a:cs typeface="Calibri"/>
              </a:rPr>
              <a:t>tests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25" dirty="0">
                <a:latin typeface="Calibri"/>
                <a:cs typeface="Calibri"/>
              </a:rPr>
              <a:t>may </a:t>
            </a:r>
            <a:r>
              <a:rPr sz="1700" dirty="0">
                <a:latin typeface="Calibri"/>
                <a:cs typeface="Calibri"/>
              </a:rPr>
              <a:t>be </a:t>
            </a:r>
            <a:r>
              <a:rPr sz="1700" spc="-20" dirty="0">
                <a:latin typeface="Calibri"/>
                <a:cs typeface="Calibri"/>
              </a:rPr>
              <a:t>used</a:t>
            </a:r>
            <a:endParaRPr sz="1700">
              <a:latin typeface="Calibri"/>
              <a:cs typeface="Calibri"/>
            </a:endParaRPr>
          </a:p>
          <a:p>
            <a:pPr marL="812165" marR="5080" lvl="1" indent="-342900">
              <a:lnSpc>
                <a:spcPct val="100000"/>
              </a:lnSpc>
              <a:spcBef>
                <a:spcPts val="254"/>
              </a:spcBef>
              <a:buSzPct val="117647"/>
              <a:buFont typeface="Arial"/>
              <a:buChar char="•"/>
              <a:tabLst>
                <a:tab pos="812165" algn="l"/>
              </a:tabLst>
            </a:pPr>
            <a:r>
              <a:rPr sz="1700" dirty="0">
                <a:latin typeface="Calibri"/>
                <a:cs typeface="Calibri"/>
              </a:rPr>
              <a:t>According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EUCAST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(1/2023),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breakpoints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for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disc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susceptibility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spc="-25" dirty="0">
                <a:latin typeface="Calibri"/>
                <a:cs typeface="Calibri"/>
              </a:rPr>
              <a:t>are </a:t>
            </a:r>
            <a:r>
              <a:rPr sz="1700" dirty="0">
                <a:latin typeface="Calibri"/>
                <a:cs typeface="Calibri"/>
              </a:rPr>
              <a:t>available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for:</a:t>
            </a:r>
            <a:endParaRPr sz="1700">
              <a:latin typeface="Calibri"/>
              <a:cs typeface="Calibri"/>
            </a:endParaRPr>
          </a:p>
          <a:p>
            <a:pPr marL="812165" lvl="1" indent="-342265">
              <a:lnSpc>
                <a:spcPct val="100000"/>
              </a:lnSpc>
              <a:spcBef>
                <a:spcPts val="315"/>
              </a:spcBef>
              <a:buSzPct val="117647"/>
              <a:buFont typeface="Arial"/>
              <a:buChar char="•"/>
              <a:tabLst>
                <a:tab pos="812165" algn="l"/>
              </a:tabLst>
            </a:pPr>
            <a:r>
              <a:rPr sz="1700" i="1" spc="-10" dirty="0">
                <a:latin typeface="Calibri"/>
                <a:cs typeface="Calibri"/>
              </a:rPr>
              <a:t>Bacteroides</a:t>
            </a:r>
            <a:r>
              <a:rPr sz="1700" i="1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spp.</a:t>
            </a:r>
            <a:endParaRPr sz="1700">
              <a:latin typeface="Calibri"/>
              <a:cs typeface="Calibri"/>
            </a:endParaRPr>
          </a:p>
          <a:p>
            <a:pPr marL="812165" lvl="1" indent="-342265">
              <a:lnSpc>
                <a:spcPct val="100000"/>
              </a:lnSpc>
              <a:spcBef>
                <a:spcPts val="359"/>
              </a:spcBef>
              <a:buSzPct val="117647"/>
              <a:buFont typeface="Arial"/>
              <a:buChar char="•"/>
              <a:tabLst>
                <a:tab pos="812165" algn="l"/>
              </a:tabLst>
            </a:pPr>
            <a:r>
              <a:rPr sz="1700" i="1" spc="-10" dirty="0">
                <a:latin typeface="Calibri"/>
                <a:cs typeface="Calibri"/>
              </a:rPr>
              <a:t>Prevotella</a:t>
            </a:r>
            <a:r>
              <a:rPr sz="1700" i="1" spc="-5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spp.</a:t>
            </a:r>
            <a:endParaRPr sz="1700">
              <a:latin typeface="Calibri"/>
              <a:cs typeface="Calibri"/>
            </a:endParaRPr>
          </a:p>
          <a:p>
            <a:pPr marL="812165" lvl="1" indent="-342265">
              <a:lnSpc>
                <a:spcPct val="100000"/>
              </a:lnSpc>
              <a:spcBef>
                <a:spcPts val="359"/>
              </a:spcBef>
              <a:buSzPct val="117647"/>
              <a:buFont typeface="Arial"/>
              <a:buChar char="•"/>
              <a:tabLst>
                <a:tab pos="812165" algn="l"/>
              </a:tabLst>
            </a:pPr>
            <a:r>
              <a:rPr sz="1700" i="1" spc="-10" dirty="0">
                <a:latin typeface="Calibri"/>
                <a:cs typeface="Calibri"/>
              </a:rPr>
              <a:t>Fusobacterium</a:t>
            </a:r>
            <a:r>
              <a:rPr sz="1700" i="1" spc="25" dirty="0">
                <a:latin typeface="Calibri"/>
                <a:cs typeface="Calibri"/>
              </a:rPr>
              <a:t> </a:t>
            </a:r>
            <a:r>
              <a:rPr sz="1700" i="1" spc="-10" dirty="0">
                <a:latin typeface="Calibri"/>
                <a:cs typeface="Calibri"/>
              </a:rPr>
              <a:t>necrophorum</a:t>
            </a:r>
            <a:endParaRPr sz="1700">
              <a:latin typeface="Calibri"/>
              <a:cs typeface="Calibri"/>
            </a:endParaRPr>
          </a:p>
          <a:p>
            <a:pPr marL="812165" lvl="1" indent="-342265">
              <a:lnSpc>
                <a:spcPct val="100000"/>
              </a:lnSpc>
              <a:spcBef>
                <a:spcPts val="359"/>
              </a:spcBef>
              <a:buSzPct val="117647"/>
              <a:buFont typeface="Arial"/>
              <a:buChar char="•"/>
              <a:tabLst>
                <a:tab pos="812165" algn="l"/>
              </a:tabLst>
            </a:pPr>
            <a:r>
              <a:rPr sz="1700" i="1" spc="-10" dirty="0">
                <a:latin typeface="Calibri"/>
                <a:cs typeface="Calibri"/>
              </a:rPr>
              <a:t>Clostridium</a:t>
            </a:r>
            <a:r>
              <a:rPr sz="1700" i="1" spc="10" dirty="0">
                <a:latin typeface="Calibri"/>
                <a:cs typeface="Calibri"/>
              </a:rPr>
              <a:t> </a:t>
            </a:r>
            <a:r>
              <a:rPr sz="1700" i="1" spc="-10" dirty="0">
                <a:latin typeface="Calibri"/>
                <a:cs typeface="Calibri"/>
              </a:rPr>
              <a:t>perfringens</a:t>
            </a:r>
            <a:endParaRPr sz="1700">
              <a:latin typeface="Calibri"/>
              <a:cs typeface="Calibri"/>
            </a:endParaRPr>
          </a:p>
          <a:p>
            <a:pPr marL="812165" lvl="1" indent="-342265">
              <a:lnSpc>
                <a:spcPct val="100000"/>
              </a:lnSpc>
              <a:spcBef>
                <a:spcPts val="359"/>
              </a:spcBef>
              <a:buSzPct val="117647"/>
              <a:buFont typeface="Arial"/>
              <a:buChar char="•"/>
              <a:tabLst>
                <a:tab pos="812165" algn="l"/>
              </a:tabLst>
            </a:pPr>
            <a:r>
              <a:rPr sz="1700" i="1" spc="-10" dirty="0">
                <a:latin typeface="Calibri"/>
                <a:cs typeface="Calibri"/>
              </a:rPr>
              <a:t>Cutibacterium</a:t>
            </a:r>
            <a:r>
              <a:rPr sz="1700" i="1" dirty="0">
                <a:latin typeface="Calibri"/>
                <a:cs typeface="Calibri"/>
              </a:rPr>
              <a:t> </a:t>
            </a:r>
            <a:r>
              <a:rPr sz="1700" i="1" spc="-10" dirty="0">
                <a:latin typeface="Calibri"/>
                <a:cs typeface="Calibri"/>
              </a:rPr>
              <a:t>acnes</a:t>
            </a:r>
            <a:endParaRPr sz="1700">
              <a:latin typeface="Calibri"/>
              <a:cs typeface="Calibri"/>
            </a:endParaRPr>
          </a:p>
          <a:p>
            <a:pPr marL="812165" lvl="1" indent="-342265">
              <a:lnSpc>
                <a:spcPct val="100000"/>
              </a:lnSpc>
              <a:spcBef>
                <a:spcPts val="375"/>
              </a:spcBef>
              <a:buSzPct val="117647"/>
              <a:buFont typeface="Arial"/>
              <a:buChar char="•"/>
              <a:tabLst>
                <a:tab pos="812165" algn="l"/>
              </a:tabLst>
            </a:pPr>
            <a:r>
              <a:rPr sz="1700" i="1" spc="-10" dirty="0">
                <a:latin typeface="Calibri"/>
                <a:cs typeface="Calibri"/>
              </a:rPr>
              <a:t>Clostridium</a:t>
            </a:r>
            <a:r>
              <a:rPr sz="1700" i="1" spc="10" dirty="0">
                <a:latin typeface="Calibri"/>
                <a:cs typeface="Calibri"/>
              </a:rPr>
              <a:t> </a:t>
            </a:r>
            <a:r>
              <a:rPr sz="1700" i="1" spc="-10" dirty="0">
                <a:latin typeface="Calibri"/>
                <a:cs typeface="Calibri"/>
              </a:rPr>
              <a:t>difficile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7470" y="3904272"/>
            <a:ext cx="6810829" cy="266821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712215"/>
            <a:ext cx="378269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Diagnostic</a:t>
            </a:r>
            <a:r>
              <a:rPr spc="-130" dirty="0"/>
              <a:t> </a:t>
            </a:r>
            <a:r>
              <a:rPr spc="-10" dirty="0"/>
              <a:t>specifics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30235"/>
            <a:ext cx="4669155" cy="2784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0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b="1" dirty="0">
                <a:latin typeface="Calibri"/>
                <a:cs typeface="Calibri"/>
              </a:rPr>
              <a:t>Sensitivity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FHB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19"/>
              </a:spcBef>
              <a:buFont typeface="Arial"/>
              <a:buChar char="•"/>
            </a:pPr>
            <a:endParaRPr sz="2400">
              <a:latin typeface="Calibri"/>
              <a:cs typeface="Calibri"/>
            </a:endParaRPr>
          </a:p>
          <a:p>
            <a:pPr marL="696595" marR="687705" lvl="1" indent="-227329">
              <a:lnSpc>
                <a:spcPts val="2200"/>
              </a:lnSpc>
              <a:buSzPct val="117073"/>
              <a:buFont typeface="Arial"/>
              <a:buChar char="•"/>
              <a:tabLst>
                <a:tab pos="697865" algn="l"/>
              </a:tabLst>
            </a:pPr>
            <a:r>
              <a:rPr sz="2050" spc="-10" dirty="0">
                <a:latin typeface="Calibri"/>
                <a:cs typeface="Calibri"/>
              </a:rPr>
              <a:t>Müller-</a:t>
            </a:r>
            <a:r>
              <a:rPr sz="2050" dirty="0">
                <a:latin typeface="Calibri"/>
                <a:cs typeface="Calibri"/>
              </a:rPr>
              <a:t>Hinton</a:t>
            </a:r>
            <a:r>
              <a:rPr sz="2050" spc="-1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agar</a:t>
            </a:r>
            <a:r>
              <a:rPr sz="2050" spc="-1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for</a:t>
            </a:r>
            <a:r>
              <a:rPr sz="2050" spc="-2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culture-	demanding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organisms</a:t>
            </a:r>
            <a:endParaRPr sz="205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420"/>
              </a:spcBef>
              <a:buFont typeface="Arial"/>
              <a:buChar char="•"/>
            </a:pPr>
            <a:endParaRPr sz="2050">
              <a:latin typeface="Calibri"/>
              <a:cs typeface="Calibri"/>
            </a:endParaRPr>
          </a:p>
          <a:p>
            <a:pPr marL="696595" marR="5080" lvl="1" indent="-227329">
              <a:lnSpc>
                <a:spcPts val="2200"/>
              </a:lnSpc>
              <a:buSzPct val="117073"/>
              <a:buFont typeface="Arial"/>
              <a:buChar char="•"/>
              <a:tabLst>
                <a:tab pos="697865" algn="l"/>
              </a:tabLst>
            </a:pPr>
            <a:r>
              <a:rPr sz="2050" dirty="0">
                <a:latin typeface="Calibri"/>
                <a:cs typeface="Calibri"/>
              </a:rPr>
              <a:t>MH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supplemented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with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spc="-25" dirty="0">
                <a:latin typeface="Calibri"/>
                <a:cs typeface="Calibri"/>
              </a:rPr>
              <a:t>5% 	</a:t>
            </a:r>
            <a:r>
              <a:rPr sz="2050" dirty="0">
                <a:latin typeface="Calibri"/>
                <a:cs typeface="Calibri"/>
              </a:rPr>
              <a:t>defibrinated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horse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blood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and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20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spc="-20" dirty="0">
                <a:latin typeface="Calibri"/>
                <a:cs typeface="Calibri"/>
              </a:rPr>
              <a:t>mg/l 	β-</a:t>
            </a:r>
            <a:r>
              <a:rPr sz="2050" spc="-25" dirty="0">
                <a:latin typeface="Calibri"/>
                <a:cs typeface="Calibri"/>
              </a:rPr>
              <a:t>NAD</a:t>
            </a:r>
            <a:endParaRPr sz="20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04012" y="1066800"/>
            <a:ext cx="5002210" cy="500221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670940"/>
            <a:ext cx="9894570" cy="1266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100"/>
              </a:spcBef>
            </a:pPr>
            <a:r>
              <a:rPr spc="-35" dirty="0"/>
              <a:t>Important</a:t>
            </a:r>
            <a:r>
              <a:rPr spc="-135" dirty="0"/>
              <a:t> </a:t>
            </a:r>
            <a:r>
              <a:rPr spc="-35" dirty="0"/>
              <a:t>antibiotics</a:t>
            </a:r>
            <a:r>
              <a:rPr spc="-140" dirty="0"/>
              <a:t> </a:t>
            </a:r>
            <a:r>
              <a:rPr dirty="0"/>
              <a:t>in</a:t>
            </a:r>
            <a:r>
              <a:rPr spc="-135" dirty="0"/>
              <a:t> </a:t>
            </a:r>
            <a:r>
              <a:rPr dirty="0"/>
              <a:t>the</a:t>
            </a:r>
            <a:r>
              <a:rPr spc="-130" dirty="0"/>
              <a:t> </a:t>
            </a:r>
            <a:r>
              <a:rPr spc="-35" dirty="0"/>
              <a:t>treatment</a:t>
            </a:r>
            <a:r>
              <a:rPr spc="-140" dirty="0"/>
              <a:t> </a:t>
            </a:r>
            <a:r>
              <a:rPr dirty="0"/>
              <a:t>of</a:t>
            </a:r>
            <a:r>
              <a:rPr spc="-140" dirty="0"/>
              <a:t> </a:t>
            </a:r>
            <a:r>
              <a:rPr spc="-10" dirty="0"/>
              <a:t>anaerobic infections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44550" y="2528201"/>
          <a:ext cx="10502900" cy="28467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41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61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322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55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Antibiotics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55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Note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57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b="1" dirty="0">
                          <a:latin typeface="Calibri"/>
                          <a:cs typeface="Calibri"/>
                        </a:rPr>
                        <a:t>Penicillin</a:t>
                      </a:r>
                      <a:r>
                        <a:rPr sz="155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b="1" spc="-50" dirty="0">
                          <a:latin typeface="Calibri"/>
                          <a:cs typeface="Calibri"/>
                        </a:rPr>
                        <a:t>G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Mainly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G+;</a:t>
                      </a:r>
                      <a:r>
                        <a:rPr sz="155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resistance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increasing,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particularly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i="1" spc="-10" dirty="0">
                          <a:latin typeface="Calibri"/>
                          <a:cs typeface="Calibri"/>
                        </a:rPr>
                        <a:t>Bacteroides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b="1" spc="-10" dirty="0">
                          <a:latin typeface="Calibri"/>
                          <a:cs typeface="Calibri"/>
                        </a:rPr>
                        <a:t>Ampicillin/sulbactam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Resistance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rise,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particularly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i="1" spc="-10" dirty="0">
                          <a:latin typeface="Calibri"/>
                          <a:cs typeface="Calibri"/>
                        </a:rPr>
                        <a:t>Bacteroides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b="1" spc="-10" dirty="0">
                          <a:latin typeface="Calibri"/>
                          <a:cs typeface="Calibri"/>
                        </a:rPr>
                        <a:t>Meropenem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Resistance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i="1" dirty="0">
                          <a:latin typeface="Calibri"/>
                          <a:cs typeface="Calibri"/>
                        </a:rPr>
                        <a:t>Bacteroides</a:t>
                      </a:r>
                      <a:r>
                        <a:rPr sz="155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15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longer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 rare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b="1" spc="-10" dirty="0">
                          <a:latin typeface="Calibri"/>
                          <a:cs typeface="Calibri"/>
                        </a:rPr>
                        <a:t>Piperacillin/tazobactam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Broad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spectrum,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suitable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mixed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intra-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abdominal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infections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57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b="1" spc="-10" dirty="0">
                          <a:latin typeface="Calibri"/>
                          <a:cs typeface="Calibri"/>
                        </a:rPr>
                        <a:t>Clindamycin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Good</a:t>
                      </a:r>
                      <a:r>
                        <a:rPr sz="15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penetration,</a:t>
                      </a:r>
                      <a:r>
                        <a:rPr sz="15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but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only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static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effect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309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550" b="1" spc="-10" dirty="0">
                          <a:latin typeface="Calibri"/>
                          <a:cs typeface="Calibri"/>
                        </a:rPr>
                        <a:t>Metronidazole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2824480" indent="-63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More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effective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against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G-;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very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good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penetration,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good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anti-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anaerobic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antibiotic.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PR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against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i="1" spc="-10" dirty="0">
                          <a:latin typeface="Calibri"/>
                          <a:cs typeface="Calibri"/>
                        </a:rPr>
                        <a:t>Cutibacterium</a:t>
                      </a:r>
                      <a:r>
                        <a:rPr sz="155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i="1" spc="-10" dirty="0">
                          <a:latin typeface="Calibri"/>
                          <a:cs typeface="Calibri"/>
                        </a:rPr>
                        <a:t>Actinomyces.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712215"/>
            <a:ext cx="3267710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Virulence</a:t>
            </a:r>
            <a:r>
              <a:rPr spc="-204" dirty="0"/>
              <a:t> </a:t>
            </a:r>
            <a:r>
              <a:rPr spc="-60" dirty="0"/>
              <a:t>factors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139" y="1546484"/>
            <a:ext cx="6137275" cy="405892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620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spc="-10" dirty="0">
                <a:latin typeface="Calibri"/>
                <a:cs typeface="Calibri"/>
              </a:rPr>
              <a:t>Capsule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1005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dirty="0">
                <a:latin typeface="Calibri"/>
                <a:cs typeface="Calibri"/>
              </a:rPr>
              <a:t>LPS</a:t>
            </a:r>
            <a:r>
              <a:rPr sz="2400" spc="-10" dirty="0">
                <a:latin typeface="Calibri"/>
                <a:cs typeface="Calibri"/>
              </a:rPr>
              <a:t> (endotoxin)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990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spc="-10" dirty="0">
                <a:latin typeface="Calibri"/>
                <a:cs typeface="Calibri"/>
              </a:rPr>
              <a:t>Fimbriae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994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spc="-10" dirty="0">
                <a:latin typeface="Calibri"/>
                <a:cs typeface="Calibri"/>
              </a:rPr>
              <a:t>Flagellates</a:t>
            </a:r>
            <a:endParaRPr sz="2400">
              <a:latin typeface="Calibri"/>
              <a:cs typeface="Calibri"/>
            </a:endParaRPr>
          </a:p>
          <a:p>
            <a:pPr marL="696595" lvl="1" indent="-226695">
              <a:lnSpc>
                <a:spcPct val="100000"/>
              </a:lnSpc>
              <a:spcBef>
                <a:spcPts val="530"/>
              </a:spcBef>
              <a:buSzPct val="117073"/>
              <a:buFont typeface="Arial"/>
              <a:buChar char="•"/>
              <a:tabLst>
                <a:tab pos="696595" algn="l"/>
              </a:tabLst>
            </a:pPr>
            <a:r>
              <a:rPr sz="2050" i="1" dirty="0">
                <a:latin typeface="Calibri"/>
                <a:cs typeface="Calibri"/>
              </a:rPr>
              <a:t>Shigella,</a:t>
            </a:r>
            <a:r>
              <a:rPr sz="2050" i="1" spc="-30" dirty="0">
                <a:latin typeface="Calibri"/>
                <a:cs typeface="Calibri"/>
              </a:rPr>
              <a:t> </a:t>
            </a:r>
            <a:r>
              <a:rPr sz="2050" i="1" spc="-10" dirty="0">
                <a:latin typeface="Calibri"/>
                <a:cs typeface="Calibri"/>
              </a:rPr>
              <a:t>Klebsiella</a:t>
            </a:r>
            <a:r>
              <a:rPr sz="2050" i="1" spc="-30" dirty="0">
                <a:latin typeface="Calibri"/>
                <a:cs typeface="Calibri"/>
              </a:rPr>
              <a:t> </a:t>
            </a:r>
            <a:r>
              <a:rPr sz="2050" i="1" dirty="0">
                <a:latin typeface="Calibri"/>
                <a:cs typeface="Calibri"/>
              </a:rPr>
              <a:t>and</a:t>
            </a:r>
            <a:r>
              <a:rPr sz="2050" i="1" spc="-30" dirty="0">
                <a:latin typeface="Calibri"/>
                <a:cs typeface="Calibri"/>
              </a:rPr>
              <a:t> </a:t>
            </a:r>
            <a:r>
              <a:rPr sz="2050" i="1" dirty="0">
                <a:latin typeface="Calibri"/>
                <a:cs typeface="Calibri"/>
              </a:rPr>
              <a:t>Yersinia</a:t>
            </a:r>
            <a:r>
              <a:rPr sz="2050" i="1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do</a:t>
            </a:r>
            <a:r>
              <a:rPr sz="2050" spc="-4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not</a:t>
            </a:r>
            <a:r>
              <a:rPr sz="2050" spc="-45" dirty="0">
                <a:latin typeface="Calibri"/>
                <a:cs typeface="Calibri"/>
              </a:rPr>
              <a:t> </a:t>
            </a:r>
            <a:r>
              <a:rPr sz="2050" spc="-20" dirty="0">
                <a:latin typeface="Calibri"/>
                <a:cs typeface="Calibri"/>
              </a:rPr>
              <a:t>have</a:t>
            </a:r>
            <a:endParaRPr sz="205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970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spc="-10" dirty="0">
                <a:latin typeface="Calibri"/>
                <a:cs typeface="Calibri"/>
              </a:rPr>
              <a:t>Toxins</a:t>
            </a:r>
            <a:endParaRPr sz="2400">
              <a:latin typeface="Calibri"/>
              <a:cs typeface="Calibri"/>
            </a:endParaRPr>
          </a:p>
          <a:p>
            <a:pPr marL="696595" lvl="1" indent="-226695">
              <a:lnSpc>
                <a:spcPct val="100000"/>
              </a:lnSpc>
              <a:spcBef>
                <a:spcPts val="535"/>
              </a:spcBef>
              <a:buSzPct val="117073"/>
              <a:buFont typeface="Arial"/>
              <a:buChar char="•"/>
              <a:tabLst>
                <a:tab pos="696595" algn="l"/>
              </a:tabLst>
            </a:pPr>
            <a:r>
              <a:rPr sz="2050" spc="-10" dirty="0">
                <a:latin typeface="Calibri"/>
                <a:cs typeface="Calibri"/>
              </a:rPr>
              <a:t>Cytotoxins</a:t>
            </a:r>
            <a:r>
              <a:rPr sz="2050" spc="-6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(e.g.</a:t>
            </a:r>
            <a:r>
              <a:rPr sz="2050" spc="-6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verotoxin,</a:t>
            </a:r>
            <a:r>
              <a:rPr sz="2050" spc="-6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shigatoxin,</a:t>
            </a:r>
            <a:r>
              <a:rPr sz="2050" spc="-6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cholera</a:t>
            </a:r>
            <a:r>
              <a:rPr sz="2050" spc="-6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toxin)</a:t>
            </a:r>
            <a:endParaRPr sz="2050">
              <a:latin typeface="Calibri"/>
              <a:cs typeface="Calibri"/>
            </a:endParaRPr>
          </a:p>
          <a:p>
            <a:pPr marL="696595" lvl="1" indent="-226695">
              <a:lnSpc>
                <a:spcPct val="100000"/>
              </a:lnSpc>
              <a:spcBef>
                <a:spcPts val="505"/>
              </a:spcBef>
              <a:buSzPct val="117073"/>
              <a:buFont typeface="Arial"/>
              <a:buChar char="•"/>
              <a:tabLst>
                <a:tab pos="696595" algn="l"/>
              </a:tabLst>
            </a:pPr>
            <a:r>
              <a:rPr sz="2050" spc="-10" dirty="0">
                <a:latin typeface="Calibri"/>
                <a:cs typeface="Calibri"/>
              </a:rPr>
              <a:t>Enterotoxins</a:t>
            </a:r>
            <a:endParaRPr sz="205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965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spc="-20" dirty="0">
                <a:latin typeface="Calibri"/>
                <a:cs typeface="Calibri"/>
              </a:rPr>
              <a:t>T3SS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4748" rIns="0" bIns="0" rtlCol="0">
            <a:spAutoFit/>
          </a:bodyPr>
          <a:lstStyle/>
          <a:p>
            <a:pPr marL="642620">
              <a:lnSpc>
                <a:spcPct val="100000"/>
              </a:lnSpc>
              <a:spcBef>
                <a:spcPts val="100"/>
              </a:spcBef>
            </a:pPr>
            <a:r>
              <a:rPr dirty="0"/>
              <a:t>G+</a:t>
            </a:r>
            <a:r>
              <a:rPr spc="-105" dirty="0"/>
              <a:t> </a:t>
            </a:r>
            <a:r>
              <a:rPr dirty="0"/>
              <a:t>anaerobic</a:t>
            </a:r>
            <a:r>
              <a:rPr spc="-95" dirty="0"/>
              <a:t> </a:t>
            </a:r>
            <a:r>
              <a:rPr spc="-20" dirty="0"/>
              <a:t>rods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70733"/>
            <a:ext cx="2784475" cy="245491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670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b="1" i="1" spc="-135" dirty="0">
                <a:latin typeface="Arial"/>
                <a:cs typeface="Arial"/>
              </a:rPr>
              <a:t>Actinomyces</a:t>
            </a:r>
            <a:endParaRPr sz="2400">
              <a:latin typeface="Arial"/>
              <a:cs typeface="Arial"/>
            </a:endParaRPr>
          </a:p>
          <a:p>
            <a:pPr marL="240029" indent="-227329">
              <a:lnSpc>
                <a:spcPct val="100000"/>
              </a:lnSpc>
              <a:spcBef>
                <a:spcPts val="1065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b="1" i="1" spc="-204" dirty="0">
                <a:latin typeface="Arial"/>
                <a:cs typeface="Arial"/>
              </a:rPr>
              <a:t>Cutibacterium</a:t>
            </a:r>
            <a:r>
              <a:rPr sz="2400" b="1" i="1" spc="-80" dirty="0">
                <a:latin typeface="Arial"/>
                <a:cs typeface="Arial"/>
              </a:rPr>
              <a:t> </a:t>
            </a:r>
            <a:r>
              <a:rPr sz="2400" b="1" i="1" spc="-185" dirty="0">
                <a:latin typeface="Arial"/>
                <a:cs typeface="Arial"/>
              </a:rPr>
              <a:t>acnes</a:t>
            </a:r>
            <a:endParaRPr sz="2400">
              <a:latin typeface="Arial"/>
              <a:cs typeface="Arial"/>
            </a:endParaRPr>
          </a:p>
          <a:p>
            <a:pPr marL="240029" indent="-227329">
              <a:lnSpc>
                <a:spcPct val="100000"/>
              </a:lnSpc>
              <a:spcBef>
                <a:spcPts val="1015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i="1" spc="-10" dirty="0">
                <a:latin typeface="Calibri"/>
                <a:cs typeface="Calibri"/>
              </a:rPr>
              <a:t>Eubacterium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994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i="1" spc="-10" dirty="0">
                <a:latin typeface="Calibri"/>
                <a:cs typeface="Calibri"/>
              </a:rPr>
              <a:t>Lactobacillus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1000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i="1" spc="-10" dirty="0">
                <a:latin typeface="Calibri"/>
                <a:cs typeface="Calibri"/>
              </a:rPr>
              <a:t>Bifidobacterium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24095" y="3398151"/>
            <a:ext cx="212915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latin typeface="Calibri"/>
                <a:cs typeface="Calibri"/>
              </a:rPr>
              <a:t>Opportunistic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infections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16470" y="942035"/>
            <a:ext cx="4360160" cy="3431323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4034967" y="2930499"/>
            <a:ext cx="382905" cy="1325880"/>
          </a:xfrm>
          <a:custGeom>
            <a:avLst/>
            <a:gdLst/>
            <a:ahLst/>
            <a:cxnLst/>
            <a:rect l="l" t="t" r="r" b="b"/>
            <a:pathLst>
              <a:path w="382904" h="1325879">
                <a:moveTo>
                  <a:pt x="0" y="0"/>
                </a:moveTo>
                <a:lnTo>
                  <a:pt x="0" y="0"/>
                </a:lnTo>
                <a:lnTo>
                  <a:pt x="74470" y="2504"/>
                </a:lnTo>
                <a:lnTo>
                  <a:pt x="135286" y="9339"/>
                </a:lnTo>
                <a:lnTo>
                  <a:pt x="176288" y="19474"/>
                </a:lnTo>
                <a:lnTo>
                  <a:pt x="191324" y="31888"/>
                </a:lnTo>
                <a:lnTo>
                  <a:pt x="191324" y="616381"/>
                </a:lnTo>
                <a:lnTo>
                  <a:pt x="206360" y="628790"/>
                </a:lnTo>
                <a:lnTo>
                  <a:pt x="247363" y="638926"/>
                </a:lnTo>
                <a:lnTo>
                  <a:pt x="308179" y="645764"/>
                </a:lnTo>
                <a:lnTo>
                  <a:pt x="382651" y="648270"/>
                </a:lnTo>
                <a:lnTo>
                  <a:pt x="382651" y="648270"/>
                </a:lnTo>
                <a:lnTo>
                  <a:pt x="191324" y="680148"/>
                </a:lnTo>
                <a:lnTo>
                  <a:pt x="191324" y="1293672"/>
                </a:lnTo>
                <a:lnTo>
                  <a:pt x="74470" y="1323056"/>
                </a:lnTo>
                <a:lnTo>
                  <a:pt x="0" y="1325562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2161" rIns="0" bIns="0" rtlCol="0">
            <a:spAutoFit/>
          </a:bodyPr>
          <a:lstStyle/>
          <a:p>
            <a:pPr marL="642620">
              <a:lnSpc>
                <a:spcPct val="100000"/>
              </a:lnSpc>
              <a:spcBef>
                <a:spcPts val="100"/>
              </a:spcBef>
            </a:pPr>
            <a:r>
              <a:rPr sz="4050" i="1" spc="-195" dirty="0">
                <a:latin typeface="Calibri"/>
                <a:cs typeface="Calibri"/>
              </a:rPr>
              <a:t>Actinomyces</a:t>
            </a:r>
            <a:r>
              <a:rPr sz="4050" i="1" spc="-90" dirty="0">
                <a:latin typeface="Calibri"/>
                <a:cs typeface="Calibri"/>
              </a:rPr>
              <a:t> </a:t>
            </a:r>
            <a:r>
              <a:rPr spc="-20" dirty="0"/>
              <a:t>spp.</a:t>
            </a:r>
            <a:endParaRPr sz="40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5965" y="1797736"/>
            <a:ext cx="4853305" cy="2183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8760" marR="975360" indent="-226695">
              <a:lnSpc>
                <a:spcPct val="112200"/>
              </a:lnSpc>
              <a:spcBef>
                <a:spcPts val="100"/>
              </a:spcBef>
              <a:buSzPct val="117073"/>
              <a:buFont typeface="Arial"/>
              <a:buChar char="•"/>
              <a:tabLst>
                <a:tab pos="240665" algn="l"/>
              </a:tabLst>
            </a:pPr>
            <a:r>
              <a:rPr sz="2050" dirty="0">
                <a:latin typeface="Calibri"/>
                <a:cs typeface="Calibri"/>
              </a:rPr>
              <a:t>Species: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i="1" dirty="0">
                <a:latin typeface="Calibri"/>
                <a:cs typeface="Calibri"/>
              </a:rPr>
              <a:t>A.</a:t>
            </a:r>
            <a:r>
              <a:rPr sz="2050" i="1" spc="-35" dirty="0">
                <a:latin typeface="Calibri"/>
                <a:cs typeface="Calibri"/>
              </a:rPr>
              <a:t> </a:t>
            </a:r>
            <a:r>
              <a:rPr sz="2050" i="1" dirty="0">
                <a:latin typeface="Calibri"/>
                <a:cs typeface="Calibri"/>
              </a:rPr>
              <a:t>israeli,</a:t>
            </a:r>
            <a:r>
              <a:rPr sz="2050" i="1" spc="-30" dirty="0">
                <a:latin typeface="Calibri"/>
                <a:cs typeface="Calibri"/>
              </a:rPr>
              <a:t> </a:t>
            </a:r>
            <a:r>
              <a:rPr sz="2050" i="1" dirty="0">
                <a:latin typeface="Calibri"/>
                <a:cs typeface="Calibri"/>
              </a:rPr>
              <a:t>A.</a:t>
            </a:r>
            <a:r>
              <a:rPr sz="2050" i="1" spc="-30" dirty="0">
                <a:latin typeface="Calibri"/>
                <a:cs typeface="Calibri"/>
              </a:rPr>
              <a:t> </a:t>
            </a:r>
            <a:r>
              <a:rPr sz="2050" i="1" dirty="0">
                <a:latin typeface="Calibri"/>
                <a:cs typeface="Calibri"/>
              </a:rPr>
              <a:t>naeslundii,</a:t>
            </a:r>
            <a:r>
              <a:rPr sz="2050" i="1" spc="-25" dirty="0">
                <a:latin typeface="Calibri"/>
                <a:cs typeface="Calibri"/>
              </a:rPr>
              <a:t> A. 	</a:t>
            </a:r>
            <a:r>
              <a:rPr sz="2050" i="1" dirty="0">
                <a:latin typeface="Calibri"/>
                <a:cs typeface="Calibri"/>
              </a:rPr>
              <a:t>odontolyticus,</a:t>
            </a:r>
            <a:r>
              <a:rPr sz="2050" i="1" spc="-40" dirty="0">
                <a:latin typeface="Calibri"/>
                <a:cs typeface="Calibri"/>
              </a:rPr>
              <a:t> </a:t>
            </a:r>
            <a:r>
              <a:rPr sz="2050" i="1" dirty="0">
                <a:latin typeface="Calibri"/>
                <a:cs typeface="Calibri"/>
              </a:rPr>
              <a:t>A.</a:t>
            </a:r>
            <a:r>
              <a:rPr sz="2050" i="1" spc="-45" dirty="0">
                <a:latin typeface="Calibri"/>
                <a:cs typeface="Calibri"/>
              </a:rPr>
              <a:t> </a:t>
            </a:r>
            <a:r>
              <a:rPr sz="2050" i="1" spc="-10" dirty="0">
                <a:latin typeface="Calibri"/>
                <a:cs typeface="Calibri"/>
              </a:rPr>
              <a:t>viscosus</a:t>
            </a:r>
            <a:r>
              <a:rPr sz="2050" spc="-10" dirty="0">
                <a:latin typeface="Calibri"/>
                <a:cs typeface="Calibri"/>
              </a:rPr>
              <a:t>.</a:t>
            </a:r>
            <a:endParaRPr sz="2050">
              <a:latin typeface="Calibri"/>
              <a:cs typeface="Calibri"/>
            </a:endParaRPr>
          </a:p>
          <a:p>
            <a:pPr marL="239395" marR="5080" indent="-227329">
              <a:lnSpc>
                <a:spcPts val="2200"/>
              </a:lnSpc>
              <a:spcBef>
                <a:spcPts val="1340"/>
              </a:spcBef>
              <a:buSzPct val="117073"/>
              <a:buFont typeface="Arial"/>
              <a:buChar char="•"/>
              <a:tabLst>
                <a:tab pos="240665" algn="l"/>
              </a:tabLst>
            </a:pPr>
            <a:r>
              <a:rPr sz="2050" dirty="0">
                <a:latin typeface="Calibri"/>
                <a:cs typeface="Calibri"/>
              </a:rPr>
              <a:t>A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common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component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of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the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microbiota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spc="-25" dirty="0">
                <a:latin typeface="Calibri"/>
                <a:cs typeface="Calibri"/>
              </a:rPr>
              <a:t>of 	</a:t>
            </a:r>
            <a:r>
              <a:rPr sz="2050" dirty="0">
                <a:latin typeface="Calibri"/>
                <a:cs typeface="Calibri"/>
              </a:rPr>
              <a:t>the</a:t>
            </a:r>
            <a:r>
              <a:rPr sz="2050" spc="-4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upper</a:t>
            </a:r>
            <a:r>
              <a:rPr sz="2050" spc="-5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respiratory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tract,</a:t>
            </a:r>
            <a:r>
              <a:rPr sz="2050" spc="-4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the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large 	</a:t>
            </a:r>
            <a:r>
              <a:rPr sz="2050" dirty="0">
                <a:latin typeface="Calibri"/>
                <a:cs typeface="Calibri"/>
              </a:rPr>
              <a:t>intestine</a:t>
            </a:r>
            <a:r>
              <a:rPr sz="2050" spc="-6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and</a:t>
            </a:r>
            <a:r>
              <a:rPr sz="2050" spc="-6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the</a:t>
            </a:r>
            <a:r>
              <a:rPr sz="2050" spc="-5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female</a:t>
            </a:r>
            <a:r>
              <a:rPr sz="2050" spc="-6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genital</a:t>
            </a:r>
            <a:r>
              <a:rPr sz="2050" spc="-6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tract</a:t>
            </a:r>
            <a:endParaRPr sz="2050">
              <a:latin typeface="Calibri"/>
              <a:cs typeface="Calibri"/>
            </a:endParaRPr>
          </a:p>
          <a:p>
            <a:pPr marL="239395" indent="-226695">
              <a:lnSpc>
                <a:spcPct val="100000"/>
              </a:lnSpc>
              <a:spcBef>
                <a:spcPts val="994"/>
              </a:spcBef>
              <a:buSzPct val="117073"/>
              <a:buFont typeface="Arial"/>
              <a:buChar char="•"/>
              <a:tabLst>
                <a:tab pos="239395" algn="l"/>
              </a:tabLst>
            </a:pPr>
            <a:r>
              <a:rPr sz="2050" dirty="0">
                <a:latin typeface="Calibri"/>
                <a:cs typeface="Calibri"/>
              </a:rPr>
              <a:t>Mycolic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acids</a:t>
            </a:r>
            <a:r>
              <a:rPr sz="2050" spc="-5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in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the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cell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spc="-20" dirty="0">
                <a:latin typeface="Calibri"/>
                <a:cs typeface="Calibri"/>
              </a:rPr>
              <a:t>wall</a:t>
            </a:r>
            <a:endParaRPr sz="20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5965" y="4530674"/>
            <a:ext cx="5300980" cy="1374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9395" indent="-226695">
              <a:lnSpc>
                <a:spcPct val="100000"/>
              </a:lnSpc>
              <a:spcBef>
                <a:spcPts val="100"/>
              </a:spcBef>
              <a:buSzPct val="117073"/>
              <a:buFont typeface="Arial"/>
              <a:buChar char="•"/>
              <a:tabLst>
                <a:tab pos="239395" algn="l"/>
              </a:tabLst>
            </a:pPr>
            <a:r>
              <a:rPr sz="2050" b="1" spc="-10" dirty="0">
                <a:latin typeface="Calibri"/>
                <a:cs typeface="Calibri"/>
              </a:rPr>
              <a:t>Pathogenicity</a:t>
            </a:r>
            <a:r>
              <a:rPr sz="2050" spc="-10" dirty="0">
                <a:latin typeface="Calibri"/>
                <a:cs typeface="Calibri"/>
              </a:rPr>
              <a:t>:</a:t>
            </a:r>
            <a:endParaRPr sz="2050">
              <a:latin typeface="Calibri"/>
              <a:cs typeface="Calibri"/>
            </a:endParaRPr>
          </a:p>
          <a:p>
            <a:pPr marL="695960" lvl="1" indent="-226695">
              <a:lnSpc>
                <a:spcPct val="100000"/>
              </a:lnSpc>
              <a:spcBef>
                <a:spcPts val="490"/>
              </a:spcBef>
              <a:buSzPct val="117073"/>
              <a:buFont typeface="Arial"/>
              <a:buChar char="•"/>
              <a:tabLst>
                <a:tab pos="695960" algn="l"/>
              </a:tabLst>
            </a:pPr>
            <a:r>
              <a:rPr sz="2050" b="1" dirty="0">
                <a:solidFill>
                  <a:srgbClr val="C00000"/>
                </a:solidFill>
                <a:latin typeface="Calibri"/>
                <a:cs typeface="Calibri"/>
              </a:rPr>
              <a:t>Actinomycosis</a:t>
            </a:r>
            <a:r>
              <a:rPr sz="205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–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formation</a:t>
            </a:r>
            <a:r>
              <a:rPr sz="2050" spc="-2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of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abscesses</a:t>
            </a:r>
            <a:endParaRPr sz="2050">
              <a:latin typeface="Calibri"/>
              <a:cs typeface="Calibri"/>
            </a:endParaRPr>
          </a:p>
          <a:p>
            <a:pPr marL="696595" marR="5080" lvl="1" indent="-227329">
              <a:lnSpc>
                <a:spcPts val="2200"/>
              </a:lnSpc>
              <a:spcBef>
                <a:spcPts val="835"/>
              </a:spcBef>
              <a:buSzPct val="117073"/>
              <a:buFont typeface="Arial"/>
              <a:buChar char="•"/>
              <a:tabLst>
                <a:tab pos="697865" algn="l"/>
              </a:tabLst>
            </a:pPr>
            <a:r>
              <a:rPr sz="2050" dirty="0">
                <a:latin typeface="Calibri"/>
                <a:cs typeface="Calibri"/>
              </a:rPr>
              <a:t>The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risk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of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mediastinitis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in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the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intrathoracic 	</a:t>
            </a:r>
            <a:r>
              <a:rPr sz="2050" spc="-20" dirty="0">
                <a:latin typeface="Calibri"/>
                <a:cs typeface="Calibri"/>
              </a:rPr>
              <a:t>form</a:t>
            </a:r>
            <a:endParaRPr sz="20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578975" y="2107120"/>
            <a:ext cx="2072005" cy="1073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5715" indent="-287020">
              <a:lnSpc>
                <a:spcPct val="100000"/>
              </a:lnSpc>
              <a:spcBef>
                <a:spcPts val="100"/>
              </a:spcBef>
              <a:buSzPct val="116129"/>
              <a:buFont typeface="Arial"/>
              <a:buChar char="•"/>
              <a:tabLst>
                <a:tab pos="299720" algn="l"/>
              </a:tabLst>
            </a:pPr>
            <a:r>
              <a:rPr sz="1550" dirty="0">
                <a:latin typeface="Calibri"/>
                <a:cs typeface="Calibri"/>
              </a:rPr>
              <a:t>Diphtheroid</a:t>
            </a:r>
            <a:r>
              <a:rPr sz="1550" spc="-3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rods</a:t>
            </a:r>
            <a:r>
              <a:rPr sz="1550" spc="-30" dirty="0">
                <a:latin typeface="Calibri"/>
                <a:cs typeface="Calibri"/>
              </a:rPr>
              <a:t> </a:t>
            </a:r>
            <a:r>
              <a:rPr sz="1550" spc="-20" dirty="0">
                <a:latin typeface="Calibri"/>
                <a:cs typeface="Calibri"/>
              </a:rPr>
              <a:t>with </a:t>
            </a:r>
            <a:r>
              <a:rPr sz="1550" dirty="0">
                <a:latin typeface="Calibri"/>
                <a:cs typeface="Calibri"/>
              </a:rPr>
              <a:t>branched</a:t>
            </a:r>
            <a:r>
              <a:rPr sz="1550" spc="-4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growth</a:t>
            </a:r>
            <a:endParaRPr sz="1550">
              <a:latin typeface="Calibri"/>
              <a:cs typeface="Calibri"/>
            </a:endParaRPr>
          </a:p>
          <a:p>
            <a:pPr marL="299720" marR="5080" indent="-287020">
              <a:lnSpc>
                <a:spcPct val="100000"/>
              </a:lnSpc>
              <a:spcBef>
                <a:spcPts val="810"/>
              </a:spcBef>
              <a:buSzPct val="116129"/>
              <a:buFont typeface="Arial"/>
              <a:buChar char="•"/>
              <a:tabLst>
                <a:tab pos="299720" algn="l"/>
              </a:tabLst>
            </a:pPr>
            <a:r>
              <a:rPr sz="1550" dirty="0">
                <a:latin typeface="Calibri"/>
                <a:cs typeface="Calibri"/>
              </a:rPr>
              <a:t>Long</a:t>
            </a:r>
            <a:r>
              <a:rPr sz="1550" spc="-10" dirty="0">
                <a:latin typeface="Calibri"/>
                <a:cs typeface="Calibri"/>
              </a:rPr>
              <a:t> incubation </a:t>
            </a:r>
            <a:r>
              <a:rPr sz="1550" dirty="0">
                <a:latin typeface="Calibri"/>
                <a:cs typeface="Calibri"/>
              </a:rPr>
              <a:t>period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(up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14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days)</a:t>
            </a:r>
            <a:endParaRPr sz="155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189" y="127000"/>
            <a:ext cx="577542" cy="45415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75259" y="1062888"/>
            <a:ext cx="2644328" cy="345497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801614" y="1167028"/>
            <a:ext cx="338455" cy="616585"/>
            <a:chOff x="4801614" y="1167028"/>
            <a:chExt cx="338455" cy="616585"/>
          </a:xfrm>
        </p:grpSpPr>
        <p:sp>
          <p:nvSpPr>
            <p:cNvPr id="3" name="object 3"/>
            <p:cNvSpPr/>
            <p:nvPr/>
          </p:nvSpPr>
          <p:spPr>
            <a:xfrm>
              <a:off x="4815901" y="1181316"/>
              <a:ext cx="290195" cy="539115"/>
            </a:xfrm>
            <a:custGeom>
              <a:avLst/>
              <a:gdLst/>
              <a:ahLst/>
              <a:cxnLst/>
              <a:rect l="l" t="t" r="r" b="b"/>
              <a:pathLst>
                <a:path w="290195" h="539114">
                  <a:moveTo>
                    <a:pt x="0" y="0"/>
                  </a:moveTo>
                  <a:lnTo>
                    <a:pt x="289826" y="538923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061211" y="1687352"/>
              <a:ext cx="78740" cy="95885"/>
            </a:xfrm>
            <a:custGeom>
              <a:avLst/>
              <a:gdLst/>
              <a:ahLst/>
              <a:cxnLst/>
              <a:rect l="l" t="t" r="r" b="b"/>
              <a:pathLst>
                <a:path w="78739" h="95885">
                  <a:moveTo>
                    <a:pt x="78345" y="95795"/>
                  </a:moveTo>
                  <a:lnTo>
                    <a:pt x="0" y="40601"/>
                  </a:lnTo>
                  <a:lnTo>
                    <a:pt x="75500" y="0"/>
                  </a:lnTo>
                  <a:lnTo>
                    <a:pt x="78345" y="957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7366223" y="3488125"/>
            <a:ext cx="2872105" cy="917575"/>
            <a:chOff x="7366223" y="3488125"/>
            <a:chExt cx="2872105" cy="917575"/>
          </a:xfrm>
        </p:grpSpPr>
        <p:sp>
          <p:nvSpPr>
            <p:cNvPr id="6" name="object 6"/>
            <p:cNvSpPr/>
            <p:nvPr/>
          </p:nvSpPr>
          <p:spPr>
            <a:xfrm>
              <a:off x="7380510" y="3502413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2695041" y="889000"/>
                  </a:moveTo>
                  <a:lnTo>
                    <a:pt x="148170" y="889000"/>
                  </a:lnTo>
                  <a:lnTo>
                    <a:pt x="101335" y="881446"/>
                  </a:lnTo>
                  <a:lnTo>
                    <a:pt x="60660" y="860412"/>
                  </a:lnTo>
                  <a:lnTo>
                    <a:pt x="28586" y="828338"/>
                  </a:lnTo>
                  <a:lnTo>
                    <a:pt x="7553" y="787664"/>
                  </a:lnTo>
                  <a:lnTo>
                    <a:pt x="0" y="740829"/>
                  </a:ln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35659" y="787664"/>
                  </a:lnTo>
                  <a:lnTo>
                    <a:pt x="2814625" y="828338"/>
                  </a:lnTo>
                  <a:lnTo>
                    <a:pt x="2782552" y="860412"/>
                  </a:lnTo>
                  <a:lnTo>
                    <a:pt x="2741877" y="881446"/>
                  </a:lnTo>
                  <a:lnTo>
                    <a:pt x="2695041" y="88900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380510" y="3502413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0" y="148170"/>
                  </a:move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43212" y="740829"/>
                  </a:lnTo>
                  <a:lnTo>
                    <a:pt x="2695041" y="889000"/>
                  </a:lnTo>
                  <a:lnTo>
                    <a:pt x="148170" y="889000"/>
                  </a:lnTo>
                  <a:lnTo>
                    <a:pt x="148170" y="889000"/>
                  </a:lnTo>
                  <a:lnTo>
                    <a:pt x="0" y="740829"/>
                  </a:lnTo>
                  <a:lnTo>
                    <a:pt x="0" y="14817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3315714" y="278030"/>
            <a:ext cx="3000375" cy="917575"/>
            <a:chOff x="3315714" y="278030"/>
            <a:chExt cx="3000375" cy="917575"/>
          </a:xfrm>
        </p:grpSpPr>
        <p:sp>
          <p:nvSpPr>
            <p:cNvPr id="9" name="object 9"/>
            <p:cNvSpPr/>
            <p:nvPr/>
          </p:nvSpPr>
          <p:spPr>
            <a:xfrm>
              <a:off x="3330001" y="292318"/>
              <a:ext cx="2971800" cy="889000"/>
            </a:xfrm>
            <a:custGeom>
              <a:avLst/>
              <a:gdLst/>
              <a:ahLst/>
              <a:cxnLst/>
              <a:rect l="l" t="t" r="r" b="b"/>
              <a:pathLst>
                <a:path w="2971800" h="889000">
                  <a:moveTo>
                    <a:pt x="2823629" y="888999"/>
                  </a:moveTo>
                  <a:lnTo>
                    <a:pt x="148170" y="888999"/>
                  </a:lnTo>
                  <a:lnTo>
                    <a:pt x="101335" y="881445"/>
                  </a:lnTo>
                  <a:lnTo>
                    <a:pt x="60660" y="860409"/>
                  </a:lnTo>
                  <a:lnTo>
                    <a:pt x="28586" y="828334"/>
                  </a:lnTo>
                  <a:lnTo>
                    <a:pt x="7553" y="787660"/>
                  </a:lnTo>
                  <a:lnTo>
                    <a:pt x="0" y="740829"/>
                  </a:lnTo>
                  <a:lnTo>
                    <a:pt x="0" y="148170"/>
                  </a:lnTo>
                  <a:lnTo>
                    <a:pt x="7553" y="101335"/>
                  </a:lnTo>
                  <a:lnTo>
                    <a:pt x="28586" y="60660"/>
                  </a:lnTo>
                  <a:lnTo>
                    <a:pt x="60660" y="28586"/>
                  </a:lnTo>
                  <a:lnTo>
                    <a:pt x="101335" y="7553"/>
                  </a:lnTo>
                  <a:lnTo>
                    <a:pt x="148170" y="0"/>
                  </a:lnTo>
                  <a:lnTo>
                    <a:pt x="2823629" y="0"/>
                  </a:lnTo>
                  <a:lnTo>
                    <a:pt x="2870464" y="7553"/>
                  </a:lnTo>
                  <a:lnTo>
                    <a:pt x="2911138" y="28586"/>
                  </a:lnTo>
                  <a:lnTo>
                    <a:pt x="2943212" y="60660"/>
                  </a:lnTo>
                  <a:lnTo>
                    <a:pt x="2964246" y="101335"/>
                  </a:lnTo>
                  <a:lnTo>
                    <a:pt x="2971800" y="148170"/>
                  </a:lnTo>
                  <a:lnTo>
                    <a:pt x="2971800" y="740829"/>
                  </a:lnTo>
                  <a:lnTo>
                    <a:pt x="2964246" y="787660"/>
                  </a:lnTo>
                  <a:lnTo>
                    <a:pt x="2943212" y="828334"/>
                  </a:lnTo>
                  <a:lnTo>
                    <a:pt x="2911138" y="860409"/>
                  </a:lnTo>
                  <a:lnTo>
                    <a:pt x="2870464" y="881445"/>
                  </a:lnTo>
                  <a:lnTo>
                    <a:pt x="2823629" y="888999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30001" y="292318"/>
              <a:ext cx="2971800" cy="889000"/>
            </a:xfrm>
            <a:custGeom>
              <a:avLst/>
              <a:gdLst/>
              <a:ahLst/>
              <a:cxnLst/>
              <a:rect l="l" t="t" r="r" b="b"/>
              <a:pathLst>
                <a:path w="2971800" h="889000">
                  <a:moveTo>
                    <a:pt x="0" y="148170"/>
                  </a:moveTo>
                  <a:lnTo>
                    <a:pt x="0" y="148170"/>
                  </a:lnTo>
                  <a:lnTo>
                    <a:pt x="7553" y="101335"/>
                  </a:lnTo>
                  <a:lnTo>
                    <a:pt x="28586" y="60660"/>
                  </a:lnTo>
                  <a:lnTo>
                    <a:pt x="60660" y="28586"/>
                  </a:lnTo>
                  <a:lnTo>
                    <a:pt x="101335" y="7553"/>
                  </a:lnTo>
                  <a:lnTo>
                    <a:pt x="148170" y="0"/>
                  </a:lnTo>
                  <a:lnTo>
                    <a:pt x="2823629" y="0"/>
                  </a:lnTo>
                  <a:lnTo>
                    <a:pt x="2823629" y="0"/>
                  </a:lnTo>
                  <a:lnTo>
                    <a:pt x="2870464" y="7553"/>
                  </a:lnTo>
                  <a:lnTo>
                    <a:pt x="2911138" y="28586"/>
                  </a:lnTo>
                  <a:lnTo>
                    <a:pt x="2943212" y="60660"/>
                  </a:lnTo>
                  <a:lnTo>
                    <a:pt x="2964246" y="101335"/>
                  </a:lnTo>
                  <a:lnTo>
                    <a:pt x="2971800" y="148170"/>
                  </a:lnTo>
                  <a:lnTo>
                    <a:pt x="2971800" y="740829"/>
                  </a:lnTo>
                  <a:lnTo>
                    <a:pt x="2971800" y="740829"/>
                  </a:lnTo>
                  <a:lnTo>
                    <a:pt x="2823629" y="888999"/>
                  </a:lnTo>
                  <a:lnTo>
                    <a:pt x="148170" y="888999"/>
                  </a:lnTo>
                  <a:lnTo>
                    <a:pt x="148170" y="888999"/>
                  </a:lnTo>
                  <a:lnTo>
                    <a:pt x="0" y="740829"/>
                  </a:lnTo>
                  <a:lnTo>
                    <a:pt x="0" y="148170"/>
                  </a:lnTo>
                  <a:close/>
                </a:path>
              </a:pathLst>
            </a:custGeom>
            <a:ln w="285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7147150" y="278027"/>
            <a:ext cx="2872105" cy="917575"/>
            <a:chOff x="7147150" y="278027"/>
            <a:chExt cx="2872105" cy="917575"/>
          </a:xfrm>
        </p:grpSpPr>
        <p:sp>
          <p:nvSpPr>
            <p:cNvPr id="12" name="object 12"/>
            <p:cNvSpPr/>
            <p:nvPr/>
          </p:nvSpPr>
          <p:spPr>
            <a:xfrm>
              <a:off x="7161438" y="292315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2695041" y="889000"/>
                  </a:moveTo>
                  <a:lnTo>
                    <a:pt x="148170" y="889000"/>
                  </a:lnTo>
                  <a:lnTo>
                    <a:pt x="101335" y="881446"/>
                  </a:lnTo>
                  <a:lnTo>
                    <a:pt x="60660" y="860412"/>
                  </a:lnTo>
                  <a:lnTo>
                    <a:pt x="28586" y="828338"/>
                  </a:lnTo>
                  <a:lnTo>
                    <a:pt x="7553" y="787664"/>
                  </a:lnTo>
                  <a:lnTo>
                    <a:pt x="0" y="740829"/>
                  </a:ln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35659" y="787664"/>
                  </a:lnTo>
                  <a:lnTo>
                    <a:pt x="2814625" y="828338"/>
                  </a:lnTo>
                  <a:lnTo>
                    <a:pt x="2782552" y="860412"/>
                  </a:lnTo>
                  <a:lnTo>
                    <a:pt x="2741877" y="881446"/>
                  </a:lnTo>
                  <a:lnTo>
                    <a:pt x="2695041" y="88900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61438" y="292315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0" y="148170"/>
                  </a:move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43212" y="740829"/>
                  </a:lnTo>
                  <a:lnTo>
                    <a:pt x="2695041" y="889000"/>
                  </a:lnTo>
                  <a:lnTo>
                    <a:pt x="148170" y="889000"/>
                  </a:lnTo>
                  <a:lnTo>
                    <a:pt x="148170" y="889000"/>
                  </a:lnTo>
                  <a:lnTo>
                    <a:pt x="0" y="740829"/>
                  </a:lnTo>
                  <a:lnTo>
                    <a:pt x="0" y="14817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3703666" y="1768862"/>
            <a:ext cx="2872105" cy="917575"/>
            <a:chOff x="3703666" y="1768862"/>
            <a:chExt cx="2872105" cy="917575"/>
          </a:xfrm>
        </p:grpSpPr>
        <p:sp>
          <p:nvSpPr>
            <p:cNvPr id="15" name="object 15"/>
            <p:cNvSpPr/>
            <p:nvPr/>
          </p:nvSpPr>
          <p:spPr>
            <a:xfrm>
              <a:off x="3717954" y="1783150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2695041" y="888999"/>
                  </a:moveTo>
                  <a:lnTo>
                    <a:pt x="148170" y="888999"/>
                  </a:lnTo>
                  <a:lnTo>
                    <a:pt x="101335" y="881446"/>
                  </a:lnTo>
                  <a:lnTo>
                    <a:pt x="60660" y="860412"/>
                  </a:lnTo>
                  <a:lnTo>
                    <a:pt x="28586" y="828338"/>
                  </a:lnTo>
                  <a:lnTo>
                    <a:pt x="7553" y="787664"/>
                  </a:lnTo>
                  <a:lnTo>
                    <a:pt x="0" y="740829"/>
                  </a:ln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35659" y="787664"/>
                  </a:lnTo>
                  <a:lnTo>
                    <a:pt x="2814625" y="828338"/>
                  </a:lnTo>
                  <a:lnTo>
                    <a:pt x="2782552" y="860412"/>
                  </a:lnTo>
                  <a:lnTo>
                    <a:pt x="2741877" y="881446"/>
                  </a:lnTo>
                  <a:lnTo>
                    <a:pt x="2695041" y="888999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717954" y="1783150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0" y="148170"/>
                  </a:move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43212" y="740829"/>
                  </a:lnTo>
                  <a:lnTo>
                    <a:pt x="2695041" y="888999"/>
                  </a:lnTo>
                  <a:lnTo>
                    <a:pt x="148170" y="888999"/>
                  </a:lnTo>
                  <a:lnTo>
                    <a:pt x="148170" y="888999"/>
                  </a:lnTo>
                  <a:lnTo>
                    <a:pt x="0" y="740829"/>
                  </a:lnTo>
                  <a:lnTo>
                    <a:pt x="0" y="14817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4208684" y="1167028"/>
            <a:ext cx="4389120" cy="3239135"/>
            <a:chOff x="4208684" y="1167028"/>
            <a:chExt cx="4389120" cy="3239135"/>
          </a:xfrm>
        </p:grpSpPr>
        <p:sp>
          <p:nvSpPr>
            <p:cNvPr id="18" name="object 18"/>
            <p:cNvSpPr/>
            <p:nvPr/>
          </p:nvSpPr>
          <p:spPr>
            <a:xfrm>
              <a:off x="4222972" y="3502413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2695041" y="889000"/>
                  </a:moveTo>
                  <a:lnTo>
                    <a:pt x="148170" y="889000"/>
                  </a:lnTo>
                  <a:lnTo>
                    <a:pt x="101335" y="881446"/>
                  </a:lnTo>
                  <a:lnTo>
                    <a:pt x="60660" y="860412"/>
                  </a:lnTo>
                  <a:lnTo>
                    <a:pt x="28586" y="828338"/>
                  </a:lnTo>
                  <a:lnTo>
                    <a:pt x="7553" y="787664"/>
                  </a:lnTo>
                  <a:lnTo>
                    <a:pt x="0" y="740829"/>
                  </a:ln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35659" y="787664"/>
                  </a:lnTo>
                  <a:lnTo>
                    <a:pt x="2814625" y="828338"/>
                  </a:lnTo>
                  <a:lnTo>
                    <a:pt x="2782552" y="860412"/>
                  </a:lnTo>
                  <a:lnTo>
                    <a:pt x="2741877" y="881446"/>
                  </a:lnTo>
                  <a:lnTo>
                    <a:pt x="2695041" y="88900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222972" y="3502413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0" y="148170"/>
                  </a:move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43212" y="740829"/>
                  </a:lnTo>
                  <a:lnTo>
                    <a:pt x="2695041" y="889000"/>
                  </a:lnTo>
                  <a:lnTo>
                    <a:pt x="148170" y="889000"/>
                  </a:lnTo>
                  <a:lnTo>
                    <a:pt x="148170" y="889000"/>
                  </a:lnTo>
                  <a:lnTo>
                    <a:pt x="0" y="740829"/>
                  </a:lnTo>
                  <a:lnTo>
                    <a:pt x="0" y="14817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139561" y="2672152"/>
              <a:ext cx="467995" cy="769620"/>
            </a:xfrm>
            <a:custGeom>
              <a:avLst/>
              <a:gdLst/>
              <a:ahLst/>
              <a:cxnLst/>
              <a:rect l="l" t="t" r="r" b="b"/>
              <a:pathLst>
                <a:path w="467995" h="769620">
                  <a:moveTo>
                    <a:pt x="0" y="0"/>
                  </a:moveTo>
                  <a:lnTo>
                    <a:pt x="467893" y="769226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563413" y="3406901"/>
              <a:ext cx="81280" cy="95885"/>
            </a:xfrm>
            <a:custGeom>
              <a:avLst/>
              <a:gdLst/>
              <a:ahLst/>
              <a:cxnLst/>
              <a:rect l="l" t="t" r="r" b="b"/>
              <a:pathLst>
                <a:path w="81279" h="95885">
                  <a:moveTo>
                    <a:pt x="81165" y="95516"/>
                  </a:moveTo>
                  <a:lnTo>
                    <a:pt x="0" y="44550"/>
                  </a:lnTo>
                  <a:lnTo>
                    <a:pt x="73240" y="0"/>
                  </a:lnTo>
                  <a:lnTo>
                    <a:pt x="81165" y="955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00638" y="1181316"/>
              <a:ext cx="2882900" cy="2277110"/>
            </a:xfrm>
            <a:custGeom>
              <a:avLst/>
              <a:gdLst/>
              <a:ahLst/>
              <a:cxnLst/>
              <a:rect l="l" t="t" r="r" b="b"/>
              <a:pathLst>
                <a:path w="2882900" h="2277110">
                  <a:moveTo>
                    <a:pt x="2882404" y="0"/>
                  </a:moveTo>
                  <a:lnTo>
                    <a:pt x="0" y="2276817"/>
                  </a:lnTo>
                </a:path>
              </a:pathLst>
            </a:custGeom>
            <a:ln w="285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644572" y="3415643"/>
              <a:ext cx="93980" cy="86995"/>
            </a:xfrm>
            <a:custGeom>
              <a:avLst/>
              <a:gdLst/>
              <a:ahLst/>
              <a:cxnLst/>
              <a:rect l="l" t="t" r="r" b="b"/>
              <a:pathLst>
                <a:path w="93979" h="86995">
                  <a:moveTo>
                    <a:pt x="0" y="86778"/>
                  </a:moveTo>
                  <a:lnTo>
                    <a:pt x="40702" y="0"/>
                  </a:lnTo>
                  <a:lnTo>
                    <a:pt x="93840" y="67271"/>
                  </a:lnTo>
                  <a:lnTo>
                    <a:pt x="0" y="867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066185" y="3946916"/>
              <a:ext cx="243204" cy="0"/>
            </a:xfrm>
            <a:custGeom>
              <a:avLst/>
              <a:gdLst/>
              <a:ahLst/>
              <a:cxnLst/>
              <a:rect l="l" t="t" r="r" b="b"/>
              <a:pathLst>
                <a:path w="243204">
                  <a:moveTo>
                    <a:pt x="0" y="0"/>
                  </a:moveTo>
                  <a:lnTo>
                    <a:pt x="242887" y="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294788" y="3904050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0" y="85725"/>
                  </a:moveTo>
                  <a:lnTo>
                    <a:pt x="0" y="0"/>
                  </a:lnTo>
                  <a:lnTo>
                    <a:pt x="85725" y="42862"/>
                  </a:lnTo>
                  <a:lnTo>
                    <a:pt x="0" y="857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337070" y="1849270"/>
            <a:ext cx="3990975" cy="3028950"/>
            <a:chOff x="337070" y="1849270"/>
            <a:chExt cx="3990975" cy="3028950"/>
          </a:xfrm>
        </p:grpSpPr>
        <p:pic>
          <p:nvPicPr>
            <p:cNvPr id="27" name="object 2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7070" y="2394878"/>
              <a:ext cx="3571566" cy="248275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680094" y="1855620"/>
              <a:ext cx="1642110" cy="842644"/>
            </a:xfrm>
            <a:custGeom>
              <a:avLst/>
              <a:gdLst/>
              <a:ahLst/>
              <a:cxnLst/>
              <a:rect l="l" t="t" r="r" b="b"/>
              <a:pathLst>
                <a:path w="1642110" h="842644">
                  <a:moveTo>
                    <a:pt x="845247" y="659925"/>
                  </a:moveTo>
                  <a:lnTo>
                    <a:pt x="786702" y="659785"/>
                  </a:lnTo>
                  <a:lnTo>
                    <a:pt x="728727" y="657974"/>
                  </a:lnTo>
                  <a:lnTo>
                    <a:pt x="671524" y="654531"/>
                  </a:lnTo>
                  <a:lnTo>
                    <a:pt x="615290" y="649498"/>
                  </a:lnTo>
                  <a:lnTo>
                    <a:pt x="560229" y="642914"/>
                  </a:lnTo>
                  <a:lnTo>
                    <a:pt x="506540" y="634820"/>
                  </a:lnTo>
                  <a:lnTo>
                    <a:pt x="454424" y="625256"/>
                  </a:lnTo>
                  <a:lnTo>
                    <a:pt x="404083" y="614262"/>
                  </a:lnTo>
                  <a:lnTo>
                    <a:pt x="355716" y="601880"/>
                  </a:lnTo>
                  <a:lnTo>
                    <a:pt x="309527" y="588149"/>
                  </a:lnTo>
                  <a:lnTo>
                    <a:pt x="265714" y="573109"/>
                  </a:lnTo>
                  <a:lnTo>
                    <a:pt x="224478" y="556800"/>
                  </a:lnTo>
                  <a:lnTo>
                    <a:pt x="186020" y="539264"/>
                  </a:lnTo>
                  <a:lnTo>
                    <a:pt x="118246" y="500669"/>
                  </a:lnTo>
                  <a:lnTo>
                    <a:pt x="63995" y="457645"/>
                  </a:lnTo>
                  <a:lnTo>
                    <a:pt x="22853" y="407181"/>
                  </a:lnTo>
                  <a:lnTo>
                    <a:pt x="1788" y="352194"/>
                  </a:lnTo>
                  <a:lnTo>
                    <a:pt x="0" y="324853"/>
                  </a:lnTo>
                  <a:lnTo>
                    <a:pt x="13136" y="271094"/>
                  </a:lnTo>
                  <a:lnTo>
                    <a:pt x="47517" y="219406"/>
                  </a:lnTo>
                  <a:lnTo>
                    <a:pt x="101900" y="170793"/>
                  </a:lnTo>
                  <a:lnTo>
                    <a:pt x="136202" y="147952"/>
                  </a:lnTo>
                  <a:lnTo>
                    <a:pt x="175039" y="126256"/>
                  </a:lnTo>
                  <a:lnTo>
                    <a:pt x="218253" y="105829"/>
                  </a:lnTo>
                  <a:lnTo>
                    <a:pt x="265691" y="86798"/>
                  </a:lnTo>
                  <a:lnTo>
                    <a:pt x="317195" y="69288"/>
                  </a:lnTo>
                  <a:lnTo>
                    <a:pt x="372610" y="53422"/>
                  </a:lnTo>
                  <a:lnTo>
                    <a:pt x="431781" y="39330"/>
                  </a:lnTo>
                  <a:lnTo>
                    <a:pt x="494551" y="27133"/>
                  </a:lnTo>
                  <a:lnTo>
                    <a:pt x="560768" y="16958"/>
                  </a:lnTo>
                  <a:lnTo>
                    <a:pt x="619581" y="10010"/>
                  </a:lnTo>
                  <a:lnTo>
                    <a:pt x="678631" y="4894"/>
                  </a:lnTo>
                  <a:lnTo>
                    <a:pt x="737711" y="1571"/>
                  </a:lnTo>
                  <a:lnTo>
                    <a:pt x="796626" y="0"/>
                  </a:lnTo>
                  <a:lnTo>
                    <a:pt x="855171" y="139"/>
                  </a:lnTo>
                  <a:lnTo>
                    <a:pt x="913146" y="1951"/>
                  </a:lnTo>
                  <a:lnTo>
                    <a:pt x="970351" y="5394"/>
                  </a:lnTo>
                  <a:lnTo>
                    <a:pt x="1026585" y="10428"/>
                  </a:lnTo>
                  <a:lnTo>
                    <a:pt x="1081195" y="16958"/>
                  </a:lnTo>
                  <a:lnTo>
                    <a:pt x="1135336" y="25105"/>
                  </a:lnTo>
                  <a:lnTo>
                    <a:pt x="1187452" y="34670"/>
                  </a:lnTo>
                  <a:lnTo>
                    <a:pt x="1237793" y="45664"/>
                  </a:lnTo>
                  <a:lnTo>
                    <a:pt x="1286158" y="58047"/>
                  </a:lnTo>
                  <a:lnTo>
                    <a:pt x="1332349" y="71779"/>
                  </a:lnTo>
                  <a:lnTo>
                    <a:pt x="1376096" y="86798"/>
                  </a:lnTo>
                  <a:lnTo>
                    <a:pt x="1417396" y="103129"/>
                  </a:lnTo>
                  <a:lnTo>
                    <a:pt x="1455852" y="120667"/>
                  </a:lnTo>
                  <a:lnTo>
                    <a:pt x="1491329" y="139392"/>
                  </a:lnTo>
                  <a:lnTo>
                    <a:pt x="1552540" y="180245"/>
                  </a:lnTo>
                  <a:lnTo>
                    <a:pt x="1599423" y="225364"/>
                  </a:lnTo>
                  <a:lnTo>
                    <a:pt x="1635729" y="289943"/>
                  </a:lnTo>
                  <a:lnTo>
                    <a:pt x="1641578" y="322475"/>
                  </a:lnTo>
                  <a:lnTo>
                    <a:pt x="1639436" y="354860"/>
                  </a:lnTo>
                  <a:lnTo>
                    <a:pt x="1611820" y="418270"/>
                  </a:lnTo>
                  <a:lnTo>
                    <a:pt x="1586666" y="448833"/>
                  </a:lnTo>
                  <a:lnTo>
                    <a:pt x="1554159" y="478327"/>
                  </a:lnTo>
                  <a:lnTo>
                    <a:pt x="1514458" y="506520"/>
                  </a:lnTo>
                  <a:lnTo>
                    <a:pt x="1467725" y="533183"/>
                  </a:lnTo>
                  <a:lnTo>
                    <a:pt x="1414116" y="558082"/>
                  </a:lnTo>
                  <a:lnTo>
                    <a:pt x="1353794" y="580990"/>
                  </a:lnTo>
                  <a:lnTo>
                    <a:pt x="1398233" y="642914"/>
                  </a:lnTo>
                  <a:lnTo>
                    <a:pt x="1081547" y="642914"/>
                  </a:lnTo>
                  <a:lnTo>
                    <a:pt x="1022286" y="649915"/>
                  </a:lnTo>
                  <a:lnTo>
                    <a:pt x="963238" y="655030"/>
                  </a:lnTo>
                  <a:lnTo>
                    <a:pt x="904159" y="658354"/>
                  </a:lnTo>
                  <a:lnTo>
                    <a:pt x="845247" y="659925"/>
                  </a:lnTo>
                  <a:close/>
                </a:path>
                <a:path w="1642110" h="842644">
                  <a:moveTo>
                    <a:pt x="1541384" y="842382"/>
                  </a:moveTo>
                  <a:lnTo>
                    <a:pt x="1080976" y="642914"/>
                  </a:lnTo>
                  <a:lnTo>
                    <a:pt x="1398233" y="642914"/>
                  </a:lnTo>
                  <a:lnTo>
                    <a:pt x="1541384" y="842382"/>
                  </a:lnTo>
                  <a:close/>
                </a:path>
              </a:pathLst>
            </a:custGeom>
            <a:solidFill>
              <a:srgbClr val="8FAA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680094" y="1855620"/>
              <a:ext cx="1642110" cy="842644"/>
            </a:xfrm>
            <a:custGeom>
              <a:avLst/>
              <a:gdLst/>
              <a:ahLst/>
              <a:cxnLst/>
              <a:rect l="l" t="t" r="r" b="b"/>
              <a:pathLst>
                <a:path w="1642110" h="842644">
                  <a:moveTo>
                    <a:pt x="1541384" y="842382"/>
                  </a:moveTo>
                  <a:lnTo>
                    <a:pt x="1541384" y="842382"/>
                  </a:lnTo>
                  <a:lnTo>
                    <a:pt x="0" y="324853"/>
                  </a:lnTo>
                  <a:lnTo>
                    <a:pt x="0" y="324853"/>
                  </a:lnTo>
                  <a:lnTo>
                    <a:pt x="3834" y="297777"/>
                  </a:lnTo>
                  <a:lnTo>
                    <a:pt x="27748" y="244928"/>
                  </a:lnTo>
                  <a:lnTo>
                    <a:pt x="72286" y="194651"/>
                  </a:lnTo>
                  <a:lnTo>
                    <a:pt x="136202" y="147952"/>
                  </a:lnTo>
                  <a:lnTo>
                    <a:pt x="175039" y="126256"/>
                  </a:lnTo>
                  <a:lnTo>
                    <a:pt x="218253" y="105829"/>
                  </a:lnTo>
                  <a:lnTo>
                    <a:pt x="265691" y="86798"/>
                  </a:lnTo>
                  <a:lnTo>
                    <a:pt x="317195" y="69288"/>
                  </a:lnTo>
                  <a:lnTo>
                    <a:pt x="372610" y="53422"/>
                  </a:lnTo>
                  <a:lnTo>
                    <a:pt x="431781" y="39330"/>
                  </a:lnTo>
                  <a:lnTo>
                    <a:pt x="494551" y="27133"/>
                  </a:lnTo>
                  <a:lnTo>
                    <a:pt x="560768" y="16958"/>
                  </a:lnTo>
                  <a:lnTo>
                    <a:pt x="619581" y="10010"/>
                  </a:lnTo>
                  <a:lnTo>
                    <a:pt x="678631" y="4894"/>
                  </a:lnTo>
                  <a:lnTo>
                    <a:pt x="737711" y="1571"/>
                  </a:lnTo>
                  <a:lnTo>
                    <a:pt x="796626" y="0"/>
                  </a:lnTo>
                  <a:lnTo>
                    <a:pt x="796626" y="0"/>
                  </a:lnTo>
                  <a:lnTo>
                    <a:pt x="855171" y="139"/>
                  </a:lnTo>
                  <a:lnTo>
                    <a:pt x="913146" y="1951"/>
                  </a:lnTo>
                  <a:lnTo>
                    <a:pt x="970351" y="5394"/>
                  </a:lnTo>
                  <a:lnTo>
                    <a:pt x="1026585" y="10428"/>
                  </a:lnTo>
                  <a:lnTo>
                    <a:pt x="1081647" y="17012"/>
                  </a:lnTo>
                  <a:lnTo>
                    <a:pt x="1135336" y="25105"/>
                  </a:lnTo>
                  <a:lnTo>
                    <a:pt x="1187452" y="34670"/>
                  </a:lnTo>
                  <a:lnTo>
                    <a:pt x="1237793" y="45664"/>
                  </a:lnTo>
                  <a:lnTo>
                    <a:pt x="1286158" y="58047"/>
                  </a:lnTo>
                  <a:lnTo>
                    <a:pt x="1332349" y="71779"/>
                  </a:lnTo>
                  <a:lnTo>
                    <a:pt x="1376161" y="86820"/>
                  </a:lnTo>
                  <a:lnTo>
                    <a:pt x="1417396" y="103129"/>
                  </a:lnTo>
                  <a:lnTo>
                    <a:pt x="1455852" y="120667"/>
                  </a:lnTo>
                  <a:lnTo>
                    <a:pt x="1491329" y="139392"/>
                  </a:lnTo>
                  <a:lnTo>
                    <a:pt x="1552540" y="180245"/>
                  </a:lnTo>
                  <a:lnTo>
                    <a:pt x="1599423" y="225364"/>
                  </a:lnTo>
                  <a:lnTo>
                    <a:pt x="1621731" y="257496"/>
                  </a:lnTo>
                  <a:lnTo>
                    <a:pt x="1641578" y="322475"/>
                  </a:lnTo>
                  <a:lnTo>
                    <a:pt x="1641578" y="322475"/>
                  </a:lnTo>
                  <a:lnTo>
                    <a:pt x="1353794" y="580990"/>
                  </a:lnTo>
                  <a:lnTo>
                    <a:pt x="1541384" y="842382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3520440" y="557364"/>
            <a:ext cx="253746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latin typeface="Calibri"/>
                <a:cs typeface="Calibri"/>
              </a:rPr>
              <a:t>Contents</a:t>
            </a:r>
            <a:r>
              <a:rPr sz="1700" spc="-6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7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abscess/exudate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578915" y="557364"/>
            <a:ext cx="177673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latin typeface="Calibri"/>
                <a:cs typeface="Calibri"/>
              </a:rPr>
              <a:t>Intrauterine </a:t>
            </a:r>
            <a:r>
              <a:rPr sz="1700" spc="-10" dirty="0">
                <a:latin typeface="Calibri"/>
                <a:cs typeface="Calibri"/>
              </a:rPr>
              <a:t>devices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213506" y="1975510"/>
            <a:ext cx="575310" cy="261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50" b="1" spc="-10" dirty="0">
                <a:latin typeface="Calibri"/>
                <a:cs typeface="Calibri"/>
              </a:rPr>
              <a:t>Druses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413250" y="1865309"/>
            <a:ext cx="1108075" cy="58864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530"/>
              </a:spcBef>
            </a:pPr>
            <a:r>
              <a:rPr sz="1700" b="1" spc="-10" dirty="0">
                <a:latin typeface="Calibri"/>
                <a:cs typeface="Calibri"/>
              </a:rPr>
              <a:t>Microscopy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350" spc="-10" dirty="0">
                <a:latin typeface="Calibri"/>
                <a:cs typeface="Calibri"/>
              </a:rPr>
              <a:t>Gram</a:t>
            </a:r>
            <a:r>
              <a:rPr sz="1350" spc="-40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stain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529175" y="3517087"/>
            <a:ext cx="2231390" cy="704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700" b="1" spc="-10" dirty="0">
                <a:latin typeface="Calibri"/>
                <a:cs typeface="Calibri"/>
              </a:rPr>
              <a:t>Culture</a:t>
            </a:r>
            <a:endParaRPr sz="17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65"/>
              </a:spcBef>
            </a:pPr>
            <a:r>
              <a:rPr sz="1350" spc="-10" dirty="0">
                <a:latin typeface="Calibri"/>
                <a:cs typeface="Calibri"/>
              </a:rPr>
              <a:t>Schaedler’s</a:t>
            </a:r>
            <a:r>
              <a:rPr sz="1350" spc="-1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agar</a:t>
            </a:r>
            <a:r>
              <a:rPr sz="1350" spc="-1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for</a:t>
            </a:r>
            <a:r>
              <a:rPr sz="1350" spc="-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10–</a:t>
            </a:r>
            <a:r>
              <a:rPr sz="1350" dirty="0">
                <a:latin typeface="Calibri"/>
                <a:cs typeface="Calibri"/>
              </a:rPr>
              <a:t>14</a:t>
            </a:r>
            <a:r>
              <a:rPr sz="1350" spc="-5" dirty="0">
                <a:latin typeface="Calibri"/>
                <a:cs typeface="Calibri"/>
              </a:rPr>
              <a:t> </a:t>
            </a:r>
            <a:r>
              <a:rPr sz="1350" spc="-20" dirty="0">
                <a:latin typeface="Calibri"/>
                <a:cs typeface="Calibri"/>
              </a:rPr>
              <a:t>days </a:t>
            </a:r>
            <a:r>
              <a:rPr sz="1350" dirty="0">
                <a:latin typeface="Calibri"/>
                <a:cs typeface="Calibri"/>
              </a:rPr>
              <a:t>under</a:t>
            </a:r>
            <a:r>
              <a:rPr sz="1350" spc="-6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anaerobic</a:t>
            </a:r>
            <a:r>
              <a:rPr sz="1350" spc="-5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conditions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165464" y="3584152"/>
            <a:ext cx="1216025" cy="58864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530"/>
              </a:spcBef>
            </a:pPr>
            <a:r>
              <a:rPr sz="1700" b="1" spc="-10" dirty="0">
                <a:latin typeface="Calibri"/>
                <a:cs typeface="Calibri"/>
              </a:rPr>
              <a:t>Identification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350" spc="-20" dirty="0">
                <a:latin typeface="Calibri"/>
                <a:cs typeface="Calibri"/>
              </a:rPr>
              <a:t>MALDI-</a:t>
            </a:r>
            <a:r>
              <a:rPr sz="1350" dirty="0">
                <a:latin typeface="Calibri"/>
                <a:cs typeface="Calibri"/>
              </a:rPr>
              <a:t>TOF</a:t>
            </a:r>
            <a:r>
              <a:rPr sz="1350" spc="-20" dirty="0">
                <a:latin typeface="Calibri"/>
                <a:cs typeface="Calibri"/>
              </a:rPr>
              <a:t> </a:t>
            </a:r>
            <a:r>
              <a:rPr sz="1350" spc="-25" dirty="0">
                <a:latin typeface="Calibri"/>
                <a:cs typeface="Calibri"/>
              </a:rPr>
              <a:t>MS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4208145" y="5025301"/>
            <a:ext cx="2967355" cy="1428115"/>
            <a:chOff x="4208145" y="5025301"/>
            <a:chExt cx="2967355" cy="1428115"/>
          </a:xfrm>
        </p:grpSpPr>
        <p:sp>
          <p:nvSpPr>
            <p:cNvPr id="37" name="object 37"/>
            <p:cNvSpPr/>
            <p:nvPr/>
          </p:nvSpPr>
          <p:spPr>
            <a:xfrm>
              <a:off x="4222432" y="5039588"/>
              <a:ext cx="2938780" cy="1399540"/>
            </a:xfrm>
            <a:custGeom>
              <a:avLst/>
              <a:gdLst/>
              <a:ahLst/>
              <a:cxnLst/>
              <a:rect l="l" t="t" r="r" b="b"/>
              <a:pathLst>
                <a:path w="2938779" h="1399539">
                  <a:moveTo>
                    <a:pt x="2705227" y="1399373"/>
                  </a:moveTo>
                  <a:lnTo>
                    <a:pt x="233235" y="1399373"/>
                  </a:lnTo>
                  <a:lnTo>
                    <a:pt x="186229" y="1394635"/>
                  </a:lnTo>
                  <a:lnTo>
                    <a:pt x="142448" y="1381046"/>
                  </a:lnTo>
                  <a:lnTo>
                    <a:pt x="102829" y="1359542"/>
                  </a:lnTo>
                  <a:lnTo>
                    <a:pt x="68311" y="1331064"/>
                  </a:lnTo>
                  <a:lnTo>
                    <a:pt x="39831" y="1296547"/>
                  </a:lnTo>
                  <a:lnTo>
                    <a:pt x="18328" y="1256931"/>
                  </a:lnTo>
                  <a:lnTo>
                    <a:pt x="4738" y="1213154"/>
                  </a:lnTo>
                  <a:lnTo>
                    <a:pt x="0" y="1166151"/>
                  </a:lnTo>
                  <a:lnTo>
                    <a:pt x="0" y="233235"/>
                  </a:lnTo>
                  <a:lnTo>
                    <a:pt x="4738" y="186229"/>
                  </a:lnTo>
                  <a:lnTo>
                    <a:pt x="18328" y="142448"/>
                  </a:lnTo>
                  <a:lnTo>
                    <a:pt x="39831" y="102829"/>
                  </a:lnTo>
                  <a:lnTo>
                    <a:pt x="68311" y="68311"/>
                  </a:lnTo>
                  <a:lnTo>
                    <a:pt x="102829" y="39831"/>
                  </a:lnTo>
                  <a:lnTo>
                    <a:pt x="142448" y="18328"/>
                  </a:lnTo>
                  <a:lnTo>
                    <a:pt x="186229" y="4738"/>
                  </a:lnTo>
                  <a:lnTo>
                    <a:pt x="233235" y="0"/>
                  </a:lnTo>
                  <a:lnTo>
                    <a:pt x="2705227" y="0"/>
                  </a:lnTo>
                  <a:lnTo>
                    <a:pt x="2752232" y="4738"/>
                  </a:lnTo>
                  <a:lnTo>
                    <a:pt x="2796014" y="18328"/>
                  </a:lnTo>
                  <a:lnTo>
                    <a:pt x="2835631" y="39831"/>
                  </a:lnTo>
                  <a:lnTo>
                    <a:pt x="2870150" y="68311"/>
                  </a:lnTo>
                  <a:lnTo>
                    <a:pt x="2898630" y="102829"/>
                  </a:lnTo>
                  <a:lnTo>
                    <a:pt x="2920133" y="142448"/>
                  </a:lnTo>
                  <a:lnTo>
                    <a:pt x="2933724" y="186229"/>
                  </a:lnTo>
                  <a:lnTo>
                    <a:pt x="2938462" y="233235"/>
                  </a:lnTo>
                  <a:lnTo>
                    <a:pt x="2938462" y="1166151"/>
                  </a:lnTo>
                  <a:lnTo>
                    <a:pt x="2933724" y="1213154"/>
                  </a:lnTo>
                  <a:lnTo>
                    <a:pt x="2920133" y="1256931"/>
                  </a:lnTo>
                  <a:lnTo>
                    <a:pt x="2898630" y="1296547"/>
                  </a:lnTo>
                  <a:lnTo>
                    <a:pt x="2870150" y="1331064"/>
                  </a:lnTo>
                  <a:lnTo>
                    <a:pt x="2835631" y="1359542"/>
                  </a:lnTo>
                  <a:lnTo>
                    <a:pt x="2796014" y="1381046"/>
                  </a:lnTo>
                  <a:lnTo>
                    <a:pt x="2752232" y="1394635"/>
                  </a:lnTo>
                  <a:lnTo>
                    <a:pt x="2705227" y="1399373"/>
                  </a:lnTo>
                  <a:close/>
                </a:path>
              </a:pathLst>
            </a:custGeom>
            <a:solidFill>
              <a:srgbClr val="A9D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222432" y="5039588"/>
              <a:ext cx="2938780" cy="1399540"/>
            </a:xfrm>
            <a:custGeom>
              <a:avLst/>
              <a:gdLst/>
              <a:ahLst/>
              <a:cxnLst/>
              <a:rect l="l" t="t" r="r" b="b"/>
              <a:pathLst>
                <a:path w="2938779" h="1399539">
                  <a:moveTo>
                    <a:pt x="0" y="233235"/>
                  </a:moveTo>
                  <a:lnTo>
                    <a:pt x="0" y="233235"/>
                  </a:lnTo>
                  <a:lnTo>
                    <a:pt x="4738" y="186229"/>
                  </a:lnTo>
                  <a:lnTo>
                    <a:pt x="18328" y="142448"/>
                  </a:lnTo>
                  <a:lnTo>
                    <a:pt x="39831" y="102829"/>
                  </a:lnTo>
                  <a:lnTo>
                    <a:pt x="68311" y="68311"/>
                  </a:lnTo>
                  <a:lnTo>
                    <a:pt x="102829" y="39831"/>
                  </a:lnTo>
                  <a:lnTo>
                    <a:pt x="142448" y="18328"/>
                  </a:lnTo>
                  <a:lnTo>
                    <a:pt x="186229" y="4738"/>
                  </a:lnTo>
                  <a:lnTo>
                    <a:pt x="233235" y="0"/>
                  </a:lnTo>
                  <a:lnTo>
                    <a:pt x="2705227" y="0"/>
                  </a:lnTo>
                  <a:lnTo>
                    <a:pt x="2705227" y="0"/>
                  </a:lnTo>
                  <a:lnTo>
                    <a:pt x="2752232" y="4738"/>
                  </a:lnTo>
                  <a:lnTo>
                    <a:pt x="2796014" y="18328"/>
                  </a:lnTo>
                  <a:lnTo>
                    <a:pt x="2835631" y="39831"/>
                  </a:lnTo>
                  <a:lnTo>
                    <a:pt x="2870150" y="68311"/>
                  </a:lnTo>
                  <a:lnTo>
                    <a:pt x="2898630" y="102829"/>
                  </a:lnTo>
                  <a:lnTo>
                    <a:pt x="2920133" y="142448"/>
                  </a:lnTo>
                  <a:lnTo>
                    <a:pt x="2933724" y="186229"/>
                  </a:lnTo>
                  <a:lnTo>
                    <a:pt x="2938462" y="233235"/>
                  </a:lnTo>
                  <a:lnTo>
                    <a:pt x="2938462" y="1166151"/>
                  </a:lnTo>
                  <a:lnTo>
                    <a:pt x="2938462" y="1166151"/>
                  </a:lnTo>
                  <a:lnTo>
                    <a:pt x="2705227" y="1399373"/>
                  </a:lnTo>
                  <a:lnTo>
                    <a:pt x="233235" y="1399373"/>
                  </a:lnTo>
                  <a:lnTo>
                    <a:pt x="233235" y="1399373"/>
                  </a:lnTo>
                  <a:lnTo>
                    <a:pt x="0" y="1166151"/>
                  </a:lnTo>
                  <a:lnTo>
                    <a:pt x="0" y="233235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4369435" y="5142903"/>
            <a:ext cx="1799589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40" dirty="0">
                <a:latin typeface="Calibri"/>
                <a:cs typeface="Calibri"/>
              </a:rPr>
              <a:t>Antibiotic</a:t>
            </a:r>
            <a:r>
              <a:rPr sz="1700" b="1" spc="-30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treatment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369435" y="5448211"/>
            <a:ext cx="2522220" cy="904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dirty="0">
                <a:latin typeface="Calibri"/>
                <a:cs typeface="Calibri"/>
              </a:rPr>
              <a:t>Penicillin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50" dirty="0">
                <a:latin typeface="Calibri"/>
                <a:cs typeface="Calibri"/>
              </a:rPr>
              <a:t>G</a:t>
            </a:r>
            <a:endParaRPr sz="17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59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spc="-10" dirty="0">
                <a:latin typeface="Calibri"/>
                <a:cs typeface="Calibri"/>
              </a:rPr>
              <a:t>Clindamycin</a:t>
            </a:r>
            <a:endParaRPr sz="17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75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dirty="0">
                <a:latin typeface="Calibri"/>
                <a:cs typeface="Calibri"/>
              </a:rPr>
              <a:t>Topical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and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tetracyclines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7532369" y="5025301"/>
            <a:ext cx="2967355" cy="1428115"/>
            <a:chOff x="7532369" y="5025301"/>
            <a:chExt cx="2967355" cy="1428115"/>
          </a:xfrm>
        </p:grpSpPr>
        <p:sp>
          <p:nvSpPr>
            <p:cNvPr id="42" name="object 42"/>
            <p:cNvSpPr/>
            <p:nvPr/>
          </p:nvSpPr>
          <p:spPr>
            <a:xfrm>
              <a:off x="7546657" y="5039588"/>
              <a:ext cx="2938780" cy="1399540"/>
            </a:xfrm>
            <a:custGeom>
              <a:avLst/>
              <a:gdLst/>
              <a:ahLst/>
              <a:cxnLst/>
              <a:rect l="l" t="t" r="r" b="b"/>
              <a:pathLst>
                <a:path w="2938779" h="1399539">
                  <a:moveTo>
                    <a:pt x="2705227" y="1399373"/>
                  </a:moveTo>
                  <a:lnTo>
                    <a:pt x="233235" y="1399373"/>
                  </a:lnTo>
                  <a:lnTo>
                    <a:pt x="186229" y="1394635"/>
                  </a:lnTo>
                  <a:lnTo>
                    <a:pt x="142448" y="1381046"/>
                  </a:lnTo>
                  <a:lnTo>
                    <a:pt x="102829" y="1359542"/>
                  </a:lnTo>
                  <a:lnTo>
                    <a:pt x="68311" y="1331064"/>
                  </a:lnTo>
                  <a:lnTo>
                    <a:pt x="39831" y="1296547"/>
                  </a:lnTo>
                  <a:lnTo>
                    <a:pt x="18328" y="1256931"/>
                  </a:lnTo>
                  <a:lnTo>
                    <a:pt x="4738" y="1213154"/>
                  </a:lnTo>
                  <a:lnTo>
                    <a:pt x="0" y="1166151"/>
                  </a:lnTo>
                  <a:lnTo>
                    <a:pt x="0" y="233235"/>
                  </a:lnTo>
                  <a:lnTo>
                    <a:pt x="4738" y="186229"/>
                  </a:lnTo>
                  <a:lnTo>
                    <a:pt x="18328" y="142448"/>
                  </a:lnTo>
                  <a:lnTo>
                    <a:pt x="39831" y="102829"/>
                  </a:lnTo>
                  <a:lnTo>
                    <a:pt x="68311" y="68311"/>
                  </a:lnTo>
                  <a:lnTo>
                    <a:pt x="102829" y="39831"/>
                  </a:lnTo>
                  <a:lnTo>
                    <a:pt x="142448" y="18328"/>
                  </a:lnTo>
                  <a:lnTo>
                    <a:pt x="186229" y="4738"/>
                  </a:lnTo>
                  <a:lnTo>
                    <a:pt x="233235" y="0"/>
                  </a:lnTo>
                  <a:lnTo>
                    <a:pt x="2705227" y="0"/>
                  </a:lnTo>
                  <a:lnTo>
                    <a:pt x="2752232" y="4738"/>
                  </a:lnTo>
                  <a:lnTo>
                    <a:pt x="2796014" y="18328"/>
                  </a:lnTo>
                  <a:lnTo>
                    <a:pt x="2835631" y="39831"/>
                  </a:lnTo>
                  <a:lnTo>
                    <a:pt x="2870150" y="68311"/>
                  </a:lnTo>
                  <a:lnTo>
                    <a:pt x="2898630" y="102829"/>
                  </a:lnTo>
                  <a:lnTo>
                    <a:pt x="2920133" y="142448"/>
                  </a:lnTo>
                  <a:lnTo>
                    <a:pt x="2933724" y="186229"/>
                  </a:lnTo>
                  <a:lnTo>
                    <a:pt x="2938462" y="233235"/>
                  </a:lnTo>
                  <a:lnTo>
                    <a:pt x="2938462" y="1166151"/>
                  </a:lnTo>
                  <a:lnTo>
                    <a:pt x="2933724" y="1213154"/>
                  </a:lnTo>
                  <a:lnTo>
                    <a:pt x="2920133" y="1256931"/>
                  </a:lnTo>
                  <a:lnTo>
                    <a:pt x="2898630" y="1296547"/>
                  </a:lnTo>
                  <a:lnTo>
                    <a:pt x="2870150" y="1331064"/>
                  </a:lnTo>
                  <a:lnTo>
                    <a:pt x="2835631" y="1359542"/>
                  </a:lnTo>
                  <a:lnTo>
                    <a:pt x="2796014" y="1381046"/>
                  </a:lnTo>
                  <a:lnTo>
                    <a:pt x="2752232" y="1394635"/>
                  </a:lnTo>
                  <a:lnTo>
                    <a:pt x="2705227" y="1399373"/>
                  </a:lnTo>
                  <a:close/>
                </a:path>
              </a:pathLst>
            </a:custGeom>
            <a:solidFill>
              <a:srgbClr val="FF5050">
                <a:alpha val="7215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546657" y="5039588"/>
              <a:ext cx="2938780" cy="1399540"/>
            </a:xfrm>
            <a:custGeom>
              <a:avLst/>
              <a:gdLst/>
              <a:ahLst/>
              <a:cxnLst/>
              <a:rect l="l" t="t" r="r" b="b"/>
              <a:pathLst>
                <a:path w="2938779" h="1399539">
                  <a:moveTo>
                    <a:pt x="0" y="233235"/>
                  </a:moveTo>
                  <a:lnTo>
                    <a:pt x="0" y="233235"/>
                  </a:lnTo>
                  <a:lnTo>
                    <a:pt x="4738" y="186229"/>
                  </a:lnTo>
                  <a:lnTo>
                    <a:pt x="18328" y="142448"/>
                  </a:lnTo>
                  <a:lnTo>
                    <a:pt x="39831" y="102829"/>
                  </a:lnTo>
                  <a:lnTo>
                    <a:pt x="68311" y="68311"/>
                  </a:lnTo>
                  <a:lnTo>
                    <a:pt x="102829" y="39831"/>
                  </a:lnTo>
                  <a:lnTo>
                    <a:pt x="142448" y="18328"/>
                  </a:lnTo>
                  <a:lnTo>
                    <a:pt x="186229" y="4738"/>
                  </a:lnTo>
                  <a:lnTo>
                    <a:pt x="233235" y="0"/>
                  </a:lnTo>
                  <a:lnTo>
                    <a:pt x="2705227" y="0"/>
                  </a:lnTo>
                  <a:lnTo>
                    <a:pt x="2705227" y="0"/>
                  </a:lnTo>
                  <a:lnTo>
                    <a:pt x="2752232" y="4738"/>
                  </a:lnTo>
                  <a:lnTo>
                    <a:pt x="2796014" y="18328"/>
                  </a:lnTo>
                  <a:lnTo>
                    <a:pt x="2835631" y="39831"/>
                  </a:lnTo>
                  <a:lnTo>
                    <a:pt x="2870150" y="68311"/>
                  </a:lnTo>
                  <a:lnTo>
                    <a:pt x="2898630" y="102829"/>
                  </a:lnTo>
                  <a:lnTo>
                    <a:pt x="2920133" y="142448"/>
                  </a:lnTo>
                  <a:lnTo>
                    <a:pt x="2933724" y="186229"/>
                  </a:lnTo>
                  <a:lnTo>
                    <a:pt x="2938462" y="233235"/>
                  </a:lnTo>
                  <a:lnTo>
                    <a:pt x="2938462" y="1166151"/>
                  </a:lnTo>
                  <a:lnTo>
                    <a:pt x="2938462" y="1166151"/>
                  </a:lnTo>
                  <a:lnTo>
                    <a:pt x="2705227" y="1399373"/>
                  </a:lnTo>
                  <a:lnTo>
                    <a:pt x="233235" y="1399373"/>
                  </a:lnTo>
                  <a:lnTo>
                    <a:pt x="233235" y="1399373"/>
                  </a:lnTo>
                  <a:lnTo>
                    <a:pt x="0" y="1166151"/>
                  </a:lnTo>
                  <a:lnTo>
                    <a:pt x="0" y="233235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7693660" y="5166398"/>
            <a:ext cx="1642110" cy="599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10" dirty="0">
                <a:latin typeface="Calibri"/>
                <a:cs typeface="Calibri"/>
              </a:rPr>
              <a:t>Resistance</a:t>
            </a:r>
            <a:endParaRPr sz="17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80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spc="-10" dirty="0">
                <a:latin typeface="Calibri"/>
                <a:cs typeface="Calibri"/>
              </a:rPr>
              <a:t>Metronidazole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181798" y="679627"/>
            <a:ext cx="3968750" cy="642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50" i="1" spc="-210" dirty="0">
                <a:latin typeface="Calibri"/>
                <a:cs typeface="Calibri"/>
              </a:rPr>
              <a:t>Cutibacterium</a:t>
            </a:r>
            <a:r>
              <a:rPr sz="4050" i="1" spc="15" dirty="0">
                <a:latin typeface="Calibri"/>
                <a:cs typeface="Calibri"/>
              </a:rPr>
              <a:t> </a:t>
            </a:r>
            <a:r>
              <a:rPr sz="4050" i="1" spc="-10" dirty="0">
                <a:latin typeface="Calibri"/>
                <a:cs typeface="Calibri"/>
              </a:rPr>
              <a:t>acnes</a:t>
            </a:r>
            <a:endParaRPr sz="40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2140" y="1589125"/>
            <a:ext cx="5586095" cy="117665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39395" marR="5080" indent="-227329">
              <a:lnSpc>
                <a:spcPts val="2200"/>
              </a:lnSpc>
              <a:spcBef>
                <a:spcPts val="390"/>
              </a:spcBef>
              <a:buSzPct val="117073"/>
              <a:buFont typeface="Arial"/>
              <a:buChar char="•"/>
              <a:tabLst>
                <a:tab pos="240665" algn="l"/>
              </a:tabLst>
            </a:pPr>
            <a:r>
              <a:rPr sz="2050" dirty="0">
                <a:latin typeface="Calibri"/>
                <a:cs typeface="Calibri"/>
              </a:rPr>
              <a:t>A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common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component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of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the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skin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microbiota 	(sebaceous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glands),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but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also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found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in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the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digestive 	</a:t>
            </a:r>
            <a:r>
              <a:rPr sz="2050" dirty="0">
                <a:latin typeface="Calibri"/>
                <a:cs typeface="Calibri"/>
              </a:rPr>
              <a:t>tract,</a:t>
            </a:r>
            <a:r>
              <a:rPr sz="2050" spc="-6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nasopharynx,</a:t>
            </a:r>
            <a:r>
              <a:rPr sz="2050" spc="-5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large</a:t>
            </a:r>
            <a:r>
              <a:rPr sz="2050" spc="-5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intestine</a:t>
            </a:r>
            <a:r>
              <a:rPr sz="2050" spc="-5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and</a:t>
            </a:r>
            <a:r>
              <a:rPr sz="2050" spc="-6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urogenital 	tract</a:t>
            </a:r>
            <a:endParaRPr sz="20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2140" y="3312052"/>
            <a:ext cx="5657850" cy="167132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39395" indent="-226695">
              <a:lnSpc>
                <a:spcPct val="100000"/>
              </a:lnSpc>
              <a:spcBef>
                <a:spcPts val="229"/>
              </a:spcBef>
              <a:buSzPct val="117073"/>
              <a:buFont typeface="Arial"/>
              <a:buChar char="•"/>
              <a:tabLst>
                <a:tab pos="239395" algn="l"/>
              </a:tabLst>
            </a:pPr>
            <a:r>
              <a:rPr sz="2050" b="1" spc="-10" dirty="0">
                <a:latin typeface="Calibri"/>
                <a:cs typeface="Calibri"/>
              </a:rPr>
              <a:t>Pathogenicity</a:t>
            </a:r>
            <a:r>
              <a:rPr sz="2050" spc="-10" dirty="0">
                <a:latin typeface="Calibri"/>
                <a:cs typeface="Calibri"/>
              </a:rPr>
              <a:t>:</a:t>
            </a:r>
            <a:endParaRPr sz="2050">
              <a:latin typeface="Calibri"/>
              <a:cs typeface="Calibri"/>
            </a:endParaRPr>
          </a:p>
          <a:p>
            <a:pPr marL="695960" lvl="1" indent="-226695">
              <a:lnSpc>
                <a:spcPct val="100000"/>
              </a:lnSpc>
              <a:spcBef>
                <a:spcPts val="509"/>
              </a:spcBef>
              <a:buSzPct val="117073"/>
              <a:buFont typeface="Arial"/>
              <a:buChar char="•"/>
              <a:tabLst>
                <a:tab pos="695960" algn="l"/>
              </a:tabLst>
            </a:pPr>
            <a:r>
              <a:rPr sz="2050" b="1" dirty="0">
                <a:solidFill>
                  <a:srgbClr val="C00000"/>
                </a:solidFill>
                <a:latin typeface="Calibri"/>
                <a:cs typeface="Calibri"/>
              </a:rPr>
              <a:t>Acne</a:t>
            </a:r>
            <a:r>
              <a:rPr sz="205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50" b="1" spc="-10" dirty="0">
                <a:solidFill>
                  <a:srgbClr val="C00000"/>
                </a:solidFill>
                <a:latin typeface="Calibri"/>
                <a:cs typeface="Calibri"/>
              </a:rPr>
              <a:t>vulgaris</a:t>
            </a:r>
            <a:endParaRPr sz="2050">
              <a:latin typeface="Calibri"/>
              <a:cs typeface="Calibri"/>
            </a:endParaRPr>
          </a:p>
          <a:p>
            <a:pPr marL="696595" marR="5080" lvl="1" indent="-227329">
              <a:lnSpc>
                <a:spcPts val="2200"/>
              </a:lnSpc>
              <a:spcBef>
                <a:spcPts val="825"/>
              </a:spcBef>
              <a:buSzPct val="117073"/>
              <a:buFont typeface="Arial"/>
              <a:buChar char="•"/>
              <a:tabLst>
                <a:tab pos="697865" algn="l"/>
              </a:tabLst>
            </a:pPr>
            <a:r>
              <a:rPr sz="2050" dirty="0">
                <a:latin typeface="Calibri"/>
                <a:cs typeface="Calibri"/>
              </a:rPr>
              <a:t>In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other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species:</a:t>
            </a:r>
            <a:r>
              <a:rPr sz="2050" spc="-4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rarely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endocarditis,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infections 	</a:t>
            </a:r>
            <a:r>
              <a:rPr sz="2050" dirty="0">
                <a:latin typeface="Calibri"/>
                <a:cs typeface="Calibri"/>
              </a:rPr>
              <a:t>of</a:t>
            </a:r>
            <a:r>
              <a:rPr sz="2050" spc="-5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artificial</a:t>
            </a:r>
            <a:r>
              <a:rPr sz="2050" spc="-5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surfaces</a:t>
            </a:r>
            <a:r>
              <a:rPr sz="2050" spc="-5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(pacemakers, 	</a:t>
            </a:r>
            <a:r>
              <a:rPr sz="2050" spc="-25" dirty="0">
                <a:latin typeface="Calibri"/>
                <a:cs typeface="Calibri"/>
              </a:rPr>
              <a:t>endoprostheses, </a:t>
            </a:r>
            <a:r>
              <a:rPr sz="2050" spc="-10" dirty="0">
                <a:latin typeface="Calibri"/>
                <a:cs typeface="Calibri"/>
              </a:rPr>
              <a:t>catheters)</a:t>
            </a:r>
            <a:endParaRPr sz="20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572625" y="1127781"/>
            <a:ext cx="1928495" cy="108648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570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dirty="0">
                <a:latin typeface="Calibri"/>
                <a:cs typeface="Calibri"/>
              </a:rPr>
              <a:t>Diphtheroid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rods</a:t>
            </a:r>
            <a:endParaRPr sz="17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850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spc="-10" dirty="0">
                <a:latin typeface="Calibri"/>
                <a:cs typeface="Calibri"/>
              </a:rPr>
              <a:t>Catalase</a:t>
            </a:r>
            <a:r>
              <a:rPr sz="1700" spc="-60" dirty="0">
                <a:latin typeface="Calibri"/>
                <a:cs typeface="Calibri"/>
              </a:rPr>
              <a:t> </a:t>
            </a:r>
            <a:r>
              <a:rPr sz="1700" spc="-50" dirty="0">
                <a:latin typeface="Calibri"/>
                <a:cs typeface="Calibri"/>
              </a:rPr>
              <a:t>+</a:t>
            </a:r>
            <a:endParaRPr sz="17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855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b="1" dirty="0">
                <a:latin typeface="Calibri"/>
                <a:cs typeface="Calibri"/>
              </a:rPr>
              <a:t>Lipase</a:t>
            </a:r>
            <a:r>
              <a:rPr sz="1700" b="1" spc="-9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production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189" y="127000"/>
            <a:ext cx="577542" cy="45415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19988" y="3028950"/>
            <a:ext cx="4638609" cy="292921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46416" y="720966"/>
            <a:ext cx="1533739" cy="163852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37865" y="5252821"/>
            <a:ext cx="180975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40" dirty="0">
                <a:latin typeface="Calibri"/>
                <a:cs typeface="Calibri"/>
              </a:rPr>
              <a:t>Antibiotic</a:t>
            </a:r>
            <a:r>
              <a:rPr sz="1700" b="1" spc="-30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treatment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37865" y="5558129"/>
            <a:ext cx="2522220" cy="904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dirty="0">
                <a:latin typeface="Calibri"/>
                <a:cs typeface="Calibri"/>
              </a:rPr>
              <a:t>Penicillin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50" dirty="0">
                <a:latin typeface="Calibri"/>
                <a:cs typeface="Calibri"/>
              </a:rPr>
              <a:t>G</a:t>
            </a:r>
            <a:endParaRPr sz="17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60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spc="-10" dirty="0">
                <a:latin typeface="Calibri"/>
                <a:cs typeface="Calibri"/>
              </a:rPr>
              <a:t>Clindamycin</a:t>
            </a:r>
            <a:endParaRPr sz="17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75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dirty="0">
                <a:latin typeface="Calibri"/>
                <a:cs typeface="Calibri"/>
              </a:rPr>
              <a:t>Topical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and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tetracyclines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400800" y="5135219"/>
            <a:ext cx="2967355" cy="1428115"/>
            <a:chOff x="6400800" y="5135219"/>
            <a:chExt cx="2967355" cy="1428115"/>
          </a:xfrm>
        </p:grpSpPr>
        <p:sp>
          <p:nvSpPr>
            <p:cNvPr id="5" name="object 5"/>
            <p:cNvSpPr/>
            <p:nvPr/>
          </p:nvSpPr>
          <p:spPr>
            <a:xfrm>
              <a:off x="6415087" y="5149506"/>
              <a:ext cx="2938780" cy="1399540"/>
            </a:xfrm>
            <a:custGeom>
              <a:avLst/>
              <a:gdLst/>
              <a:ahLst/>
              <a:cxnLst/>
              <a:rect l="l" t="t" r="r" b="b"/>
              <a:pathLst>
                <a:path w="2938779" h="1399540">
                  <a:moveTo>
                    <a:pt x="2705227" y="1399373"/>
                  </a:moveTo>
                  <a:lnTo>
                    <a:pt x="233235" y="1399373"/>
                  </a:lnTo>
                  <a:lnTo>
                    <a:pt x="186229" y="1394635"/>
                  </a:lnTo>
                  <a:lnTo>
                    <a:pt x="142448" y="1381046"/>
                  </a:lnTo>
                  <a:lnTo>
                    <a:pt x="102829" y="1359542"/>
                  </a:lnTo>
                  <a:lnTo>
                    <a:pt x="68311" y="1331064"/>
                  </a:lnTo>
                  <a:lnTo>
                    <a:pt x="39831" y="1296547"/>
                  </a:lnTo>
                  <a:lnTo>
                    <a:pt x="18328" y="1256931"/>
                  </a:lnTo>
                  <a:lnTo>
                    <a:pt x="4738" y="1213154"/>
                  </a:lnTo>
                  <a:lnTo>
                    <a:pt x="0" y="1166151"/>
                  </a:lnTo>
                  <a:lnTo>
                    <a:pt x="0" y="233235"/>
                  </a:lnTo>
                  <a:lnTo>
                    <a:pt x="4738" y="186229"/>
                  </a:lnTo>
                  <a:lnTo>
                    <a:pt x="18328" y="142448"/>
                  </a:lnTo>
                  <a:lnTo>
                    <a:pt x="39831" y="102829"/>
                  </a:lnTo>
                  <a:lnTo>
                    <a:pt x="68311" y="68311"/>
                  </a:lnTo>
                  <a:lnTo>
                    <a:pt x="102829" y="39831"/>
                  </a:lnTo>
                  <a:lnTo>
                    <a:pt x="142448" y="18328"/>
                  </a:lnTo>
                  <a:lnTo>
                    <a:pt x="186229" y="4738"/>
                  </a:lnTo>
                  <a:lnTo>
                    <a:pt x="233235" y="0"/>
                  </a:lnTo>
                  <a:lnTo>
                    <a:pt x="2705227" y="0"/>
                  </a:lnTo>
                  <a:lnTo>
                    <a:pt x="2752232" y="4738"/>
                  </a:lnTo>
                  <a:lnTo>
                    <a:pt x="2796014" y="18328"/>
                  </a:lnTo>
                  <a:lnTo>
                    <a:pt x="2835631" y="39831"/>
                  </a:lnTo>
                  <a:lnTo>
                    <a:pt x="2870150" y="68311"/>
                  </a:lnTo>
                  <a:lnTo>
                    <a:pt x="2898630" y="102829"/>
                  </a:lnTo>
                  <a:lnTo>
                    <a:pt x="2920133" y="142448"/>
                  </a:lnTo>
                  <a:lnTo>
                    <a:pt x="2933724" y="186229"/>
                  </a:lnTo>
                  <a:lnTo>
                    <a:pt x="2938462" y="233235"/>
                  </a:lnTo>
                  <a:lnTo>
                    <a:pt x="2938462" y="1166151"/>
                  </a:lnTo>
                  <a:lnTo>
                    <a:pt x="2933724" y="1213154"/>
                  </a:lnTo>
                  <a:lnTo>
                    <a:pt x="2920133" y="1256931"/>
                  </a:lnTo>
                  <a:lnTo>
                    <a:pt x="2898630" y="1296547"/>
                  </a:lnTo>
                  <a:lnTo>
                    <a:pt x="2870150" y="1331064"/>
                  </a:lnTo>
                  <a:lnTo>
                    <a:pt x="2835631" y="1359542"/>
                  </a:lnTo>
                  <a:lnTo>
                    <a:pt x="2796014" y="1381046"/>
                  </a:lnTo>
                  <a:lnTo>
                    <a:pt x="2752232" y="1394635"/>
                  </a:lnTo>
                  <a:lnTo>
                    <a:pt x="2705227" y="1399373"/>
                  </a:lnTo>
                  <a:close/>
                </a:path>
              </a:pathLst>
            </a:custGeom>
            <a:solidFill>
              <a:srgbClr val="FF5050">
                <a:alpha val="7215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415087" y="5149506"/>
              <a:ext cx="2938780" cy="1399540"/>
            </a:xfrm>
            <a:custGeom>
              <a:avLst/>
              <a:gdLst/>
              <a:ahLst/>
              <a:cxnLst/>
              <a:rect l="l" t="t" r="r" b="b"/>
              <a:pathLst>
                <a:path w="2938779" h="1399540">
                  <a:moveTo>
                    <a:pt x="0" y="233235"/>
                  </a:moveTo>
                  <a:lnTo>
                    <a:pt x="0" y="233235"/>
                  </a:lnTo>
                  <a:lnTo>
                    <a:pt x="4738" y="186229"/>
                  </a:lnTo>
                  <a:lnTo>
                    <a:pt x="18328" y="142448"/>
                  </a:lnTo>
                  <a:lnTo>
                    <a:pt x="39831" y="102829"/>
                  </a:lnTo>
                  <a:lnTo>
                    <a:pt x="68311" y="68311"/>
                  </a:lnTo>
                  <a:lnTo>
                    <a:pt x="102829" y="39831"/>
                  </a:lnTo>
                  <a:lnTo>
                    <a:pt x="142448" y="18328"/>
                  </a:lnTo>
                  <a:lnTo>
                    <a:pt x="186229" y="4738"/>
                  </a:lnTo>
                  <a:lnTo>
                    <a:pt x="233235" y="0"/>
                  </a:lnTo>
                  <a:lnTo>
                    <a:pt x="2705227" y="0"/>
                  </a:lnTo>
                  <a:lnTo>
                    <a:pt x="2705227" y="0"/>
                  </a:lnTo>
                  <a:lnTo>
                    <a:pt x="2752232" y="4738"/>
                  </a:lnTo>
                  <a:lnTo>
                    <a:pt x="2796014" y="18328"/>
                  </a:lnTo>
                  <a:lnTo>
                    <a:pt x="2835631" y="39831"/>
                  </a:lnTo>
                  <a:lnTo>
                    <a:pt x="2870150" y="68311"/>
                  </a:lnTo>
                  <a:lnTo>
                    <a:pt x="2898630" y="102829"/>
                  </a:lnTo>
                  <a:lnTo>
                    <a:pt x="2920133" y="142448"/>
                  </a:lnTo>
                  <a:lnTo>
                    <a:pt x="2933724" y="186229"/>
                  </a:lnTo>
                  <a:lnTo>
                    <a:pt x="2938462" y="233235"/>
                  </a:lnTo>
                  <a:lnTo>
                    <a:pt x="2938462" y="1166151"/>
                  </a:lnTo>
                  <a:lnTo>
                    <a:pt x="2938462" y="1166151"/>
                  </a:lnTo>
                  <a:lnTo>
                    <a:pt x="2705227" y="1399373"/>
                  </a:lnTo>
                  <a:lnTo>
                    <a:pt x="233235" y="1399373"/>
                  </a:lnTo>
                  <a:lnTo>
                    <a:pt x="233235" y="1399373"/>
                  </a:lnTo>
                  <a:lnTo>
                    <a:pt x="0" y="1166151"/>
                  </a:lnTo>
                  <a:lnTo>
                    <a:pt x="0" y="233235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562090" y="5276316"/>
            <a:ext cx="1642110" cy="599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10" dirty="0">
                <a:latin typeface="Calibri"/>
                <a:cs typeface="Calibri"/>
              </a:rPr>
              <a:t>Resistance</a:t>
            </a:r>
            <a:endParaRPr sz="17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80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spc="-10" dirty="0">
                <a:latin typeface="Calibri"/>
                <a:cs typeface="Calibri"/>
              </a:rPr>
              <a:t>Metronidazole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187575" y="228600"/>
            <a:ext cx="6918325" cy="4171315"/>
            <a:chOff x="2187575" y="228600"/>
            <a:chExt cx="6918325" cy="4171315"/>
          </a:xfrm>
        </p:grpSpPr>
        <p:sp>
          <p:nvSpPr>
            <p:cNvPr id="9" name="object 9"/>
            <p:cNvSpPr/>
            <p:nvPr/>
          </p:nvSpPr>
          <p:spPr>
            <a:xfrm>
              <a:off x="3683340" y="1131886"/>
              <a:ext cx="0" cy="629285"/>
            </a:xfrm>
            <a:custGeom>
              <a:avLst/>
              <a:gdLst/>
              <a:ahLst/>
              <a:cxnLst/>
              <a:rect l="l" t="t" r="r" b="b"/>
              <a:pathLst>
                <a:path h="629285">
                  <a:moveTo>
                    <a:pt x="0" y="0"/>
                  </a:moveTo>
                  <a:lnTo>
                    <a:pt x="0" y="629106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40482" y="1746713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862" y="85725"/>
                  </a:moveTo>
                  <a:lnTo>
                    <a:pt x="0" y="0"/>
                  </a:lnTo>
                  <a:lnTo>
                    <a:pt x="85725" y="0"/>
                  </a:lnTo>
                  <a:lnTo>
                    <a:pt x="42862" y="857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247949" y="3496525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2695041" y="889000"/>
                  </a:moveTo>
                  <a:lnTo>
                    <a:pt x="148170" y="889000"/>
                  </a:lnTo>
                  <a:lnTo>
                    <a:pt x="101335" y="881446"/>
                  </a:lnTo>
                  <a:lnTo>
                    <a:pt x="60660" y="860412"/>
                  </a:lnTo>
                  <a:lnTo>
                    <a:pt x="28586" y="828338"/>
                  </a:lnTo>
                  <a:lnTo>
                    <a:pt x="7553" y="787664"/>
                  </a:lnTo>
                  <a:lnTo>
                    <a:pt x="0" y="740829"/>
                  </a:ln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35659" y="787664"/>
                  </a:lnTo>
                  <a:lnTo>
                    <a:pt x="2814625" y="828338"/>
                  </a:lnTo>
                  <a:lnTo>
                    <a:pt x="2782552" y="860412"/>
                  </a:lnTo>
                  <a:lnTo>
                    <a:pt x="2741877" y="881446"/>
                  </a:lnTo>
                  <a:lnTo>
                    <a:pt x="2695041" y="88900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247949" y="3496525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0" y="148170"/>
                  </a:move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43212" y="740829"/>
                  </a:lnTo>
                  <a:lnTo>
                    <a:pt x="2695041" y="889000"/>
                  </a:lnTo>
                  <a:lnTo>
                    <a:pt x="148170" y="889000"/>
                  </a:lnTo>
                  <a:lnTo>
                    <a:pt x="148170" y="889000"/>
                  </a:lnTo>
                  <a:lnTo>
                    <a:pt x="0" y="740829"/>
                  </a:lnTo>
                  <a:lnTo>
                    <a:pt x="0" y="14817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201862" y="242887"/>
              <a:ext cx="2963545" cy="889000"/>
            </a:xfrm>
            <a:custGeom>
              <a:avLst/>
              <a:gdLst/>
              <a:ahLst/>
              <a:cxnLst/>
              <a:rect l="l" t="t" r="r" b="b"/>
              <a:pathLst>
                <a:path w="2963545" h="889000">
                  <a:moveTo>
                    <a:pt x="2814789" y="889000"/>
                  </a:moveTo>
                  <a:lnTo>
                    <a:pt x="148170" y="889000"/>
                  </a:lnTo>
                  <a:lnTo>
                    <a:pt x="101335" y="881445"/>
                  </a:lnTo>
                  <a:lnTo>
                    <a:pt x="60660" y="860409"/>
                  </a:lnTo>
                  <a:lnTo>
                    <a:pt x="28586" y="828334"/>
                  </a:lnTo>
                  <a:lnTo>
                    <a:pt x="7553" y="787660"/>
                  </a:lnTo>
                  <a:lnTo>
                    <a:pt x="0" y="740829"/>
                  </a:ln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814789" y="0"/>
                  </a:lnTo>
                  <a:lnTo>
                    <a:pt x="2861620" y="7554"/>
                  </a:lnTo>
                  <a:lnTo>
                    <a:pt x="2902293" y="28590"/>
                  </a:lnTo>
                  <a:lnTo>
                    <a:pt x="2934370" y="60664"/>
                  </a:lnTo>
                  <a:lnTo>
                    <a:pt x="2955406" y="101338"/>
                  </a:lnTo>
                  <a:lnTo>
                    <a:pt x="2962960" y="148170"/>
                  </a:lnTo>
                  <a:lnTo>
                    <a:pt x="2962960" y="740829"/>
                  </a:lnTo>
                  <a:lnTo>
                    <a:pt x="2955406" y="787660"/>
                  </a:lnTo>
                  <a:lnTo>
                    <a:pt x="2934370" y="828334"/>
                  </a:lnTo>
                  <a:lnTo>
                    <a:pt x="2902293" y="860409"/>
                  </a:lnTo>
                  <a:lnTo>
                    <a:pt x="2861620" y="881445"/>
                  </a:lnTo>
                  <a:lnTo>
                    <a:pt x="2814789" y="88900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01862" y="242887"/>
              <a:ext cx="2963545" cy="889000"/>
            </a:xfrm>
            <a:custGeom>
              <a:avLst/>
              <a:gdLst/>
              <a:ahLst/>
              <a:cxnLst/>
              <a:rect l="l" t="t" r="r" b="b"/>
              <a:pathLst>
                <a:path w="2963545" h="889000">
                  <a:moveTo>
                    <a:pt x="0" y="148170"/>
                  </a:move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814789" y="0"/>
                  </a:lnTo>
                  <a:lnTo>
                    <a:pt x="2814789" y="0"/>
                  </a:lnTo>
                  <a:lnTo>
                    <a:pt x="2861620" y="7554"/>
                  </a:lnTo>
                  <a:lnTo>
                    <a:pt x="2902293" y="28590"/>
                  </a:lnTo>
                  <a:lnTo>
                    <a:pt x="2934370" y="60664"/>
                  </a:lnTo>
                  <a:lnTo>
                    <a:pt x="2955406" y="101338"/>
                  </a:lnTo>
                  <a:lnTo>
                    <a:pt x="2962960" y="148170"/>
                  </a:lnTo>
                  <a:lnTo>
                    <a:pt x="2962960" y="740829"/>
                  </a:lnTo>
                  <a:lnTo>
                    <a:pt x="2962960" y="740829"/>
                  </a:lnTo>
                  <a:lnTo>
                    <a:pt x="2814789" y="889000"/>
                  </a:lnTo>
                  <a:lnTo>
                    <a:pt x="148170" y="889000"/>
                  </a:lnTo>
                  <a:lnTo>
                    <a:pt x="148170" y="889000"/>
                  </a:lnTo>
                  <a:lnTo>
                    <a:pt x="0" y="740829"/>
                  </a:lnTo>
                  <a:lnTo>
                    <a:pt x="0" y="14817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685972" y="247309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2695041" y="889000"/>
                  </a:moveTo>
                  <a:lnTo>
                    <a:pt x="148170" y="889000"/>
                  </a:lnTo>
                  <a:lnTo>
                    <a:pt x="101335" y="881446"/>
                  </a:lnTo>
                  <a:lnTo>
                    <a:pt x="60660" y="860412"/>
                  </a:lnTo>
                  <a:lnTo>
                    <a:pt x="28586" y="828338"/>
                  </a:lnTo>
                  <a:lnTo>
                    <a:pt x="7553" y="787664"/>
                  </a:lnTo>
                  <a:lnTo>
                    <a:pt x="0" y="740829"/>
                  </a:ln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35659" y="787664"/>
                  </a:lnTo>
                  <a:lnTo>
                    <a:pt x="2814625" y="828338"/>
                  </a:lnTo>
                  <a:lnTo>
                    <a:pt x="2782552" y="860412"/>
                  </a:lnTo>
                  <a:lnTo>
                    <a:pt x="2741877" y="881446"/>
                  </a:lnTo>
                  <a:lnTo>
                    <a:pt x="2695041" y="88900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685972" y="247309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0" y="148170"/>
                  </a:move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43212" y="740829"/>
                  </a:lnTo>
                  <a:lnTo>
                    <a:pt x="2695041" y="889000"/>
                  </a:lnTo>
                  <a:lnTo>
                    <a:pt x="148170" y="889000"/>
                  </a:lnTo>
                  <a:lnTo>
                    <a:pt x="148170" y="889000"/>
                  </a:lnTo>
                  <a:lnTo>
                    <a:pt x="0" y="740829"/>
                  </a:lnTo>
                  <a:lnTo>
                    <a:pt x="0" y="14817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261735" y="1832434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2695041" y="888999"/>
                  </a:moveTo>
                  <a:lnTo>
                    <a:pt x="148170" y="888999"/>
                  </a:lnTo>
                  <a:lnTo>
                    <a:pt x="101335" y="881446"/>
                  </a:lnTo>
                  <a:lnTo>
                    <a:pt x="60660" y="860412"/>
                  </a:lnTo>
                  <a:lnTo>
                    <a:pt x="28586" y="828338"/>
                  </a:lnTo>
                  <a:lnTo>
                    <a:pt x="7553" y="787664"/>
                  </a:lnTo>
                  <a:lnTo>
                    <a:pt x="0" y="740829"/>
                  </a:ln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35659" y="787664"/>
                  </a:lnTo>
                  <a:lnTo>
                    <a:pt x="2814625" y="828338"/>
                  </a:lnTo>
                  <a:lnTo>
                    <a:pt x="2782552" y="860412"/>
                  </a:lnTo>
                  <a:lnTo>
                    <a:pt x="2741877" y="881446"/>
                  </a:lnTo>
                  <a:lnTo>
                    <a:pt x="2695041" y="888999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261735" y="1832434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0" y="148170"/>
                  </a:move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43212" y="740829"/>
                  </a:lnTo>
                  <a:lnTo>
                    <a:pt x="2695041" y="888999"/>
                  </a:lnTo>
                  <a:lnTo>
                    <a:pt x="148170" y="888999"/>
                  </a:lnTo>
                  <a:lnTo>
                    <a:pt x="148170" y="888999"/>
                  </a:lnTo>
                  <a:lnTo>
                    <a:pt x="0" y="740829"/>
                  </a:lnTo>
                  <a:lnTo>
                    <a:pt x="0" y="14817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90411" y="3496525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2695041" y="889000"/>
                  </a:moveTo>
                  <a:lnTo>
                    <a:pt x="148170" y="889000"/>
                  </a:lnTo>
                  <a:lnTo>
                    <a:pt x="101335" y="881446"/>
                  </a:lnTo>
                  <a:lnTo>
                    <a:pt x="60660" y="860412"/>
                  </a:lnTo>
                  <a:lnTo>
                    <a:pt x="28586" y="828338"/>
                  </a:lnTo>
                  <a:lnTo>
                    <a:pt x="7553" y="787664"/>
                  </a:lnTo>
                  <a:lnTo>
                    <a:pt x="0" y="740829"/>
                  </a:ln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35659" y="787664"/>
                  </a:lnTo>
                  <a:lnTo>
                    <a:pt x="2814625" y="828338"/>
                  </a:lnTo>
                  <a:lnTo>
                    <a:pt x="2782552" y="860412"/>
                  </a:lnTo>
                  <a:lnTo>
                    <a:pt x="2741877" y="881446"/>
                  </a:lnTo>
                  <a:lnTo>
                    <a:pt x="2695041" y="88900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090411" y="3496525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0" y="148170"/>
                  </a:move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43212" y="740829"/>
                  </a:lnTo>
                  <a:lnTo>
                    <a:pt x="2695041" y="889000"/>
                  </a:lnTo>
                  <a:lnTo>
                    <a:pt x="148170" y="889000"/>
                  </a:lnTo>
                  <a:lnTo>
                    <a:pt x="148170" y="889000"/>
                  </a:lnTo>
                  <a:lnTo>
                    <a:pt x="0" y="740829"/>
                  </a:lnTo>
                  <a:lnTo>
                    <a:pt x="0" y="14817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683341" y="2721436"/>
              <a:ext cx="776605" cy="726440"/>
            </a:xfrm>
            <a:custGeom>
              <a:avLst/>
              <a:gdLst/>
              <a:ahLst/>
              <a:cxnLst/>
              <a:rect l="l" t="t" r="r" b="b"/>
              <a:pathLst>
                <a:path w="776604" h="726439">
                  <a:moveTo>
                    <a:pt x="0" y="0"/>
                  </a:moveTo>
                  <a:lnTo>
                    <a:pt x="776502" y="726299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420134" y="3406665"/>
              <a:ext cx="92075" cy="90170"/>
            </a:xfrm>
            <a:custGeom>
              <a:avLst/>
              <a:gdLst/>
              <a:ahLst/>
              <a:cxnLst/>
              <a:rect l="l" t="t" r="r" b="b"/>
              <a:pathLst>
                <a:path w="92075" h="90170">
                  <a:moveTo>
                    <a:pt x="91883" y="89865"/>
                  </a:moveTo>
                  <a:lnTo>
                    <a:pt x="0" y="62598"/>
                  </a:lnTo>
                  <a:lnTo>
                    <a:pt x="58558" y="0"/>
                  </a:lnTo>
                  <a:lnTo>
                    <a:pt x="91883" y="89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64875" y="1136310"/>
              <a:ext cx="2543175" cy="2312670"/>
            </a:xfrm>
            <a:custGeom>
              <a:avLst/>
              <a:gdLst/>
              <a:ahLst/>
              <a:cxnLst/>
              <a:rect l="l" t="t" r="r" b="b"/>
              <a:pathLst>
                <a:path w="2543175" h="2312670">
                  <a:moveTo>
                    <a:pt x="2542705" y="0"/>
                  </a:moveTo>
                  <a:lnTo>
                    <a:pt x="0" y="2312161"/>
                  </a:lnTo>
                </a:path>
              </a:pathLst>
            </a:custGeom>
            <a:ln w="285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12019" y="3407142"/>
              <a:ext cx="92710" cy="89535"/>
            </a:xfrm>
            <a:custGeom>
              <a:avLst/>
              <a:gdLst/>
              <a:ahLst/>
              <a:cxnLst/>
              <a:rect l="l" t="t" r="r" b="b"/>
              <a:pathLst>
                <a:path w="92710" h="89535">
                  <a:moveTo>
                    <a:pt x="0" y="89382"/>
                  </a:moveTo>
                  <a:lnTo>
                    <a:pt x="34582" y="0"/>
                  </a:lnTo>
                  <a:lnTo>
                    <a:pt x="92251" y="63423"/>
                  </a:lnTo>
                  <a:lnTo>
                    <a:pt x="0" y="89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933624" y="3941029"/>
              <a:ext cx="243204" cy="0"/>
            </a:xfrm>
            <a:custGeom>
              <a:avLst/>
              <a:gdLst/>
              <a:ahLst/>
              <a:cxnLst/>
              <a:rect l="l" t="t" r="r" b="b"/>
              <a:pathLst>
                <a:path w="243204">
                  <a:moveTo>
                    <a:pt x="0" y="0"/>
                  </a:moveTo>
                  <a:lnTo>
                    <a:pt x="242887" y="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162226" y="3898163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0" y="85725"/>
                  </a:moveTo>
                  <a:lnTo>
                    <a:pt x="0" y="0"/>
                  </a:lnTo>
                  <a:lnTo>
                    <a:pt x="85725" y="42862"/>
                  </a:lnTo>
                  <a:lnTo>
                    <a:pt x="0" y="857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2390537" y="371537"/>
            <a:ext cx="2589530" cy="612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7545" marR="5080" indent="-665480">
              <a:lnSpc>
                <a:spcPct val="113300"/>
              </a:lnSpc>
              <a:spcBef>
                <a:spcPts val="100"/>
              </a:spcBef>
            </a:pPr>
            <a:r>
              <a:rPr sz="1700" dirty="0">
                <a:latin typeface="Calibri"/>
                <a:cs typeface="Calibri"/>
              </a:rPr>
              <a:t>Contents</a:t>
            </a:r>
            <a:r>
              <a:rPr sz="1700" spc="-6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7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abscess/exudate, Tissues/valves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649746" y="375961"/>
            <a:ext cx="919480" cy="91566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algn="ctr">
              <a:lnSpc>
                <a:spcPct val="115100"/>
              </a:lnSpc>
              <a:spcBef>
                <a:spcPts val="60"/>
              </a:spcBef>
            </a:pPr>
            <a:r>
              <a:rPr sz="1700" spc="-20" dirty="0">
                <a:latin typeface="Calibri"/>
                <a:cs typeface="Calibri"/>
              </a:rPr>
              <a:t>Catheters, </a:t>
            </a:r>
            <a:r>
              <a:rPr sz="1700" spc="-10" dirty="0">
                <a:latin typeface="Calibri"/>
                <a:cs typeface="Calibri"/>
              </a:rPr>
              <a:t>wound </a:t>
            </a:r>
            <a:r>
              <a:rPr sz="1700" spc="-20" dirty="0">
                <a:latin typeface="Calibri"/>
                <a:cs typeface="Calibri"/>
              </a:rPr>
              <a:t>swab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957028" y="1988398"/>
            <a:ext cx="1107440" cy="55880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70485">
              <a:lnSpc>
                <a:spcPct val="100000"/>
              </a:lnSpc>
              <a:spcBef>
                <a:spcPts val="400"/>
              </a:spcBef>
            </a:pPr>
            <a:r>
              <a:rPr sz="1700" b="1" spc="-10" dirty="0">
                <a:latin typeface="Calibri"/>
                <a:cs typeface="Calibri"/>
              </a:rPr>
              <a:t>Microscopy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350" spc="-10" dirty="0">
                <a:latin typeface="Calibri"/>
                <a:cs typeface="Calibri"/>
              </a:rPr>
              <a:t>Gram</a:t>
            </a:r>
            <a:r>
              <a:rPr sz="1350" spc="-40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staining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451219" y="3568791"/>
            <a:ext cx="2122170" cy="692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ts val="2025"/>
              </a:lnSpc>
              <a:spcBef>
                <a:spcPts val="100"/>
              </a:spcBef>
            </a:pPr>
            <a:r>
              <a:rPr sz="1700" b="1" spc="-10" dirty="0">
                <a:latin typeface="Calibri"/>
                <a:cs typeface="Calibri"/>
              </a:rPr>
              <a:t>Culture</a:t>
            </a:r>
            <a:endParaRPr sz="1700">
              <a:latin typeface="Calibri"/>
              <a:cs typeface="Calibri"/>
            </a:endParaRPr>
          </a:p>
          <a:p>
            <a:pPr marL="12700" marR="5080" algn="ctr">
              <a:lnSpc>
                <a:spcPts val="1610"/>
              </a:lnSpc>
              <a:spcBef>
                <a:spcPts val="45"/>
              </a:spcBef>
            </a:pPr>
            <a:r>
              <a:rPr sz="1350" spc="-10" dirty="0">
                <a:latin typeface="Calibri"/>
                <a:cs typeface="Calibri"/>
              </a:rPr>
              <a:t>Schaedler’s</a:t>
            </a:r>
            <a:r>
              <a:rPr sz="1350" spc="-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agar</a:t>
            </a:r>
            <a:r>
              <a:rPr sz="1350" spc="-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(36–</a:t>
            </a:r>
            <a:r>
              <a:rPr sz="1350" dirty="0">
                <a:latin typeface="Calibri"/>
                <a:cs typeface="Calibri"/>
              </a:rPr>
              <a:t>48 </a:t>
            </a:r>
            <a:r>
              <a:rPr sz="1350" spc="-10" dirty="0">
                <a:latin typeface="Calibri"/>
                <a:cs typeface="Calibri"/>
              </a:rPr>
              <a:t>hours </a:t>
            </a:r>
            <a:r>
              <a:rPr sz="1350" dirty="0">
                <a:latin typeface="Calibri"/>
                <a:cs typeface="Calibri"/>
              </a:rPr>
              <a:t>under</a:t>
            </a:r>
            <a:r>
              <a:rPr sz="1350" spc="-6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anaerobic</a:t>
            </a:r>
            <a:r>
              <a:rPr sz="1350" spc="-5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conditions)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033126" y="3652489"/>
            <a:ext cx="1215390" cy="55880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400"/>
              </a:spcBef>
            </a:pPr>
            <a:r>
              <a:rPr sz="1700" b="1" spc="-10" dirty="0">
                <a:latin typeface="Calibri"/>
                <a:cs typeface="Calibri"/>
              </a:rPr>
              <a:t>Identification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350" spc="-20" dirty="0">
                <a:latin typeface="Calibri"/>
                <a:cs typeface="Calibri"/>
              </a:rPr>
              <a:t>MALDI-</a:t>
            </a:r>
            <a:r>
              <a:rPr sz="1350" dirty="0">
                <a:latin typeface="Calibri"/>
                <a:cs typeface="Calibri"/>
              </a:rPr>
              <a:t>TOF</a:t>
            </a:r>
            <a:r>
              <a:rPr sz="1350" spc="-20" dirty="0">
                <a:latin typeface="Calibri"/>
                <a:cs typeface="Calibri"/>
              </a:rPr>
              <a:t> </a:t>
            </a:r>
            <a:r>
              <a:rPr sz="1350" spc="-25" dirty="0">
                <a:latin typeface="Calibri"/>
                <a:cs typeface="Calibri"/>
              </a:rPr>
              <a:t>MS</a:t>
            </a:r>
            <a:endParaRPr sz="13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8750" y="4275467"/>
            <a:ext cx="2524125" cy="1089660"/>
          </a:xfrm>
          <a:prstGeom prst="rect">
            <a:avLst/>
          </a:prstGeom>
          <a:solidFill>
            <a:srgbClr val="00AF50"/>
          </a:solidFill>
          <a:ln w="12700">
            <a:solidFill>
              <a:srgbClr val="000000"/>
            </a:solidFill>
          </a:ln>
        </p:spPr>
        <p:txBody>
          <a:bodyPr vert="horz" wrap="square" lIns="0" tIns="1231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70"/>
              </a:spcBef>
            </a:pP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Meropenem</a:t>
            </a:r>
            <a:endParaRPr sz="1550">
              <a:latin typeface="Calibri"/>
              <a:cs typeface="Calibri"/>
            </a:endParaRPr>
          </a:p>
          <a:p>
            <a:pPr marL="169545" marR="160655" algn="ctr">
              <a:lnSpc>
                <a:spcPct val="100000"/>
              </a:lnSpc>
              <a:spcBef>
                <a:spcPts val="35"/>
              </a:spcBef>
            </a:pP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5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5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options</a:t>
            </a:r>
            <a:r>
              <a:rPr sz="15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available,</a:t>
            </a:r>
            <a:r>
              <a:rPr sz="15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25" dirty="0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sz="15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5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best</a:t>
            </a:r>
            <a:r>
              <a:rPr sz="15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penetration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into</a:t>
            </a:r>
            <a:r>
              <a:rPr sz="155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55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20" dirty="0">
                <a:solidFill>
                  <a:srgbClr val="FFFFFF"/>
                </a:solidFill>
                <a:latin typeface="Calibri"/>
                <a:cs typeface="Calibri"/>
              </a:rPr>
              <a:t>brain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71500" y="383921"/>
            <a:ext cx="4723130" cy="102171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700" marR="5080">
              <a:lnSpc>
                <a:spcPts val="3700"/>
              </a:lnSpc>
              <a:spcBef>
                <a:spcPts val="590"/>
              </a:spcBef>
            </a:pPr>
            <a:r>
              <a:rPr sz="3450" spc="-10" dirty="0"/>
              <a:t>Case</a:t>
            </a:r>
            <a:r>
              <a:rPr sz="3450" spc="-175" dirty="0"/>
              <a:t> </a:t>
            </a:r>
            <a:r>
              <a:rPr sz="3450" spc="-30" dirty="0"/>
              <a:t>report:</a:t>
            </a:r>
            <a:r>
              <a:rPr sz="3450" spc="-165" dirty="0"/>
              <a:t> </a:t>
            </a:r>
            <a:r>
              <a:rPr sz="3450" spc="-20" dirty="0"/>
              <a:t>early</a:t>
            </a:r>
            <a:r>
              <a:rPr sz="3450" spc="-170" dirty="0"/>
              <a:t> </a:t>
            </a:r>
            <a:r>
              <a:rPr sz="3450" spc="-30" dirty="0"/>
              <a:t>infection </a:t>
            </a:r>
            <a:r>
              <a:rPr sz="3450" dirty="0"/>
              <a:t>following</a:t>
            </a:r>
            <a:r>
              <a:rPr sz="3450" spc="-40" dirty="0"/>
              <a:t> </a:t>
            </a:r>
            <a:r>
              <a:rPr sz="3450" dirty="0"/>
              <a:t>a</a:t>
            </a:r>
            <a:r>
              <a:rPr sz="3450" spc="-40" dirty="0"/>
              <a:t> </a:t>
            </a:r>
            <a:r>
              <a:rPr sz="3450" dirty="0"/>
              <a:t>dog</a:t>
            </a:r>
            <a:r>
              <a:rPr sz="3450" spc="-35" dirty="0"/>
              <a:t> </a:t>
            </a:r>
            <a:r>
              <a:rPr sz="3450" spc="-20" dirty="0"/>
              <a:t>bite</a:t>
            </a:r>
            <a:endParaRPr sz="3450"/>
          </a:p>
        </p:txBody>
      </p:sp>
      <p:sp>
        <p:nvSpPr>
          <p:cNvPr id="4" name="object 4"/>
          <p:cNvSpPr txBox="1"/>
          <p:nvPr/>
        </p:nvSpPr>
        <p:spPr>
          <a:xfrm>
            <a:off x="916939" y="2203742"/>
            <a:ext cx="3571240" cy="173355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241300" marR="5080" indent="-228600">
              <a:lnSpc>
                <a:spcPts val="2600"/>
              </a:lnSpc>
              <a:spcBef>
                <a:spcPts val="420"/>
              </a:spcBef>
              <a:buSzPct val="116666"/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Sample: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brain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following </a:t>
            </a:r>
            <a:r>
              <a:rPr sz="2400" spc="-20" dirty="0">
                <a:latin typeface="Calibri"/>
                <a:cs typeface="Calibri"/>
              </a:rPr>
              <a:t>decompressive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craniotomy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35"/>
              </a:spcBef>
              <a:buFont typeface="Arial"/>
              <a:buChar char="•"/>
            </a:pP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spc="-10" dirty="0">
                <a:latin typeface="Calibri"/>
                <a:cs typeface="Calibri"/>
              </a:rPr>
              <a:t>Treatment?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608675" y="623252"/>
            <a:ext cx="6176645" cy="4667885"/>
            <a:chOff x="5608675" y="623252"/>
            <a:chExt cx="6176645" cy="466788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06110" y="684721"/>
              <a:ext cx="6078923" cy="444107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289699" y="629602"/>
              <a:ext cx="2068195" cy="404495"/>
            </a:xfrm>
            <a:custGeom>
              <a:avLst/>
              <a:gdLst/>
              <a:ahLst/>
              <a:cxnLst/>
              <a:rect l="l" t="t" r="r" b="b"/>
              <a:pathLst>
                <a:path w="2068195" h="404494">
                  <a:moveTo>
                    <a:pt x="2068079" y="0"/>
                  </a:moveTo>
                  <a:lnTo>
                    <a:pt x="0" y="0"/>
                  </a:lnTo>
                  <a:lnTo>
                    <a:pt x="0" y="404444"/>
                  </a:lnTo>
                  <a:lnTo>
                    <a:pt x="2068079" y="404444"/>
                  </a:lnTo>
                  <a:lnTo>
                    <a:pt x="20680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89699" y="629602"/>
              <a:ext cx="2068195" cy="404495"/>
            </a:xfrm>
            <a:custGeom>
              <a:avLst/>
              <a:gdLst/>
              <a:ahLst/>
              <a:cxnLst/>
              <a:rect l="l" t="t" r="r" b="b"/>
              <a:pathLst>
                <a:path w="2068195" h="404494">
                  <a:moveTo>
                    <a:pt x="0" y="0"/>
                  </a:moveTo>
                  <a:lnTo>
                    <a:pt x="2068079" y="0"/>
                  </a:lnTo>
                  <a:lnTo>
                    <a:pt x="2068079" y="404444"/>
                  </a:lnTo>
                  <a:lnTo>
                    <a:pt x="0" y="404444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630828" y="629602"/>
              <a:ext cx="2068195" cy="404495"/>
            </a:xfrm>
            <a:custGeom>
              <a:avLst/>
              <a:gdLst/>
              <a:ahLst/>
              <a:cxnLst/>
              <a:rect l="l" t="t" r="r" b="b"/>
              <a:pathLst>
                <a:path w="2068195" h="404494">
                  <a:moveTo>
                    <a:pt x="2068079" y="0"/>
                  </a:moveTo>
                  <a:lnTo>
                    <a:pt x="0" y="0"/>
                  </a:lnTo>
                  <a:lnTo>
                    <a:pt x="0" y="404444"/>
                  </a:lnTo>
                  <a:lnTo>
                    <a:pt x="2068079" y="404444"/>
                  </a:lnTo>
                  <a:lnTo>
                    <a:pt x="20680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630828" y="629602"/>
              <a:ext cx="2068195" cy="404495"/>
            </a:xfrm>
            <a:custGeom>
              <a:avLst/>
              <a:gdLst/>
              <a:ahLst/>
              <a:cxnLst/>
              <a:rect l="l" t="t" r="r" b="b"/>
              <a:pathLst>
                <a:path w="2068195" h="404494">
                  <a:moveTo>
                    <a:pt x="0" y="0"/>
                  </a:moveTo>
                  <a:lnTo>
                    <a:pt x="2068079" y="0"/>
                  </a:lnTo>
                  <a:lnTo>
                    <a:pt x="2068079" y="404444"/>
                  </a:lnTo>
                  <a:lnTo>
                    <a:pt x="0" y="404444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15025" y="4771986"/>
              <a:ext cx="5485765" cy="513080"/>
            </a:xfrm>
            <a:custGeom>
              <a:avLst/>
              <a:gdLst/>
              <a:ahLst/>
              <a:cxnLst/>
              <a:rect l="l" t="t" r="r" b="b"/>
              <a:pathLst>
                <a:path w="5485765" h="513079">
                  <a:moveTo>
                    <a:pt x="5485522" y="0"/>
                  </a:moveTo>
                  <a:lnTo>
                    <a:pt x="0" y="0"/>
                  </a:lnTo>
                  <a:lnTo>
                    <a:pt x="0" y="512748"/>
                  </a:lnTo>
                  <a:lnTo>
                    <a:pt x="5485522" y="512748"/>
                  </a:lnTo>
                  <a:lnTo>
                    <a:pt x="54855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15025" y="4771986"/>
              <a:ext cx="5485765" cy="513080"/>
            </a:xfrm>
            <a:custGeom>
              <a:avLst/>
              <a:gdLst/>
              <a:ahLst/>
              <a:cxnLst/>
              <a:rect l="l" t="t" r="r" b="b"/>
              <a:pathLst>
                <a:path w="5485765" h="513079">
                  <a:moveTo>
                    <a:pt x="0" y="0"/>
                  </a:moveTo>
                  <a:lnTo>
                    <a:pt x="5485522" y="0"/>
                  </a:lnTo>
                  <a:lnTo>
                    <a:pt x="5485522" y="512748"/>
                  </a:lnTo>
                  <a:lnTo>
                    <a:pt x="0" y="512748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289699" y="1329206"/>
              <a:ext cx="1294130" cy="66675"/>
            </a:xfrm>
            <a:custGeom>
              <a:avLst/>
              <a:gdLst/>
              <a:ahLst/>
              <a:cxnLst/>
              <a:rect l="l" t="t" r="r" b="b"/>
              <a:pathLst>
                <a:path w="1294129" h="66675">
                  <a:moveTo>
                    <a:pt x="1293697" y="0"/>
                  </a:moveTo>
                  <a:lnTo>
                    <a:pt x="0" y="0"/>
                  </a:lnTo>
                  <a:lnTo>
                    <a:pt x="0" y="66305"/>
                  </a:lnTo>
                  <a:lnTo>
                    <a:pt x="1293697" y="66305"/>
                  </a:lnTo>
                  <a:lnTo>
                    <a:pt x="12936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289699" y="1329206"/>
              <a:ext cx="1294130" cy="66675"/>
            </a:xfrm>
            <a:custGeom>
              <a:avLst/>
              <a:gdLst/>
              <a:ahLst/>
              <a:cxnLst/>
              <a:rect l="l" t="t" r="r" b="b"/>
              <a:pathLst>
                <a:path w="1294129" h="66675">
                  <a:moveTo>
                    <a:pt x="0" y="0"/>
                  </a:moveTo>
                  <a:lnTo>
                    <a:pt x="1293697" y="0"/>
                  </a:lnTo>
                  <a:lnTo>
                    <a:pt x="1293697" y="66305"/>
                  </a:lnTo>
                  <a:lnTo>
                    <a:pt x="0" y="66305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290195" marR="5080" indent="-635">
              <a:lnSpc>
                <a:spcPts val="4079"/>
              </a:lnSpc>
              <a:spcBef>
                <a:spcPts val="635"/>
              </a:spcBef>
            </a:pPr>
            <a:r>
              <a:rPr spc="-10" dirty="0"/>
              <a:t>Repeat:</a:t>
            </a:r>
            <a:r>
              <a:rPr spc="-150" dirty="0"/>
              <a:t> </a:t>
            </a:r>
            <a:r>
              <a:rPr spc="-25" dirty="0"/>
              <a:t>Antibiotics</a:t>
            </a:r>
            <a:r>
              <a:rPr spc="-140" dirty="0"/>
              <a:t> </a:t>
            </a:r>
            <a:r>
              <a:rPr dirty="0"/>
              <a:t>with</a:t>
            </a:r>
            <a:r>
              <a:rPr spc="-145" dirty="0"/>
              <a:t> </a:t>
            </a:r>
            <a:r>
              <a:rPr dirty="0"/>
              <a:t>good</a:t>
            </a:r>
            <a:r>
              <a:rPr spc="-145" dirty="0"/>
              <a:t> </a:t>
            </a:r>
            <a:r>
              <a:rPr spc="-25" dirty="0"/>
              <a:t>penetration</a:t>
            </a:r>
            <a:r>
              <a:rPr spc="-140" dirty="0"/>
              <a:t> </a:t>
            </a:r>
            <a:r>
              <a:rPr spc="-20" dirty="0"/>
              <a:t>directly</a:t>
            </a:r>
            <a:r>
              <a:rPr spc="-145" dirty="0"/>
              <a:t> </a:t>
            </a:r>
            <a:r>
              <a:rPr dirty="0"/>
              <a:t>into</a:t>
            </a:r>
            <a:r>
              <a:rPr spc="-145" dirty="0"/>
              <a:t> </a:t>
            </a:r>
            <a:r>
              <a:rPr spc="-25" dirty="0"/>
              <a:t>the </a:t>
            </a:r>
            <a:r>
              <a:rPr dirty="0"/>
              <a:t>CNS</a:t>
            </a:r>
            <a:r>
              <a:rPr spc="-180" dirty="0"/>
              <a:t> </a:t>
            </a:r>
            <a:r>
              <a:rPr dirty="0"/>
              <a:t>(especially</a:t>
            </a:r>
            <a:r>
              <a:rPr spc="-145" dirty="0"/>
              <a:t> </a:t>
            </a:r>
            <a:r>
              <a:rPr dirty="0"/>
              <a:t>cerebral</a:t>
            </a:r>
            <a:r>
              <a:rPr spc="-145" dirty="0"/>
              <a:t> </a:t>
            </a:r>
            <a:r>
              <a:rPr spc="-10" dirty="0"/>
              <a:t>abscess)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305" y="1560710"/>
            <a:ext cx="8704580" cy="3108960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2400" b="1" spc="-10" dirty="0">
                <a:latin typeface="Calibri"/>
                <a:cs typeface="Calibri"/>
              </a:rPr>
              <a:t>Third-</a:t>
            </a:r>
            <a:r>
              <a:rPr sz="2400" b="1" dirty="0">
                <a:latin typeface="Calibri"/>
                <a:cs typeface="Calibri"/>
              </a:rPr>
              <a:t>generation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cephalosporins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+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combination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with:</a:t>
            </a:r>
            <a:endParaRPr sz="2400">
              <a:latin typeface="Calibri"/>
              <a:cs typeface="Calibri"/>
            </a:endParaRPr>
          </a:p>
          <a:p>
            <a:pPr marL="239395" marR="1283970" indent="-227329">
              <a:lnSpc>
                <a:spcPts val="2600"/>
              </a:lnSpc>
              <a:spcBef>
                <a:spcPts val="1360"/>
              </a:spcBef>
              <a:buSzPct val="116666"/>
              <a:buFont typeface="Arial"/>
              <a:buChar char="•"/>
              <a:tabLst>
                <a:tab pos="241300" algn="l"/>
              </a:tabLst>
            </a:pPr>
            <a:r>
              <a:rPr sz="2400" b="1" spc="-10" dirty="0">
                <a:latin typeface="Calibri"/>
                <a:cs typeface="Calibri"/>
              </a:rPr>
              <a:t>Carbapenems: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high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lipophilicity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able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penetrate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the 	</a:t>
            </a:r>
            <a:r>
              <a:rPr sz="2400" spc="-10" dirty="0">
                <a:latin typeface="Calibri"/>
                <a:cs typeface="Calibri"/>
              </a:rPr>
              <a:t>cerebrospinal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fluid.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950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b="1" dirty="0">
                <a:latin typeface="Calibri"/>
                <a:cs typeface="Calibri"/>
              </a:rPr>
              <a:t>Metronidazole</a:t>
            </a:r>
            <a:r>
              <a:rPr sz="2400" dirty="0">
                <a:latin typeface="Calibri"/>
                <a:cs typeface="Calibri"/>
              </a:rPr>
              <a:t>: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highly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effective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against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anaerobes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ts val="2600"/>
              </a:lnSpc>
              <a:spcBef>
                <a:spcPts val="1345"/>
              </a:spcBef>
              <a:buSzPct val="116666"/>
              <a:buFont typeface="Arial"/>
              <a:buChar char="•"/>
              <a:tabLst>
                <a:tab pos="241300" algn="l"/>
              </a:tabLst>
            </a:pPr>
            <a:r>
              <a:rPr sz="2400" b="1" dirty="0">
                <a:latin typeface="Calibri"/>
                <a:cs typeface="Calibri"/>
              </a:rPr>
              <a:t>Linezolid: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frequently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used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treatment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CNS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infections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caused </a:t>
            </a:r>
            <a:r>
              <a:rPr sz="2400" dirty="0">
                <a:latin typeface="Calibri"/>
                <a:cs typeface="Calibri"/>
              </a:rPr>
              <a:t>by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multidrug-</a:t>
            </a:r>
            <a:r>
              <a:rPr sz="2400" dirty="0">
                <a:latin typeface="Calibri"/>
                <a:cs typeface="Calibri"/>
              </a:rPr>
              <a:t>resistant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bacteria,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such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MRSA</a:t>
            </a: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955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b="1" spc="-10" dirty="0">
                <a:latin typeface="Calibri"/>
                <a:cs typeface="Calibri"/>
              </a:rPr>
              <a:t>Cotrimoxazole:</a:t>
            </a:r>
            <a:r>
              <a:rPr sz="2400" b="1" spc="-1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penetrates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CNS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well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712215"/>
            <a:ext cx="3702050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G+</a:t>
            </a:r>
            <a:r>
              <a:rPr spc="-105" dirty="0"/>
              <a:t> </a:t>
            </a:r>
            <a:r>
              <a:rPr dirty="0"/>
              <a:t>anaerobic</a:t>
            </a:r>
            <a:r>
              <a:rPr spc="-95" dirty="0"/>
              <a:t> </a:t>
            </a:r>
            <a:r>
              <a:rPr spc="-10" dirty="0"/>
              <a:t>cocci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305" y="1768316"/>
            <a:ext cx="5227320" cy="3103245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645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b="1" dirty="0">
                <a:latin typeface="Calibri"/>
                <a:cs typeface="Calibri"/>
              </a:rPr>
              <a:t>GPAC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(gram-</a:t>
            </a:r>
            <a:r>
              <a:rPr sz="2400" spc="-10" dirty="0">
                <a:latin typeface="Calibri"/>
                <a:cs typeface="Calibri"/>
              </a:rPr>
              <a:t>positive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anaerobic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cocci)</a:t>
            </a:r>
            <a:endParaRPr sz="2400">
              <a:latin typeface="Calibri"/>
              <a:cs typeface="Calibri"/>
            </a:endParaRPr>
          </a:p>
          <a:p>
            <a:pPr marL="241300" marR="711200" indent="-228600">
              <a:lnSpc>
                <a:spcPts val="2600"/>
              </a:lnSpc>
              <a:spcBef>
                <a:spcPts val="1360"/>
              </a:spcBef>
              <a:buSzPct val="116666"/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Genera: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Anaerococcus,</a:t>
            </a:r>
            <a:r>
              <a:rPr sz="2400" i="1" spc="-6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Finegoldia, Peptococcus,</a:t>
            </a:r>
            <a:r>
              <a:rPr sz="2400" i="1" spc="-3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Peptoniphilus, Peptostreptococcus</a:t>
            </a:r>
            <a:endParaRPr sz="2400">
              <a:latin typeface="Calibri"/>
              <a:cs typeface="Calibri"/>
            </a:endParaRPr>
          </a:p>
          <a:p>
            <a:pPr marL="241300" marR="99060" indent="-228600">
              <a:lnSpc>
                <a:spcPts val="2600"/>
              </a:lnSpc>
              <a:spcBef>
                <a:spcPts val="1285"/>
              </a:spcBef>
              <a:buSzPct val="116666"/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Species</a:t>
            </a:r>
            <a:r>
              <a:rPr sz="2400" i="1" dirty="0">
                <a:latin typeface="Calibri"/>
                <a:cs typeface="Calibri"/>
              </a:rPr>
              <a:t>: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Anaerococcus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vaginalis, </a:t>
            </a:r>
            <a:r>
              <a:rPr sz="2400" b="1" i="1" spc="-130" dirty="0">
                <a:latin typeface="Arial"/>
                <a:cs typeface="Arial"/>
              </a:rPr>
              <a:t>Finegolida</a:t>
            </a:r>
            <a:r>
              <a:rPr sz="2400" b="1" i="1" dirty="0">
                <a:latin typeface="Arial"/>
                <a:cs typeface="Arial"/>
              </a:rPr>
              <a:t> </a:t>
            </a:r>
            <a:r>
              <a:rPr sz="2400" b="1" i="1" spc="-165" dirty="0">
                <a:latin typeface="Arial"/>
                <a:cs typeface="Arial"/>
              </a:rPr>
              <a:t>magna</a:t>
            </a:r>
            <a:r>
              <a:rPr sz="2400" i="1" spc="-165" dirty="0">
                <a:latin typeface="Calibri"/>
                <a:cs typeface="Calibri"/>
              </a:rPr>
              <a:t>,</a:t>
            </a:r>
            <a:r>
              <a:rPr sz="2400" i="1" spc="1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Peptostreptococcus anaerobius,</a:t>
            </a:r>
            <a:endParaRPr sz="2400">
              <a:latin typeface="Calibri"/>
              <a:cs typeface="Calibri"/>
            </a:endParaRPr>
          </a:p>
          <a:p>
            <a:pPr marL="241300">
              <a:lnSpc>
                <a:spcPts val="2560"/>
              </a:lnSpc>
            </a:pPr>
            <a:r>
              <a:rPr sz="2400" i="1" dirty="0">
                <a:latin typeface="Calibri"/>
                <a:cs typeface="Calibri"/>
              </a:rPr>
              <a:t>stomatis,</a:t>
            </a:r>
            <a:r>
              <a:rPr sz="2400" i="1" spc="-8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Peptoniphilus</a:t>
            </a:r>
            <a:r>
              <a:rPr sz="2400" i="1" spc="-8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asaccharolyticus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56981" y="4150004"/>
            <a:ext cx="2070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185" dirty="0">
                <a:latin typeface="Calibri"/>
                <a:cs typeface="Calibri"/>
              </a:rPr>
              <a:t>P.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95273" y="2635567"/>
            <a:ext cx="3619611" cy="2846401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7060310" y="1124559"/>
            <a:ext cx="3513454" cy="1456690"/>
            <a:chOff x="7060310" y="1124559"/>
            <a:chExt cx="3513454" cy="1456690"/>
          </a:xfrm>
        </p:grpSpPr>
        <p:sp>
          <p:nvSpPr>
            <p:cNvPr id="7" name="object 7"/>
            <p:cNvSpPr/>
            <p:nvPr/>
          </p:nvSpPr>
          <p:spPr>
            <a:xfrm>
              <a:off x="7066660" y="1130909"/>
              <a:ext cx="3500754" cy="1443990"/>
            </a:xfrm>
            <a:custGeom>
              <a:avLst/>
              <a:gdLst/>
              <a:ahLst/>
              <a:cxnLst/>
              <a:rect l="l" t="t" r="r" b="b"/>
              <a:pathLst>
                <a:path w="3500754" h="1443989">
                  <a:moveTo>
                    <a:pt x="2183028" y="1443429"/>
                  </a:moveTo>
                  <a:lnTo>
                    <a:pt x="1686142" y="1119159"/>
                  </a:lnTo>
                  <a:lnTo>
                    <a:pt x="1615853" y="1117893"/>
                  </a:lnTo>
                  <a:lnTo>
                    <a:pt x="1546371" y="1115758"/>
                  </a:lnTo>
                  <a:lnTo>
                    <a:pt x="1477744" y="1112771"/>
                  </a:lnTo>
                  <a:lnTo>
                    <a:pt x="1410023" y="1108950"/>
                  </a:lnTo>
                  <a:lnTo>
                    <a:pt x="1343258" y="1104312"/>
                  </a:lnTo>
                  <a:lnTo>
                    <a:pt x="1277499" y="1098874"/>
                  </a:lnTo>
                  <a:lnTo>
                    <a:pt x="1212796" y="1092652"/>
                  </a:lnTo>
                  <a:lnTo>
                    <a:pt x="1149203" y="1085668"/>
                  </a:lnTo>
                  <a:lnTo>
                    <a:pt x="1086766" y="1077934"/>
                  </a:lnTo>
                  <a:lnTo>
                    <a:pt x="1025537" y="1069471"/>
                  </a:lnTo>
                  <a:lnTo>
                    <a:pt x="965565" y="1060294"/>
                  </a:lnTo>
                  <a:lnTo>
                    <a:pt x="906904" y="1050422"/>
                  </a:lnTo>
                  <a:lnTo>
                    <a:pt x="849599" y="1039871"/>
                  </a:lnTo>
                  <a:lnTo>
                    <a:pt x="793706" y="1028659"/>
                  </a:lnTo>
                  <a:lnTo>
                    <a:pt x="739271" y="1016803"/>
                  </a:lnTo>
                  <a:lnTo>
                    <a:pt x="686345" y="1004321"/>
                  </a:lnTo>
                  <a:lnTo>
                    <a:pt x="634982" y="991230"/>
                  </a:lnTo>
                  <a:lnTo>
                    <a:pt x="585227" y="977547"/>
                  </a:lnTo>
                  <a:lnTo>
                    <a:pt x="537134" y="963288"/>
                  </a:lnTo>
                  <a:lnTo>
                    <a:pt x="490752" y="948473"/>
                  </a:lnTo>
                  <a:lnTo>
                    <a:pt x="446132" y="933119"/>
                  </a:lnTo>
                  <a:lnTo>
                    <a:pt x="403324" y="917241"/>
                  </a:lnTo>
                  <a:lnTo>
                    <a:pt x="362378" y="900860"/>
                  </a:lnTo>
                  <a:lnTo>
                    <a:pt x="323345" y="883988"/>
                  </a:lnTo>
                  <a:lnTo>
                    <a:pt x="286274" y="866647"/>
                  </a:lnTo>
                  <a:lnTo>
                    <a:pt x="218224" y="830624"/>
                  </a:lnTo>
                  <a:lnTo>
                    <a:pt x="158629" y="792925"/>
                  </a:lnTo>
                  <a:lnTo>
                    <a:pt x="107891" y="753689"/>
                  </a:lnTo>
                  <a:lnTo>
                    <a:pt x="66417" y="713058"/>
                  </a:lnTo>
                  <a:lnTo>
                    <a:pt x="34606" y="671167"/>
                  </a:lnTo>
                  <a:lnTo>
                    <a:pt x="12861" y="628157"/>
                  </a:lnTo>
                  <a:lnTo>
                    <a:pt x="1585" y="584164"/>
                  </a:lnTo>
                  <a:lnTo>
                    <a:pt x="0" y="561843"/>
                  </a:lnTo>
                  <a:lnTo>
                    <a:pt x="1181" y="539328"/>
                  </a:lnTo>
                  <a:lnTo>
                    <a:pt x="11440" y="495675"/>
                  </a:lnTo>
                  <a:lnTo>
                    <a:pt x="31856" y="453059"/>
                  </a:lnTo>
                  <a:lnTo>
                    <a:pt x="62029" y="411606"/>
                  </a:lnTo>
                  <a:lnTo>
                    <a:pt x="101554" y="371432"/>
                  </a:lnTo>
                  <a:lnTo>
                    <a:pt x="150030" y="332656"/>
                  </a:lnTo>
                  <a:lnTo>
                    <a:pt x="207053" y="295402"/>
                  </a:lnTo>
                  <a:lnTo>
                    <a:pt x="272220" y="259785"/>
                  </a:lnTo>
                  <a:lnTo>
                    <a:pt x="307730" y="242629"/>
                  </a:lnTo>
                  <a:lnTo>
                    <a:pt x="345126" y="225927"/>
                  </a:lnTo>
                  <a:lnTo>
                    <a:pt x="384358" y="209697"/>
                  </a:lnTo>
                  <a:lnTo>
                    <a:pt x="425373" y="193950"/>
                  </a:lnTo>
                  <a:lnTo>
                    <a:pt x="468120" y="178702"/>
                  </a:lnTo>
                  <a:lnTo>
                    <a:pt x="512553" y="163970"/>
                  </a:lnTo>
                  <a:lnTo>
                    <a:pt x="558617" y="149766"/>
                  </a:lnTo>
                  <a:lnTo>
                    <a:pt x="606265" y="136109"/>
                  </a:lnTo>
                  <a:lnTo>
                    <a:pt x="655445" y="123010"/>
                  </a:lnTo>
                  <a:lnTo>
                    <a:pt x="706106" y="110486"/>
                  </a:lnTo>
                  <a:lnTo>
                    <a:pt x="758199" y="98552"/>
                  </a:lnTo>
                  <a:lnTo>
                    <a:pt x="811674" y="87222"/>
                  </a:lnTo>
                  <a:lnTo>
                    <a:pt x="866478" y="76511"/>
                  </a:lnTo>
                  <a:lnTo>
                    <a:pt x="922564" y="66435"/>
                  </a:lnTo>
                  <a:lnTo>
                    <a:pt x="979879" y="57009"/>
                  </a:lnTo>
                  <a:lnTo>
                    <a:pt x="1038374" y="48247"/>
                  </a:lnTo>
                  <a:lnTo>
                    <a:pt x="1097997" y="40164"/>
                  </a:lnTo>
                  <a:lnTo>
                    <a:pt x="1158700" y="32776"/>
                  </a:lnTo>
                  <a:lnTo>
                    <a:pt x="1220431" y="26096"/>
                  </a:lnTo>
                  <a:lnTo>
                    <a:pt x="1283141" y="20141"/>
                  </a:lnTo>
                  <a:lnTo>
                    <a:pt x="1346778" y="14927"/>
                  </a:lnTo>
                  <a:lnTo>
                    <a:pt x="1411292" y="10465"/>
                  </a:lnTo>
                  <a:lnTo>
                    <a:pt x="1476769" y="6768"/>
                  </a:lnTo>
                  <a:lnTo>
                    <a:pt x="1544707" y="3780"/>
                  </a:lnTo>
                  <a:lnTo>
                    <a:pt x="1545476" y="3780"/>
                  </a:lnTo>
                  <a:lnTo>
                    <a:pt x="1613176" y="1644"/>
                  </a:lnTo>
                  <a:lnTo>
                    <a:pt x="1615491" y="1644"/>
                  </a:lnTo>
                  <a:lnTo>
                    <a:pt x="1681550" y="379"/>
                  </a:lnTo>
                  <a:lnTo>
                    <a:pt x="1745259" y="0"/>
                  </a:lnTo>
                  <a:lnTo>
                    <a:pt x="1813979" y="379"/>
                  </a:lnTo>
                  <a:lnTo>
                    <a:pt x="1884269" y="1644"/>
                  </a:lnTo>
                  <a:lnTo>
                    <a:pt x="1953752" y="3780"/>
                  </a:lnTo>
                  <a:lnTo>
                    <a:pt x="2022380" y="6768"/>
                  </a:lnTo>
                  <a:lnTo>
                    <a:pt x="2087922" y="10465"/>
                  </a:lnTo>
                  <a:lnTo>
                    <a:pt x="2088331" y="10465"/>
                  </a:lnTo>
                  <a:lnTo>
                    <a:pt x="2156867" y="15227"/>
                  </a:lnTo>
                  <a:lnTo>
                    <a:pt x="2222627" y="20665"/>
                  </a:lnTo>
                  <a:lnTo>
                    <a:pt x="2287328" y="26886"/>
                  </a:lnTo>
                  <a:lnTo>
                    <a:pt x="2350923" y="33871"/>
                  </a:lnTo>
                  <a:lnTo>
                    <a:pt x="2413361" y="41604"/>
                  </a:lnTo>
                  <a:lnTo>
                    <a:pt x="2474590" y="50068"/>
                  </a:lnTo>
                  <a:lnTo>
                    <a:pt x="2534560" y="59245"/>
                  </a:lnTo>
                  <a:lnTo>
                    <a:pt x="2593224" y="69117"/>
                  </a:lnTo>
                  <a:lnTo>
                    <a:pt x="2650527" y="79667"/>
                  </a:lnTo>
                  <a:lnTo>
                    <a:pt x="2706422" y="90880"/>
                  </a:lnTo>
                  <a:lnTo>
                    <a:pt x="2760857" y="102734"/>
                  </a:lnTo>
                  <a:lnTo>
                    <a:pt x="2813780" y="115218"/>
                  </a:lnTo>
                  <a:lnTo>
                    <a:pt x="2865146" y="128309"/>
                  </a:lnTo>
                  <a:lnTo>
                    <a:pt x="2914899" y="141991"/>
                  </a:lnTo>
                  <a:lnTo>
                    <a:pt x="2962992" y="156250"/>
                  </a:lnTo>
                  <a:lnTo>
                    <a:pt x="3009375" y="171065"/>
                  </a:lnTo>
                  <a:lnTo>
                    <a:pt x="3053994" y="186420"/>
                  </a:lnTo>
                  <a:lnTo>
                    <a:pt x="3096803" y="202297"/>
                  </a:lnTo>
                  <a:lnTo>
                    <a:pt x="3137748" y="218678"/>
                  </a:lnTo>
                  <a:lnTo>
                    <a:pt x="3176783" y="235550"/>
                  </a:lnTo>
                  <a:lnTo>
                    <a:pt x="3213853" y="252891"/>
                  </a:lnTo>
                  <a:lnTo>
                    <a:pt x="3281903" y="288914"/>
                  </a:lnTo>
                  <a:lnTo>
                    <a:pt x="3341499" y="326614"/>
                  </a:lnTo>
                  <a:lnTo>
                    <a:pt x="3392235" y="365849"/>
                  </a:lnTo>
                  <a:lnTo>
                    <a:pt x="3433712" y="406481"/>
                  </a:lnTo>
                  <a:lnTo>
                    <a:pt x="3465524" y="448370"/>
                  </a:lnTo>
                  <a:lnTo>
                    <a:pt x="3487270" y="491382"/>
                  </a:lnTo>
                  <a:lnTo>
                    <a:pt x="3498546" y="535375"/>
                  </a:lnTo>
                  <a:lnTo>
                    <a:pt x="3500134" y="557695"/>
                  </a:lnTo>
                  <a:lnTo>
                    <a:pt x="3498951" y="580210"/>
                  </a:lnTo>
                  <a:lnTo>
                    <a:pt x="3486977" y="628157"/>
                  </a:lnTo>
                  <a:lnTo>
                    <a:pt x="3486863" y="628615"/>
                  </a:lnTo>
                  <a:lnTo>
                    <a:pt x="3462078" y="675958"/>
                  </a:lnTo>
                  <a:lnTo>
                    <a:pt x="3425068" y="722034"/>
                  </a:lnTo>
                  <a:lnTo>
                    <a:pt x="3376305" y="766636"/>
                  </a:lnTo>
                  <a:lnTo>
                    <a:pt x="3316261" y="809557"/>
                  </a:lnTo>
                  <a:lnTo>
                    <a:pt x="3282155" y="830321"/>
                  </a:lnTo>
                  <a:lnTo>
                    <a:pt x="3245405" y="850590"/>
                  </a:lnTo>
                  <a:lnTo>
                    <a:pt x="3206072" y="870333"/>
                  </a:lnTo>
                  <a:lnTo>
                    <a:pt x="3164212" y="889527"/>
                  </a:lnTo>
                  <a:lnTo>
                    <a:pt x="3119884" y="908146"/>
                  </a:lnTo>
                  <a:lnTo>
                    <a:pt x="3073150" y="926164"/>
                  </a:lnTo>
                  <a:lnTo>
                    <a:pt x="3024065" y="943557"/>
                  </a:lnTo>
                  <a:lnTo>
                    <a:pt x="2972691" y="960294"/>
                  </a:lnTo>
                  <a:lnTo>
                    <a:pt x="2919085" y="976355"/>
                  </a:lnTo>
                  <a:lnTo>
                    <a:pt x="2863307" y="991710"/>
                  </a:lnTo>
                  <a:lnTo>
                    <a:pt x="2805415" y="1006334"/>
                  </a:lnTo>
                  <a:lnTo>
                    <a:pt x="2745469" y="1020203"/>
                  </a:lnTo>
                  <a:lnTo>
                    <a:pt x="2683528" y="1033290"/>
                  </a:lnTo>
                  <a:lnTo>
                    <a:pt x="2619649" y="1045569"/>
                  </a:lnTo>
                  <a:lnTo>
                    <a:pt x="2553891" y="1057013"/>
                  </a:lnTo>
                  <a:lnTo>
                    <a:pt x="2486317" y="1067600"/>
                  </a:lnTo>
                  <a:lnTo>
                    <a:pt x="2416980" y="1077300"/>
                  </a:lnTo>
                  <a:lnTo>
                    <a:pt x="2345944" y="1086089"/>
                  </a:lnTo>
                  <a:lnTo>
                    <a:pt x="2183028" y="1443429"/>
                  </a:lnTo>
                  <a:close/>
                </a:path>
              </a:pathLst>
            </a:custGeom>
            <a:solidFill>
              <a:srgbClr val="8FAA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066660" y="1130909"/>
              <a:ext cx="3500754" cy="1443990"/>
            </a:xfrm>
            <a:custGeom>
              <a:avLst/>
              <a:gdLst/>
              <a:ahLst/>
              <a:cxnLst/>
              <a:rect l="l" t="t" r="r" b="b"/>
              <a:pathLst>
                <a:path w="3500754" h="1443989">
                  <a:moveTo>
                    <a:pt x="2183028" y="1443429"/>
                  </a:moveTo>
                  <a:lnTo>
                    <a:pt x="2183028" y="1443429"/>
                  </a:lnTo>
                  <a:lnTo>
                    <a:pt x="0" y="561843"/>
                  </a:lnTo>
                  <a:lnTo>
                    <a:pt x="0" y="561843"/>
                  </a:lnTo>
                  <a:lnTo>
                    <a:pt x="1181" y="539328"/>
                  </a:lnTo>
                  <a:lnTo>
                    <a:pt x="11440" y="495675"/>
                  </a:lnTo>
                  <a:lnTo>
                    <a:pt x="31856" y="453059"/>
                  </a:lnTo>
                  <a:lnTo>
                    <a:pt x="62029" y="411606"/>
                  </a:lnTo>
                  <a:lnTo>
                    <a:pt x="101554" y="371432"/>
                  </a:lnTo>
                  <a:lnTo>
                    <a:pt x="150030" y="332656"/>
                  </a:lnTo>
                  <a:lnTo>
                    <a:pt x="207053" y="295402"/>
                  </a:lnTo>
                  <a:lnTo>
                    <a:pt x="272220" y="259785"/>
                  </a:lnTo>
                  <a:lnTo>
                    <a:pt x="307730" y="242629"/>
                  </a:lnTo>
                  <a:lnTo>
                    <a:pt x="345126" y="225927"/>
                  </a:lnTo>
                  <a:lnTo>
                    <a:pt x="384358" y="209697"/>
                  </a:lnTo>
                  <a:lnTo>
                    <a:pt x="425373" y="193950"/>
                  </a:lnTo>
                  <a:lnTo>
                    <a:pt x="468120" y="178702"/>
                  </a:lnTo>
                  <a:lnTo>
                    <a:pt x="512553" y="163970"/>
                  </a:lnTo>
                  <a:lnTo>
                    <a:pt x="558617" y="149766"/>
                  </a:lnTo>
                  <a:lnTo>
                    <a:pt x="606265" y="136109"/>
                  </a:lnTo>
                  <a:lnTo>
                    <a:pt x="655445" y="123010"/>
                  </a:lnTo>
                  <a:lnTo>
                    <a:pt x="706106" y="110486"/>
                  </a:lnTo>
                  <a:lnTo>
                    <a:pt x="758199" y="98552"/>
                  </a:lnTo>
                  <a:lnTo>
                    <a:pt x="811674" y="87222"/>
                  </a:lnTo>
                  <a:lnTo>
                    <a:pt x="866478" y="76511"/>
                  </a:lnTo>
                  <a:lnTo>
                    <a:pt x="922564" y="66435"/>
                  </a:lnTo>
                  <a:lnTo>
                    <a:pt x="979879" y="57009"/>
                  </a:lnTo>
                  <a:lnTo>
                    <a:pt x="1038374" y="48247"/>
                  </a:lnTo>
                  <a:lnTo>
                    <a:pt x="1097997" y="40164"/>
                  </a:lnTo>
                  <a:lnTo>
                    <a:pt x="1158700" y="32776"/>
                  </a:lnTo>
                  <a:lnTo>
                    <a:pt x="1220431" y="26096"/>
                  </a:lnTo>
                  <a:lnTo>
                    <a:pt x="1283141" y="20141"/>
                  </a:lnTo>
                  <a:lnTo>
                    <a:pt x="1346778" y="14927"/>
                  </a:lnTo>
                  <a:lnTo>
                    <a:pt x="1411292" y="10465"/>
                  </a:lnTo>
                  <a:lnTo>
                    <a:pt x="1476633" y="6773"/>
                  </a:lnTo>
                  <a:lnTo>
                    <a:pt x="1542750" y="3866"/>
                  </a:lnTo>
                  <a:lnTo>
                    <a:pt x="1609595" y="1758"/>
                  </a:lnTo>
                  <a:lnTo>
                    <a:pt x="1677115" y="463"/>
                  </a:lnTo>
                  <a:lnTo>
                    <a:pt x="1745259" y="0"/>
                  </a:lnTo>
                  <a:lnTo>
                    <a:pt x="1745259" y="0"/>
                  </a:lnTo>
                  <a:lnTo>
                    <a:pt x="1813979" y="379"/>
                  </a:lnTo>
                  <a:lnTo>
                    <a:pt x="1884269" y="1644"/>
                  </a:lnTo>
                  <a:lnTo>
                    <a:pt x="1953752" y="3780"/>
                  </a:lnTo>
                  <a:lnTo>
                    <a:pt x="2022380" y="6768"/>
                  </a:lnTo>
                  <a:lnTo>
                    <a:pt x="2090102" y="10588"/>
                  </a:lnTo>
                  <a:lnTo>
                    <a:pt x="2156867" y="15227"/>
                  </a:lnTo>
                  <a:lnTo>
                    <a:pt x="2222627" y="20665"/>
                  </a:lnTo>
                  <a:lnTo>
                    <a:pt x="2287328" y="26886"/>
                  </a:lnTo>
                  <a:lnTo>
                    <a:pt x="2350923" y="33871"/>
                  </a:lnTo>
                  <a:lnTo>
                    <a:pt x="2413361" y="41604"/>
                  </a:lnTo>
                  <a:lnTo>
                    <a:pt x="2474590" y="50068"/>
                  </a:lnTo>
                  <a:lnTo>
                    <a:pt x="2534560" y="59245"/>
                  </a:lnTo>
                  <a:lnTo>
                    <a:pt x="2593224" y="69117"/>
                  </a:lnTo>
                  <a:lnTo>
                    <a:pt x="2650527" y="79667"/>
                  </a:lnTo>
                  <a:lnTo>
                    <a:pt x="2706422" y="90880"/>
                  </a:lnTo>
                  <a:lnTo>
                    <a:pt x="2760857" y="102734"/>
                  </a:lnTo>
                  <a:lnTo>
                    <a:pt x="2813780" y="115218"/>
                  </a:lnTo>
                  <a:lnTo>
                    <a:pt x="2865146" y="128309"/>
                  </a:lnTo>
                  <a:lnTo>
                    <a:pt x="2914899" y="141991"/>
                  </a:lnTo>
                  <a:lnTo>
                    <a:pt x="2962992" y="156250"/>
                  </a:lnTo>
                  <a:lnTo>
                    <a:pt x="3009375" y="171065"/>
                  </a:lnTo>
                  <a:lnTo>
                    <a:pt x="3053994" y="186420"/>
                  </a:lnTo>
                  <a:lnTo>
                    <a:pt x="3096803" y="202297"/>
                  </a:lnTo>
                  <a:lnTo>
                    <a:pt x="3137748" y="218678"/>
                  </a:lnTo>
                  <a:lnTo>
                    <a:pt x="3176783" y="235550"/>
                  </a:lnTo>
                  <a:lnTo>
                    <a:pt x="3213853" y="252891"/>
                  </a:lnTo>
                  <a:lnTo>
                    <a:pt x="3248910" y="270685"/>
                  </a:lnTo>
                  <a:lnTo>
                    <a:pt x="3312784" y="307564"/>
                  </a:lnTo>
                  <a:lnTo>
                    <a:pt x="3368000" y="346048"/>
                  </a:lnTo>
                  <a:lnTo>
                    <a:pt x="3414157" y="385999"/>
                  </a:lnTo>
                  <a:lnTo>
                    <a:pt x="3450852" y="427277"/>
                  </a:lnTo>
                  <a:lnTo>
                    <a:pt x="3477681" y="469745"/>
                  </a:lnTo>
                  <a:lnTo>
                    <a:pt x="3494242" y="513264"/>
                  </a:lnTo>
                  <a:lnTo>
                    <a:pt x="3500134" y="557695"/>
                  </a:lnTo>
                  <a:lnTo>
                    <a:pt x="3500134" y="557695"/>
                  </a:lnTo>
                  <a:lnTo>
                    <a:pt x="2183028" y="1443429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941691" y="1390281"/>
            <a:ext cx="1504950" cy="732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80" marR="5080" indent="-18415">
              <a:lnSpc>
                <a:spcPct val="100000"/>
              </a:lnSpc>
              <a:spcBef>
                <a:spcPts val="100"/>
              </a:spcBef>
            </a:pPr>
            <a:r>
              <a:rPr sz="1550" b="1" spc="-10" dirty="0">
                <a:latin typeface="Calibri"/>
                <a:cs typeface="Calibri"/>
              </a:rPr>
              <a:t>Previously </a:t>
            </a:r>
            <a:r>
              <a:rPr sz="1550" b="1" dirty="0">
                <a:latin typeface="Calibri"/>
                <a:cs typeface="Calibri"/>
              </a:rPr>
              <a:t>peptococci</a:t>
            </a:r>
            <a:r>
              <a:rPr sz="1550" b="1" spc="-90" dirty="0">
                <a:latin typeface="Calibri"/>
                <a:cs typeface="Calibri"/>
              </a:rPr>
              <a:t> </a:t>
            </a:r>
            <a:r>
              <a:rPr sz="1550" b="1" spc="-25" dirty="0">
                <a:latin typeface="Calibri"/>
                <a:cs typeface="Calibri"/>
              </a:rPr>
              <a:t>and </a:t>
            </a:r>
            <a:r>
              <a:rPr sz="1550" b="1" spc="-20" dirty="0">
                <a:latin typeface="Calibri"/>
                <a:cs typeface="Calibri"/>
              </a:rPr>
              <a:t>peptostreptococci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6349" rIns="0" bIns="0" rtlCol="0">
            <a:spAutoFit/>
          </a:bodyPr>
          <a:lstStyle/>
          <a:p>
            <a:pPr marL="642620">
              <a:lnSpc>
                <a:spcPct val="100000"/>
              </a:lnSpc>
              <a:spcBef>
                <a:spcPts val="100"/>
              </a:spcBef>
            </a:pPr>
            <a:r>
              <a:rPr dirty="0"/>
              <a:t>G+</a:t>
            </a:r>
            <a:r>
              <a:rPr spc="-150" dirty="0"/>
              <a:t> </a:t>
            </a:r>
            <a:r>
              <a:rPr spc="-20" dirty="0"/>
              <a:t>anaerobic</a:t>
            </a:r>
            <a:r>
              <a:rPr spc="-150" dirty="0"/>
              <a:t> </a:t>
            </a:r>
            <a:r>
              <a:rPr dirty="0"/>
              <a:t>cocci</a:t>
            </a:r>
            <a:r>
              <a:rPr spc="-150" dirty="0"/>
              <a:t> </a:t>
            </a:r>
            <a:r>
              <a:rPr spc="-10" dirty="0"/>
              <a:t>(GPAC)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305" y="1749805"/>
            <a:ext cx="6229350" cy="348361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241300" marR="917575" indent="-228600">
              <a:lnSpc>
                <a:spcPts val="2600"/>
              </a:lnSpc>
              <a:spcBef>
                <a:spcPts val="420"/>
              </a:spcBef>
              <a:buSzPct val="116666"/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A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common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component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microbiota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skin,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upper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respiratory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tract,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large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intestine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vagina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45"/>
              </a:spcBef>
              <a:buFont typeface="Arial"/>
              <a:buChar char="•"/>
            </a:pP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b="1" spc="-10" dirty="0">
                <a:latin typeface="Calibri"/>
                <a:cs typeface="Calibri"/>
              </a:rPr>
              <a:t>Pathogenicity</a:t>
            </a:r>
            <a:r>
              <a:rPr sz="2400" spc="-10" dirty="0">
                <a:latin typeface="Calibri"/>
                <a:cs typeface="Calibri"/>
              </a:rPr>
              <a:t>: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mixed</a:t>
            </a:r>
            <a:r>
              <a:rPr sz="24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infections</a:t>
            </a:r>
            <a:r>
              <a:rPr sz="24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sz="2400" b="1" spc="-8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multiple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sites</a:t>
            </a:r>
            <a:endParaRPr sz="2400">
              <a:latin typeface="Calibri"/>
              <a:cs typeface="Calibri"/>
            </a:endParaRPr>
          </a:p>
          <a:p>
            <a:pPr marL="697230" marR="807085" lvl="1" indent="-227329">
              <a:lnSpc>
                <a:spcPts val="2200"/>
              </a:lnSpc>
              <a:spcBef>
                <a:spcPts val="860"/>
              </a:spcBef>
              <a:buSzPct val="117073"/>
              <a:buFont typeface="Arial"/>
              <a:buChar char="•"/>
              <a:tabLst>
                <a:tab pos="698500" algn="l"/>
              </a:tabLst>
            </a:pPr>
            <a:r>
              <a:rPr sz="2050" dirty="0">
                <a:latin typeface="Calibri"/>
                <a:cs typeface="Calibri"/>
              </a:rPr>
              <a:t>Abscesses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of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the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oral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cavity,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lungs,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abdomen 	</a:t>
            </a:r>
            <a:r>
              <a:rPr sz="2050" dirty="0">
                <a:latin typeface="Calibri"/>
                <a:cs typeface="Calibri"/>
              </a:rPr>
              <a:t>or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skin;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rarely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of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the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spc="-20" dirty="0">
                <a:latin typeface="Calibri"/>
                <a:cs typeface="Calibri"/>
              </a:rPr>
              <a:t>brain</a:t>
            </a:r>
            <a:endParaRPr sz="2050">
              <a:latin typeface="Calibri"/>
              <a:cs typeface="Calibri"/>
            </a:endParaRPr>
          </a:p>
          <a:p>
            <a:pPr marL="696595" lvl="1" indent="-226695">
              <a:lnSpc>
                <a:spcPct val="100000"/>
              </a:lnSpc>
              <a:spcBef>
                <a:spcPts val="490"/>
              </a:spcBef>
              <a:buSzPct val="117073"/>
              <a:buFont typeface="Arial"/>
              <a:buChar char="•"/>
              <a:tabLst>
                <a:tab pos="696595" algn="l"/>
              </a:tabLst>
            </a:pPr>
            <a:r>
              <a:rPr sz="2050" spc="-10" dirty="0">
                <a:latin typeface="Calibri"/>
                <a:cs typeface="Calibri"/>
              </a:rPr>
              <a:t>Peritonitis,</a:t>
            </a:r>
            <a:r>
              <a:rPr sz="2050" spc="-4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deep</a:t>
            </a:r>
            <a:r>
              <a:rPr sz="2050" spc="-4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pelvic</a:t>
            </a:r>
            <a:r>
              <a:rPr sz="2050" spc="-6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inflammation</a:t>
            </a:r>
            <a:endParaRPr sz="2050">
              <a:latin typeface="Calibri"/>
              <a:cs typeface="Calibri"/>
            </a:endParaRPr>
          </a:p>
          <a:p>
            <a:pPr marL="696595" lvl="1" indent="-226695">
              <a:lnSpc>
                <a:spcPct val="100000"/>
              </a:lnSpc>
              <a:spcBef>
                <a:spcPts val="509"/>
              </a:spcBef>
              <a:buSzPct val="117073"/>
              <a:buFont typeface="Arial"/>
              <a:buChar char="•"/>
              <a:tabLst>
                <a:tab pos="696595" algn="l"/>
              </a:tabLst>
            </a:pPr>
            <a:r>
              <a:rPr sz="2050" dirty="0">
                <a:latin typeface="Calibri"/>
                <a:cs typeface="Calibri"/>
              </a:rPr>
              <a:t>Very</a:t>
            </a:r>
            <a:r>
              <a:rPr sz="2050" spc="-5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rarely,</a:t>
            </a:r>
            <a:r>
              <a:rPr sz="2050" spc="-4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sepsis</a:t>
            </a:r>
            <a:endParaRPr sz="20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5857"/>
            <a:ext cx="943427" cy="86122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37865" y="5252821"/>
            <a:ext cx="180975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40" dirty="0">
                <a:latin typeface="Calibri"/>
                <a:cs typeface="Calibri"/>
              </a:rPr>
              <a:t>Antibiotic</a:t>
            </a:r>
            <a:r>
              <a:rPr sz="1700" b="1" spc="-30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treatment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37230" y="5558129"/>
            <a:ext cx="1827530" cy="8394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117647"/>
              <a:buFont typeface="Arial"/>
              <a:buChar char="•"/>
              <a:tabLst>
                <a:tab pos="355600" algn="l"/>
              </a:tabLst>
            </a:pPr>
            <a:r>
              <a:rPr sz="1700" b="1" dirty="0">
                <a:latin typeface="Calibri"/>
                <a:cs typeface="Calibri"/>
              </a:rPr>
              <a:t>Penicillin</a:t>
            </a:r>
            <a:r>
              <a:rPr sz="1700" b="1" spc="-15" dirty="0">
                <a:latin typeface="Calibri"/>
                <a:cs typeface="Calibri"/>
              </a:rPr>
              <a:t> </a:t>
            </a:r>
            <a:r>
              <a:rPr sz="1700" b="1" spc="-50" dirty="0">
                <a:latin typeface="Calibri"/>
                <a:cs typeface="Calibri"/>
              </a:rPr>
              <a:t>G</a:t>
            </a:r>
            <a:endParaRPr sz="17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295"/>
              </a:spcBef>
              <a:buSzPct val="117647"/>
              <a:buFont typeface="Arial"/>
              <a:buChar char="•"/>
              <a:tabLst>
                <a:tab pos="355600" algn="l"/>
              </a:tabLst>
            </a:pPr>
            <a:r>
              <a:rPr sz="1700" spc="-25" dirty="0">
                <a:latin typeface="Calibri"/>
                <a:cs typeface="Calibri"/>
              </a:rPr>
              <a:t>Aminopenicillins, </a:t>
            </a:r>
            <a:r>
              <a:rPr sz="1700" spc="-10" dirty="0">
                <a:latin typeface="Calibri"/>
                <a:cs typeface="Calibri"/>
              </a:rPr>
              <a:t>clindamycin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400800" y="5135219"/>
            <a:ext cx="2967355" cy="1428115"/>
            <a:chOff x="6400800" y="5135219"/>
            <a:chExt cx="2967355" cy="1428115"/>
          </a:xfrm>
        </p:grpSpPr>
        <p:sp>
          <p:nvSpPr>
            <p:cNvPr id="5" name="object 5"/>
            <p:cNvSpPr/>
            <p:nvPr/>
          </p:nvSpPr>
          <p:spPr>
            <a:xfrm>
              <a:off x="6415087" y="5149506"/>
              <a:ext cx="2938780" cy="1399540"/>
            </a:xfrm>
            <a:custGeom>
              <a:avLst/>
              <a:gdLst/>
              <a:ahLst/>
              <a:cxnLst/>
              <a:rect l="l" t="t" r="r" b="b"/>
              <a:pathLst>
                <a:path w="2938779" h="1399540">
                  <a:moveTo>
                    <a:pt x="2705227" y="1399373"/>
                  </a:moveTo>
                  <a:lnTo>
                    <a:pt x="233235" y="1399373"/>
                  </a:lnTo>
                  <a:lnTo>
                    <a:pt x="186229" y="1394635"/>
                  </a:lnTo>
                  <a:lnTo>
                    <a:pt x="142448" y="1381046"/>
                  </a:lnTo>
                  <a:lnTo>
                    <a:pt x="102829" y="1359542"/>
                  </a:lnTo>
                  <a:lnTo>
                    <a:pt x="68311" y="1331064"/>
                  </a:lnTo>
                  <a:lnTo>
                    <a:pt x="39831" y="1296547"/>
                  </a:lnTo>
                  <a:lnTo>
                    <a:pt x="18328" y="1256931"/>
                  </a:lnTo>
                  <a:lnTo>
                    <a:pt x="4738" y="1213154"/>
                  </a:lnTo>
                  <a:lnTo>
                    <a:pt x="0" y="1166151"/>
                  </a:lnTo>
                  <a:lnTo>
                    <a:pt x="0" y="233235"/>
                  </a:lnTo>
                  <a:lnTo>
                    <a:pt x="4738" y="186229"/>
                  </a:lnTo>
                  <a:lnTo>
                    <a:pt x="18328" y="142448"/>
                  </a:lnTo>
                  <a:lnTo>
                    <a:pt x="39831" y="102829"/>
                  </a:lnTo>
                  <a:lnTo>
                    <a:pt x="68311" y="68311"/>
                  </a:lnTo>
                  <a:lnTo>
                    <a:pt x="102829" y="39831"/>
                  </a:lnTo>
                  <a:lnTo>
                    <a:pt x="142448" y="18328"/>
                  </a:lnTo>
                  <a:lnTo>
                    <a:pt x="186229" y="4738"/>
                  </a:lnTo>
                  <a:lnTo>
                    <a:pt x="233235" y="0"/>
                  </a:lnTo>
                  <a:lnTo>
                    <a:pt x="2705227" y="0"/>
                  </a:lnTo>
                  <a:lnTo>
                    <a:pt x="2752232" y="4738"/>
                  </a:lnTo>
                  <a:lnTo>
                    <a:pt x="2796014" y="18328"/>
                  </a:lnTo>
                  <a:lnTo>
                    <a:pt x="2835631" y="39831"/>
                  </a:lnTo>
                  <a:lnTo>
                    <a:pt x="2870150" y="68311"/>
                  </a:lnTo>
                  <a:lnTo>
                    <a:pt x="2898630" y="102829"/>
                  </a:lnTo>
                  <a:lnTo>
                    <a:pt x="2920133" y="142448"/>
                  </a:lnTo>
                  <a:lnTo>
                    <a:pt x="2933724" y="186229"/>
                  </a:lnTo>
                  <a:lnTo>
                    <a:pt x="2938462" y="233235"/>
                  </a:lnTo>
                  <a:lnTo>
                    <a:pt x="2938462" y="1166151"/>
                  </a:lnTo>
                  <a:lnTo>
                    <a:pt x="2933724" y="1213154"/>
                  </a:lnTo>
                  <a:lnTo>
                    <a:pt x="2920133" y="1256931"/>
                  </a:lnTo>
                  <a:lnTo>
                    <a:pt x="2898630" y="1296547"/>
                  </a:lnTo>
                  <a:lnTo>
                    <a:pt x="2870150" y="1331064"/>
                  </a:lnTo>
                  <a:lnTo>
                    <a:pt x="2835631" y="1359542"/>
                  </a:lnTo>
                  <a:lnTo>
                    <a:pt x="2796014" y="1381046"/>
                  </a:lnTo>
                  <a:lnTo>
                    <a:pt x="2752232" y="1394635"/>
                  </a:lnTo>
                  <a:lnTo>
                    <a:pt x="2705227" y="1399373"/>
                  </a:lnTo>
                  <a:close/>
                </a:path>
              </a:pathLst>
            </a:custGeom>
            <a:solidFill>
              <a:srgbClr val="C5DFB4">
                <a:alpha val="7215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415087" y="5149506"/>
              <a:ext cx="2938780" cy="1399540"/>
            </a:xfrm>
            <a:custGeom>
              <a:avLst/>
              <a:gdLst/>
              <a:ahLst/>
              <a:cxnLst/>
              <a:rect l="l" t="t" r="r" b="b"/>
              <a:pathLst>
                <a:path w="2938779" h="1399540">
                  <a:moveTo>
                    <a:pt x="0" y="233235"/>
                  </a:moveTo>
                  <a:lnTo>
                    <a:pt x="0" y="233235"/>
                  </a:lnTo>
                  <a:lnTo>
                    <a:pt x="4738" y="186229"/>
                  </a:lnTo>
                  <a:lnTo>
                    <a:pt x="18328" y="142448"/>
                  </a:lnTo>
                  <a:lnTo>
                    <a:pt x="39831" y="102829"/>
                  </a:lnTo>
                  <a:lnTo>
                    <a:pt x="68311" y="68311"/>
                  </a:lnTo>
                  <a:lnTo>
                    <a:pt x="102829" y="39831"/>
                  </a:lnTo>
                  <a:lnTo>
                    <a:pt x="142448" y="18328"/>
                  </a:lnTo>
                  <a:lnTo>
                    <a:pt x="186229" y="4738"/>
                  </a:lnTo>
                  <a:lnTo>
                    <a:pt x="233235" y="0"/>
                  </a:lnTo>
                  <a:lnTo>
                    <a:pt x="2705227" y="0"/>
                  </a:lnTo>
                  <a:lnTo>
                    <a:pt x="2705227" y="0"/>
                  </a:lnTo>
                  <a:lnTo>
                    <a:pt x="2752232" y="4738"/>
                  </a:lnTo>
                  <a:lnTo>
                    <a:pt x="2796014" y="18328"/>
                  </a:lnTo>
                  <a:lnTo>
                    <a:pt x="2835631" y="39831"/>
                  </a:lnTo>
                  <a:lnTo>
                    <a:pt x="2870150" y="68311"/>
                  </a:lnTo>
                  <a:lnTo>
                    <a:pt x="2898630" y="102829"/>
                  </a:lnTo>
                  <a:lnTo>
                    <a:pt x="2920133" y="142448"/>
                  </a:lnTo>
                  <a:lnTo>
                    <a:pt x="2933724" y="186229"/>
                  </a:lnTo>
                  <a:lnTo>
                    <a:pt x="2938462" y="233235"/>
                  </a:lnTo>
                  <a:lnTo>
                    <a:pt x="2938462" y="1166151"/>
                  </a:lnTo>
                  <a:lnTo>
                    <a:pt x="2938462" y="1166151"/>
                  </a:lnTo>
                  <a:lnTo>
                    <a:pt x="2705227" y="1399373"/>
                  </a:lnTo>
                  <a:lnTo>
                    <a:pt x="233235" y="1399373"/>
                  </a:lnTo>
                  <a:lnTo>
                    <a:pt x="233235" y="1399373"/>
                  </a:lnTo>
                  <a:lnTo>
                    <a:pt x="0" y="1166151"/>
                  </a:lnTo>
                  <a:lnTo>
                    <a:pt x="0" y="233235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562090" y="5236819"/>
            <a:ext cx="2233930" cy="542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700" b="1" dirty="0">
                <a:latin typeface="Calibri"/>
                <a:cs typeface="Calibri"/>
              </a:rPr>
              <a:t>Alternative</a:t>
            </a:r>
            <a:r>
              <a:rPr sz="1700" b="1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due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mixed aetiology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62090" y="5795492"/>
            <a:ext cx="1452880" cy="599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spc="-10" dirty="0">
                <a:latin typeface="Calibri"/>
                <a:cs typeface="Calibri"/>
              </a:rPr>
              <a:t>Pip/taz</a:t>
            </a:r>
            <a:endParaRPr sz="17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75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spc="-10" dirty="0">
                <a:latin typeface="Calibri"/>
                <a:cs typeface="Calibri"/>
              </a:rPr>
              <a:t>Meropenem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187575" y="228600"/>
            <a:ext cx="6918325" cy="4171315"/>
            <a:chOff x="2187575" y="228600"/>
            <a:chExt cx="6918325" cy="4171315"/>
          </a:xfrm>
        </p:grpSpPr>
        <p:sp>
          <p:nvSpPr>
            <p:cNvPr id="10" name="object 10"/>
            <p:cNvSpPr/>
            <p:nvPr/>
          </p:nvSpPr>
          <p:spPr>
            <a:xfrm>
              <a:off x="3683339" y="1285881"/>
              <a:ext cx="0" cy="475615"/>
            </a:xfrm>
            <a:custGeom>
              <a:avLst/>
              <a:gdLst/>
              <a:ahLst/>
              <a:cxnLst/>
              <a:rect l="l" t="t" r="r" b="b"/>
              <a:pathLst>
                <a:path h="475614">
                  <a:moveTo>
                    <a:pt x="0" y="0"/>
                  </a:moveTo>
                  <a:lnTo>
                    <a:pt x="0" y="475119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640482" y="1746717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862" y="85725"/>
                  </a:moveTo>
                  <a:lnTo>
                    <a:pt x="0" y="0"/>
                  </a:lnTo>
                  <a:lnTo>
                    <a:pt x="85725" y="0"/>
                  </a:lnTo>
                  <a:lnTo>
                    <a:pt x="42862" y="857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247949" y="3496529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2695041" y="889000"/>
                  </a:moveTo>
                  <a:lnTo>
                    <a:pt x="148170" y="889000"/>
                  </a:lnTo>
                  <a:lnTo>
                    <a:pt x="101335" y="881446"/>
                  </a:lnTo>
                  <a:lnTo>
                    <a:pt x="60660" y="860412"/>
                  </a:lnTo>
                  <a:lnTo>
                    <a:pt x="28586" y="828338"/>
                  </a:lnTo>
                  <a:lnTo>
                    <a:pt x="7553" y="787664"/>
                  </a:lnTo>
                  <a:lnTo>
                    <a:pt x="0" y="740829"/>
                  </a:ln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35659" y="787664"/>
                  </a:lnTo>
                  <a:lnTo>
                    <a:pt x="2814625" y="828338"/>
                  </a:lnTo>
                  <a:lnTo>
                    <a:pt x="2782552" y="860412"/>
                  </a:lnTo>
                  <a:lnTo>
                    <a:pt x="2741877" y="881446"/>
                  </a:lnTo>
                  <a:lnTo>
                    <a:pt x="2695041" y="88900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247949" y="3496529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0" y="148170"/>
                  </a:move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43212" y="740829"/>
                  </a:lnTo>
                  <a:lnTo>
                    <a:pt x="2695041" y="889000"/>
                  </a:lnTo>
                  <a:lnTo>
                    <a:pt x="148170" y="889000"/>
                  </a:lnTo>
                  <a:lnTo>
                    <a:pt x="148170" y="889000"/>
                  </a:lnTo>
                  <a:lnTo>
                    <a:pt x="0" y="740829"/>
                  </a:lnTo>
                  <a:lnTo>
                    <a:pt x="0" y="14817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01862" y="242887"/>
              <a:ext cx="2963545" cy="1043305"/>
            </a:xfrm>
            <a:custGeom>
              <a:avLst/>
              <a:gdLst/>
              <a:ahLst/>
              <a:cxnLst/>
              <a:rect l="l" t="t" r="r" b="b"/>
              <a:pathLst>
                <a:path w="2963545" h="1043305">
                  <a:moveTo>
                    <a:pt x="2789122" y="1042999"/>
                  </a:moveTo>
                  <a:lnTo>
                    <a:pt x="173837" y="1042999"/>
                  </a:lnTo>
                  <a:lnTo>
                    <a:pt x="127622" y="1036789"/>
                  </a:lnTo>
                  <a:lnTo>
                    <a:pt x="86095" y="1019264"/>
                  </a:lnTo>
                  <a:lnTo>
                    <a:pt x="50914" y="992081"/>
                  </a:lnTo>
                  <a:lnTo>
                    <a:pt x="23733" y="956897"/>
                  </a:lnTo>
                  <a:lnTo>
                    <a:pt x="6209" y="915372"/>
                  </a:lnTo>
                  <a:lnTo>
                    <a:pt x="0" y="869161"/>
                  </a:lnTo>
                  <a:lnTo>
                    <a:pt x="0" y="173837"/>
                  </a:lnTo>
                  <a:lnTo>
                    <a:pt x="6209" y="127622"/>
                  </a:lnTo>
                  <a:lnTo>
                    <a:pt x="23733" y="86095"/>
                  </a:lnTo>
                  <a:lnTo>
                    <a:pt x="50914" y="50914"/>
                  </a:lnTo>
                  <a:lnTo>
                    <a:pt x="86095" y="23733"/>
                  </a:lnTo>
                  <a:lnTo>
                    <a:pt x="127622" y="6209"/>
                  </a:lnTo>
                  <a:lnTo>
                    <a:pt x="173837" y="0"/>
                  </a:lnTo>
                  <a:lnTo>
                    <a:pt x="2789122" y="0"/>
                  </a:lnTo>
                  <a:lnTo>
                    <a:pt x="2835333" y="6209"/>
                  </a:lnTo>
                  <a:lnTo>
                    <a:pt x="2876858" y="23733"/>
                  </a:lnTo>
                  <a:lnTo>
                    <a:pt x="2912041" y="50914"/>
                  </a:lnTo>
                  <a:lnTo>
                    <a:pt x="2939224" y="86095"/>
                  </a:lnTo>
                  <a:lnTo>
                    <a:pt x="2956749" y="127622"/>
                  </a:lnTo>
                  <a:lnTo>
                    <a:pt x="2962960" y="173837"/>
                  </a:lnTo>
                  <a:lnTo>
                    <a:pt x="2962960" y="869161"/>
                  </a:lnTo>
                  <a:lnTo>
                    <a:pt x="2956749" y="915372"/>
                  </a:lnTo>
                  <a:lnTo>
                    <a:pt x="2939224" y="956897"/>
                  </a:lnTo>
                  <a:lnTo>
                    <a:pt x="2912041" y="992081"/>
                  </a:lnTo>
                  <a:lnTo>
                    <a:pt x="2876858" y="1019264"/>
                  </a:lnTo>
                  <a:lnTo>
                    <a:pt x="2835333" y="1036789"/>
                  </a:lnTo>
                  <a:lnTo>
                    <a:pt x="2789122" y="1042999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01862" y="242887"/>
              <a:ext cx="2963545" cy="1043305"/>
            </a:xfrm>
            <a:custGeom>
              <a:avLst/>
              <a:gdLst/>
              <a:ahLst/>
              <a:cxnLst/>
              <a:rect l="l" t="t" r="r" b="b"/>
              <a:pathLst>
                <a:path w="2963545" h="1043305">
                  <a:moveTo>
                    <a:pt x="0" y="173837"/>
                  </a:moveTo>
                  <a:lnTo>
                    <a:pt x="0" y="173837"/>
                  </a:lnTo>
                  <a:lnTo>
                    <a:pt x="6209" y="127622"/>
                  </a:lnTo>
                  <a:lnTo>
                    <a:pt x="23733" y="86095"/>
                  </a:lnTo>
                  <a:lnTo>
                    <a:pt x="50914" y="50914"/>
                  </a:lnTo>
                  <a:lnTo>
                    <a:pt x="86095" y="23733"/>
                  </a:lnTo>
                  <a:lnTo>
                    <a:pt x="127622" y="6209"/>
                  </a:lnTo>
                  <a:lnTo>
                    <a:pt x="173837" y="0"/>
                  </a:lnTo>
                  <a:lnTo>
                    <a:pt x="2789122" y="0"/>
                  </a:lnTo>
                  <a:lnTo>
                    <a:pt x="2789122" y="0"/>
                  </a:lnTo>
                  <a:lnTo>
                    <a:pt x="2835333" y="6209"/>
                  </a:lnTo>
                  <a:lnTo>
                    <a:pt x="2876858" y="23733"/>
                  </a:lnTo>
                  <a:lnTo>
                    <a:pt x="2912041" y="50914"/>
                  </a:lnTo>
                  <a:lnTo>
                    <a:pt x="2939224" y="86095"/>
                  </a:lnTo>
                  <a:lnTo>
                    <a:pt x="2956749" y="127622"/>
                  </a:lnTo>
                  <a:lnTo>
                    <a:pt x="2962960" y="173837"/>
                  </a:lnTo>
                  <a:lnTo>
                    <a:pt x="2962960" y="869161"/>
                  </a:lnTo>
                  <a:lnTo>
                    <a:pt x="2962960" y="869161"/>
                  </a:lnTo>
                  <a:lnTo>
                    <a:pt x="2789122" y="1042999"/>
                  </a:lnTo>
                  <a:lnTo>
                    <a:pt x="173837" y="1042999"/>
                  </a:lnTo>
                  <a:lnTo>
                    <a:pt x="173837" y="1042999"/>
                  </a:lnTo>
                  <a:lnTo>
                    <a:pt x="0" y="869161"/>
                  </a:lnTo>
                  <a:lnTo>
                    <a:pt x="0" y="173837"/>
                  </a:lnTo>
                  <a:close/>
                </a:path>
              </a:pathLst>
            </a:custGeom>
            <a:ln w="285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685971" y="247309"/>
              <a:ext cx="2843530" cy="1038860"/>
            </a:xfrm>
            <a:custGeom>
              <a:avLst/>
              <a:gdLst/>
              <a:ahLst/>
              <a:cxnLst/>
              <a:rect l="l" t="t" r="r" b="b"/>
              <a:pathLst>
                <a:path w="2843529" h="1038860">
                  <a:moveTo>
                    <a:pt x="2670111" y="1038567"/>
                  </a:moveTo>
                  <a:lnTo>
                    <a:pt x="173101" y="1038567"/>
                  </a:lnTo>
                  <a:lnTo>
                    <a:pt x="127081" y="1032383"/>
                  </a:lnTo>
                  <a:lnTo>
                    <a:pt x="85731" y="1014935"/>
                  </a:lnTo>
                  <a:lnTo>
                    <a:pt x="50698" y="987869"/>
                  </a:lnTo>
                  <a:lnTo>
                    <a:pt x="23631" y="952836"/>
                  </a:lnTo>
                  <a:lnTo>
                    <a:pt x="6183" y="911485"/>
                  </a:lnTo>
                  <a:lnTo>
                    <a:pt x="0" y="865465"/>
                  </a:lnTo>
                  <a:lnTo>
                    <a:pt x="0" y="173100"/>
                  </a:lnTo>
                  <a:lnTo>
                    <a:pt x="6183" y="127086"/>
                  </a:lnTo>
                  <a:lnTo>
                    <a:pt x="23631" y="85737"/>
                  </a:lnTo>
                  <a:lnTo>
                    <a:pt x="50698" y="50703"/>
                  </a:lnTo>
                  <a:lnTo>
                    <a:pt x="85731" y="23635"/>
                  </a:lnTo>
                  <a:lnTo>
                    <a:pt x="127081" y="6183"/>
                  </a:lnTo>
                  <a:lnTo>
                    <a:pt x="173101" y="0"/>
                  </a:lnTo>
                  <a:lnTo>
                    <a:pt x="2670111" y="0"/>
                  </a:lnTo>
                  <a:lnTo>
                    <a:pt x="2716129" y="6183"/>
                  </a:lnTo>
                  <a:lnTo>
                    <a:pt x="2757480" y="23635"/>
                  </a:lnTo>
                  <a:lnTo>
                    <a:pt x="2792514" y="50703"/>
                  </a:lnTo>
                  <a:lnTo>
                    <a:pt x="2819580" y="85737"/>
                  </a:lnTo>
                  <a:lnTo>
                    <a:pt x="2837028" y="127086"/>
                  </a:lnTo>
                  <a:lnTo>
                    <a:pt x="2843212" y="173100"/>
                  </a:lnTo>
                  <a:lnTo>
                    <a:pt x="2843212" y="865465"/>
                  </a:lnTo>
                  <a:lnTo>
                    <a:pt x="2837028" y="911485"/>
                  </a:lnTo>
                  <a:lnTo>
                    <a:pt x="2819580" y="952836"/>
                  </a:lnTo>
                  <a:lnTo>
                    <a:pt x="2792514" y="987869"/>
                  </a:lnTo>
                  <a:lnTo>
                    <a:pt x="2757480" y="1014935"/>
                  </a:lnTo>
                  <a:lnTo>
                    <a:pt x="2716129" y="1032383"/>
                  </a:lnTo>
                  <a:lnTo>
                    <a:pt x="2670111" y="1038567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685971" y="247309"/>
              <a:ext cx="2843530" cy="1038860"/>
            </a:xfrm>
            <a:custGeom>
              <a:avLst/>
              <a:gdLst/>
              <a:ahLst/>
              <a:cxnLst/>
              <a:rect l="l" t="t" r="r" b="b"/>
              <a:pathLst>
                <a:path w="2843529" h="1038860">
                  <a:moveTo>
                    <a:pt x="0" y="173100"/>
                  </a:moveTo>
                  <a:lnTo>
                    <a:pt x="0" y="173100"/>
                  </a:lnTo>
                  <a:lnTo>
                    <a:pt x="6183" y="127086"/>
                  </a:lnTo>
                  <a:lnTo>
                    <a:pt x="23631" y="85737"/>
                  </a:lnTo>
                  <a:lnTo>
                    <a:pt x="50698" y="50703"/>
                  </a:lnTo>
                  <a:lnTo>
                    <a:pt x="85731" y="23635"/>
                  </a:lnTo>
                  <a:lnTo>
                    <a:pt x="127081" y="6183"/>
                  </a:lnTo>
                  <a:lnTo>
                    <a:pt x="173101" y="0"/>
                  </a:lnTo>
                  <a:lnTo>
                    <a:pt x="2670111" y="0"/>
                  </a:lnTo>
                  <a:lnTo>
                    <a:pt x="2670111" y="0"/>
                  </a:lnTo>
                  <a:lnTo>
                    <a:pt x="2716129" y="6183"/>
                  </a:lnTo>
                  <a:lnTo>
                    <a:pt x="2757480" y="23635"/>
                  </a:lnTo>
                  <a:lnTo>
                    <a:pt x="2792514" y="50703"/>
                  </a:lnTo>
                  <a:lnTo>
                    <a:pt x="2819580" y="85737"/>
                  </a:lnTo>
                  <a:lnTo>
                    <a:pt x="2837028" y="127086"/>
                  </a:lnTo>
                  <a:lnTo>
                    <a:pt x="2843212" y="173100"/>
                  </a:lnTo>
                  <a:lnTo>
                    <a:pt x="2843212" y="865465"/>
                  </a:lnTo>
                  <a:lnTo>
                    <a:pt x="2843212" y="865465"/>
                  </a:lnTo>
                  <a:lnTo>
                    <a:pt x="2670111" y="1038567"/>
                  </a:lnTo>
                  <a:lnTo>
                    <a:pt x="173101" y="1038567"/>
                  </a:lnTo>
                  <a:lnTo>
                    <a:pt x="173101" y="1038567"/>
                  </a:lnTo>
                  <a:lnTo>
                    <a:pt x="0" y="865465"/>
                  </a:lnTo>
                  <a:lnTo>
                    <a:pt x="0" y="17310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261735" y="1832438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2695041" y="888999"/>
                  </a:moveTo>
                  <a:lnTo>
                    <a:pt x="148170" y="888999"/>
                  </a:lnTo>
                  <a:lnTo>
                    <a:pt x="101335" y="881446"/>
                  </a:lnTo>
                  <a:lnTo>
                    <a:pt x="60660" y="860412"/>
                  </a:lnTo>
                  <a:lnTo>
                    <a:pt x="28586" y="828338"/>
                  </a:lnTo>
                  <a:lnTo>
                    <a:pt x="7553" y="787664"/>
                  </a:lnTo>
                  <a:lnTo>
                    <a:pt x="0" y="740829"/>
                  </a:ln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35659" y="787664"/>
                  </a:lnTo>
                  <a:lnTo>
                    <a:pt x="2814625" y="828338"/>
                  </a:lnTo>
                  <a:lnTo>
                    <a:pt x="2782552" y="860412"/>
                  </a:lnTo>
                  <a:lnTo>
                    <a:pt x="2741877" y="881446"/>
                  </a:lnTo>
                  <a:lnTo>
                    <a:pt x="2695041" y="888999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261735" y="1832438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0" y="148170"/>
                  </a:move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43212" y="740829"/>
                  </a:lnTo>
                  <a:lnTo>
                    <a:pt x="2695041" y="888999"/>
                  </a:lnTo>
                  <a:lnTo>
                    <a:pt x="148170" y="888999"/>
                  </a:lnTo>
                  <a:lnTo>
                    <a:pt x="148170" y="888999"/>
                  </a:lnTo>
                  <a:lnTo>
                    <a:pt x="0" y="740829"/>
                  </a:lnTo>
                  <a:lnTo>
                    <a:pt x="0" y="14817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090410" y="3496529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2695041" y="889000"/>
                  </a:moveTo>
                  <a:lnTo>
                    <a:pt x="148170" y="889000"/>
                  </a:lnTo>
                  <a:lnTo>
                    <a:pt x="101335" y="881446"/>
                  </a:lnTo>
                  <a:lnTo>
                    <a:pt x="60660" y="860412"/>
                  </a:lnTo>
                  <a:lnTo>
                    <a:pt x="28586" y="828338"/>
                  </a:lnTo>
                  <a:lnTo>
                    <a:pt x="7553" y="787664"/>
                  </a:lnTo>
                  <a:lnTo>
                    <a:pt x="0" y="740829"/>
                  </a:ln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35659" y="787664"/>
                  </a:lnTo>
                  <a:lnTo>
                    <a:pt x="2814625" y="828338"/>
                  </a:lnTo>
                  <a:lnTo>
                    <a:pt x="2782552" y="860412"/>
                  </a:lnTo>
                  <a:lnTo>
                    <a:pt x="2741877" y="881446"/>
                  </a:lnTo>
                  <a:lnTo>
                    <a:pt x="2695041" y="88900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090410" y="3496529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0" y="148170"/>
                  </a:move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43212" y="740829"/>
                  </a:lnTo>
                  <a:lnTo>
                    <a:pt x="2695041" y="889000"/>
                  </a:lnTo>
                  <a:lnTo>
                    <a:pt x="148170" y="889000"/>
                  </a:lnTo>
                  <a:lnTo>
                    <a:pt x="148170" y="889000"/>
                  </a:lnTo>
                  <a:lnTo>
                    <a:pt x="0" y="740829"/>
                  </a:lnTo>
                  <a:lnTo>
                    <a:pt x="0" y="14817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683341" y="2721439"/>
              <a:ext cx="776605" cy="726440"/>
            </a:xfrm>
            <a:custGeom>
              <a:avLst/>
              <a:gdLst/>
              <a:ahLst/>
              <a:cxnLst/>
              <a:rect l="l" t="t" r="r" b="b"/>
              <a:pathLst>
                <a:path w="776604" h="726439">
                  <a:moveTo>
                    <a:pt x="0" y="0"/>
                  </a:moveTo>
                  <a:lnTo>
                    <a:pt x="776502" y="726299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420134" y="3406668"/>
              <a:ext cx="92075" cy="90170"/>
            </a:xfrm>
            <a:custGeom>
              <a:avLst/>
              <a:gdLst/>
              <a:ahLst/>
              <a:cxnLst/>
              <a:rect l="l" t="t" r="r" b="b"/>
              <a:pathLst>
                <a:path w="92075" h="90170">
                  <a:moveTo>
                    <a:pt x="91883" y="89865"/>
                  </a:moveTo>
                  <a:lnTo>
                    <a:pt x="0" y="62598"/>
                  </a:lnTo>
                  <a:lnTo>
                    <a:pt x="58558" y="0"/>
                  </a:lnTo>
                  <a:lnTo>
                    <a:pt x="91883" y="89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66398" y="1285878"/>
              <a:ext cx="2541270" cy="2164715"/>
            </a:xfrm>
            <a:custGeom>
              <a:avLst/>
              <a:gdLst/>
              <a:ahLst/>
              <a:cxnLst/>
              <a:rect l="l" t="t" r="r" b="b"/>
              <a:pathLst>
                <a:path w="2541270" h="2164715">
                  <a:moveTo>
                    <a:pt x="2541181" y="0"/>
                  </a:moveTo>
                  <a:lnTo>
                    <a:pt x="0" y="2164333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12018" y="3408315"/>
              <a:ext cx="93345" cy="88265"/>
            </a:xfrm>
            <a:custGeom>
              <a:avLst/>
              <a:gdLst/>
              <a:ahLst/>
              <a:cxnLst/>
              <a:rect l="l" t="t" r="r" b="b"/>
              <a:pathLst>
                <a:path w="93345" h="88264">
                  <a:moveTo>
                    <a:pt x="0" y="88214"/>
                  </a:moveTo>
                  <a:lnTo>
                    <a:pt x="37464" y="0"/>
                  </a:lnTo>
                  <a:lnTo>
                    <a:pt x="93051" y="65265"/>
                  </a:lnTo>
                  <a:lnTo>
                    <a:pt x="0" y="8821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933623" y="3941033"/>
              <a:ext cx="243204" cy="0"/>
            </a:xfrm>
            <a:custGeom>
              <a:avLst/>
              <a:gdLst/>
              <a:ahLst/>
              <a:cxnLst/>
              <a:rect l="l" t="t" r="r" b="b"/>
              <a:pathLst>
                <a:path w="243204">
                  <a:moveTo>
                    <a:pt x="0" y="0"/>
                  </a:moveTo>
                  <a:lnTo>
                    <a:pt x="242887" y="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162226" y="3898167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0" y="85725"/>
                  </a:moveTo>
                  <a:lnTo>
                    <a:pt x="0" y="0"/>
                  </a:lnTo>
                  <a:lnTo>
                    <a:pt x="85725" y="42862"/>
                  </a:lnTo>
                  <a:lnTo>
                    <a:pt x="0" y="857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2382955" y="330680"/>
            <a:ext cx="2603500" cy="53721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indent="6985">
              <a:lnSpc>
                <a:spcPts val="1989"/>
              </a:lnSpc>
              <a:spcBef>
                <a:spcPts val="204"/>
              </a:spcBef>
            </a:pPr>
            <a:r>
              <a:rPr sz="1700" dirty="0">
                <a:latin typeface="Calibri"/>
                <a:cs typeface="Calibri"/>
              </a:rPr>
              <a:t>Contents</a:t>
            </a:r>
            <a:r>
              <a:rPr sz="1700" spc="-6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7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abscess/exudate, Tissues/valves,</a:t>
            </a:r>
            <a:r>
              <a:rPr sz="1700" spc="-8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blood</a:t>
            </a:r>
            <a:r>
              <a:rPr sz="1700" spc="-8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cultures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553765" y="636168"/>
            <a:ext cx="661670" cy="53911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1700" spc="-30" dirty="0">
                <a:latin typeface="Calibri"/>
                <a:cs typeface="Calibri"/>
              </a:rPr>
              <a:t>Wound </a:t>
            </a:r>
            <a:r>
              <a:rPr sz="1700" spc="-20" dirty="0">
                <a:latin typeface="Calibri"/>
                <a:cs typeface="Calibri"/>
              </a:rPr>
              <a:t>swab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957028" y="1988401"/>
            <a:ext cx="1107440" cy="55880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70485">
              <a:lnSpc>
                <a:spcPct val="100000"/>
              </a:lnSpc>
              <a:spcBef>
                <a:spcPts val="400"/>
              </a:spcBef>
            </a:pPr>
            <a:r>
              <a:rPr sz="1700" b="1" spc="-10" dirty="0">
                <a:latin typeface="Calibri"/>
                <a:cs typeface="Calibri"/>
              </a:rPr>
              <a:t>Microscopy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350" spc="-10" dirty="0">
                <a:latin typeface="Calibri"/>
                <a:cs typeface="Calibri"/>
              </a:rPr>
              <a:t>Gram</a:t>
            </a:r>
            <a:r>
              <a:rPr sz="1350" spc="-40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stain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451218" y="3568795"/>
            <a:ext cx="2122170" cy="692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ts val="2025"/>
              </a:lnSpc>
              <a:spcBef>
                <a:spcPts val="100"/>
              </a:spcBef>
            </a:pPr>
            <a:r>
              <a:rPr sz="1700" b="1" spc="-10" dirty="0">
                <a:latin typeface="Calibri"/>
                <a:cs typeface="Calibri"/>
              </a:rPr>
              <a:t>Culture</a:t>
            </a:r>
            <a:endParaRPr sz="1700">
              <a:latin typeface="Calibri"/>
              <a:cs typeface="Calibri"/>
            </a:endParaRPr>
          </a:p>
          <a:p>
            <a:pPr marL="12700" marR="5080" algn="ctr">
              <a:lnSpc>
                <a:spcPts val="1610"/>
              </a:lnSpc>
              <a:spcBef>
                <a:spcPts val="45"/>
              </a:spcBef>
            </a:pPr>
            <a:r>
              <a:rPr sz="1350" spc="-10" dirty="0">
                <a:latin typeface="Calibri"/>
                <a:cs typeface="Calibri"/>
              </a:rPr>
              <a:t>Schaedler’s</a:t>
            </a:r>
            <a:r>
              <a:rPr sz="1350" spc="-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agar</a:t>
            </a:r>
            <a:r>
              <a:rPr sz="1350" spc="-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(36–</a:t>
            </a:r>
            <a:r>
              <a:rPr sz="1350" dirty="0">
                <a:latin typeface="Calibri"/>
                <a:cs typeface="Calibri"/>
              </a:rPr>
              <a:t>48 </a:t>
            </a:r>
            <a:r>
              <a:rPr sz="1350" spc="-10" dirty="0">
                <a:latin typeface="Calibri"/>
                <a:cs typeface="Calibri"/>
              </a:rPr>
              <a:t>hours </a:t>
            </a:r>
            <a:r>
              <a:rPr sz="1350" dirty="0">
                <a:latin typeface="Calibri"/>
                <a:cs typeface="Calibri"/>
              </a:rPr>
              <a:t>under</a:t>
            </a:r>
            <a:r>
              <a:rPr sz="1350" spc="-6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anaerobic</a:t>
            </a:r>
            <a:r>
              <a:rPr sz="1350" spc="-5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conditions)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033126" y="3652492"/>
            <a:ext cx="1215390" cy="55880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400"/>
              </a:spcBef>
            </a:pPr>
            <a:r>
              <a:rPr sz="1700" b="1" spc="-10" dirty="0">
                <a:latin typeface="Calibri"/>
                <a:cs typeface="Calibri"/>
              </a:rPr>
              <a:t>Identification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350" spc="-20" dirty="0">
                <a:latin typeface="Calibri"/>
                <a:cs typeface="Calibri"/>
              </a:rPr>
              <a:t>MALDI-</a:t>
            </a:r>
            <a:r>
              <a:rPr sz="1350" dirty="0">
                <a:latin typeface="Calibri"/>
                <a:cs typeface="Calibri"/>
              </a:rPr>
              <a:t>TOF</a:t>
            </a:r>
            <a:r>
              <a:rPr sz="1350" spc="-20" dirty="0">
                <a:latin typeface="Calibri"/>
                <a:cs typeface="Calibri"/>
              </a:rPr>
              <a:t> </a:t>
            </a:r>
            <a:r>
              <a:rPr sz="1350" spc="-25" dirty="0">
                <a:latin typeface="Calibri"/>
                <a:cs typeface="Calibri"/>
              </a:rPr>
              <a:t>MS</a:t>
            </a:r>
            <a:endParaRPr sz="13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712215"/>
            <a:ext cx="1762760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Infection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305" y="1837854"/>
            <a:ext cx="10166985" cy="2743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0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dirty="0">
                <a:latin typeface="Calibri"/>
                <a:cs typeface="Calibri"/>
              </a:rPr>
              <a:t>Most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species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natural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gut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microbiota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30"/>
              </a:spcBef>
              <a:buFont typeface="Arial"/>
              <a:buChar char="•"/>
            </a:pP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ts val="2740"/>
              </a:lnSpc>
              <a:buSzPct val="116666"/>
              <a:buFont typeface="Arial"/>
              <a:buChar char="•"/>
              <a:tabLst>
                <a:tab pos="240665" algn="l"/>
              </a:tabLst>
            </a:pPr>
            <a:r>
              <a:rPr sz="2400" dirty="0">
                <a:latin typeface="Calibri"/>
                <a:cs typeface="Calibri"/>
              </a:rPr>
              <a:t>GIT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infections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faecal-</a:t>
            </a:r>
            <a:r>
              <a:rPr sz="2400" dirty="0">
                <a:latin typeface="Calibri"/>
                <a:cs typeface="Calibri"/>
              </a:rPr>
              <a:t>oral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transmission,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varied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symptoms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</a:t>
            </a:r>
            <a:r>
              <a:rPr sz="2400" i="1" spc="-10" dirty="0">
                <a:latin typeface="Calibri"/>
                <a:cs typeface="Calibri"/>
              </a:rPr>
              <a:t>Salmonella</a:t>
            </a:r>
            <a:r>
              <a:rPr sz="2400" spc="-10" dirty="0">
                <a:latin typeface="Calibri"/>
                <a:cs typeface="Calibri"/>
              </a:rPr>
              <a:t>,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Shigella,</a:t>
            </a:r>
            <a:endParaRPr sz="2400">
              <a:latin typeface="Calibri"/>
              <a:cs typeface="Calibri"/>
            </a:endParaRPr>
          </a:p>
          <a:p>
            <a:pPr marL="241300">
              <a:lnSpc>
                <a:spcPts val="2740"/>
              </a:lnSpc>
            </a:pPr>
            <a:r>
              <a:rPr sz="2400" i="1" dirty="0">
                <a:latin typeface="Calibri"/>
                <a:cs typeface="Calibri"/>
              </a:rPr>
              <a:t>E.</a:t>
            </a:r>
            <a:r>
              <a:rPr sz="2400" i="1" spc="-3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coli</a:t>
            </a:r>
            <a:r>
              <a:rPr sz="2400" i="1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certain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serotypes)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85"/>
              </a:spcBef>
            </a:pP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spc="-20" dirty="0">
                <a:latin typeface="Calibri"/>
                <a:cs typeface="Calibri"/>
              </a:rPr>
              <a:t>Extraintestinal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wound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infections,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urinary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tract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infections,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HAI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4748" rIns="0" bIns="0" rtlCol="0">
            <a:spAutoFit/>
          </a:bodyPr>
          <a:lstStyle/>
          <a:p>
            <a:pPr marL="64262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G-</a:t>
            </a:r>
            <a:r>
              <a:rPr dirty="0"/>
              <a:t>negative</a:t>
            </a:r>
            <a:r>
              <a:rPr spc="-125" dirty="0"/>
              <a:t> </a:t>
            </a:r>
            <a:r>
              <a:rPr dirty="0"/>
              <a:t>anaerobic</a:t>
            </a:r>
            <a:r>
              <a:rPr spc="-120" dirty="0"/>
              <a:t> </a:t>
            </a:r>
            <a:r>
              <a:rPr spc="-20" dirty="0"/>
              <a:t>rods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305" y="1842680"/>
            <a:ext cx="4227195" cy="72199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241300" marR="5080" indent="-228600">
              <a:lnSpc>
                <a:spcPts val="2600"/>
              </a:lnSpc>
              <a:spcBef>
                <a:spcPts val="420"/>
              </a:spcBef>
              <a:buSzPct val="116666"/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Genera: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Bacteroides,</a:t>
            </a:r>
            <a:r>
              <a:rPr sz="2400" i="1" spc="-8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Prevotella, </a:t>
            </a:r>
            <a:r>
              <a:rPr sz="2400" i="1" spc="-20" dirty="0">
                <a:latin typeface="Calibri"/>
                <a:cs typeface="Calibri"/>
              </a:rPr>
              <a:t>Fusobacterium, </a:t>
            </a:r>
            <a:r>
              <a:rPr sz="2400" i="1" spc="-10" dirty="0">
                <a:latin typeface="Calibri"/>
                <a:cs typeface="Calibri"/>
              </a:rPr>
              <a:t>Porphyromonas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97333" y="2035085"/>
            <a:ext cx="5300481" cy="4168213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0164" rIns="0" bIns="0" rtlCol="0">
            <a:spAutoFit/>
          </a:bodyPr>
          <a:lstStyle/>
          <a:p>
            <a:pPr marL="642620">
              <a:lnSpc>
                <a:spcPct val="100000"/>
              </a:lnSpc>
              <a:spcBef>
                <a:spcPts val="100"/>
              </a:spcBef>
            </a:pPr>
            <a:r>
              <a:rPr i="1" spc="-20" dirty="0">
                <a:latin typeface="Calibri"/>
                <a:cs typeface="Calibri"/>
              </a:rPr>
              <a:t>Bacteroides</a:t>
            </a:r>
            <a:r>
              <a:rPr i="1" spc="-130" dirty="0">
                <a:latin typeface="Calibri"/>
                <a:cs typeface="Calibri"/>
              </a:rPr>
              <a:t> </a:t>
            </a:r>
            <a:r>
              <a:rPr spc="-20" dirty="0"/>
              <a:t>spp.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305" y="1753120"/>
            <a:ext cx="5659755" cy="1625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indent="-227329">
              <a:lnSpc>
                <a:spcPts val="2330"/>
              </a:lnSpc>
              <a:spcBef>
                <a:spcPts val="100"/>
              </a:spcBef>
              <a:buSzPct val="117073"/>
              <a:buFont typeface="Arial"/>
              <a:buChar char="•"/>
              <a:tabLst>
                <a:tab pos="240029" algn="l"/>
              </a:tabLst>
            </a:pPr>
            <a:r>
              <a:rPr sz="2050" dirty="0">
                <a:latin typeface="Calibri"/>
                <a:cs typeface="Calibri"/>
              </a:rPr>
              <a:t>Species: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i="1" dirty="0">
                <a:latin typeface="Calibri"/>
                <a:cs typeface="Calibri"/>
              </a:rPr>
              <a:t>B.</a:t>
            </a:r>
            <a:r>
              <a:rPr sz="2050" i="1" spc="-35" dirty="0">
                <a:latin typeface="Calibri"/>
                <a:cs typeface="Calibri"/>
              </a:rPr>
              <a:t> </a:t>
            </a:r>
            <a:r>
              <a:rPr sz="2050" i="1" dirty="0">
                <a:latin typeface="Calibri"/>
                <a:cs typeface="Calibri"/>
              </a:rPr>
              <a:t>fragilis</a:t>
            </a:r>
            <a:r>
              <a:rPr sz="2050" i="1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(the</a:t>
            </a:r>
            <a:r>
              <a:rPr sz="2050" spc="-3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most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significant</a:t>
            </a:r>
            <a:r>
              <a:rPr sz="2050" spc="-4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pathogen),</a:t>
            </a:r>
            <a:endParaRPr sz="2050">
              <a:latin typeface="Calibri"/>
              <a:cs typeface="Calibri"/>
            </a:endParaRPr>
          </a:p>
          <a:p>
            <a:pPr marL="241300">
              <a:lnSpc>
                <a:spcPts val="2330"/>
              </a:lnSpc>
            </a:pPr>
            <a:r>
              <a:rPr sz="2050" i="1" dirty="0">
                <a:latin typeface="Calibri"/>
                <a:cs typeface="Calibri"/>
              </a:rPr>
              <a:t>B.</a:t>
            </a:r>
            <a:r>
              <a:rPr sz="2050" i="1" spc="-20" dirty="0">
                <a:latin typeface="Calibri"/>
                <a:cs typeface="Calibri"/>
              </a:rPr>
              <a:t> </a:t>
            </a:r>
            <a:r>
              <a:rPr sz="2050" i="1" dirty="0">
                <a:latin typeface="Calibri"/>
                <a:cs typeface="Calibri"/>
              </a:rPr>
              <a:t>vulgatus</a:t>
            </a:r>
            <a:r>
              <a:rPr sz="2050" dirty="0">
                <a:latin typeface="Calibri"/>
                <a:cs typeface="Calibri"/>
              </a:rPr>
              <a:t>,</a:t>
            </a:r>
            <a:r>
              <a:rPr sz="2050" spc="-20" dirty="0">
                <a:latin typeface="Calibri"/>
                <a:cs typeface="Calibri"/>
              </a:rPr>
              <a:t> </a:t>
            </a:r>
            <a:r>
              <a:rPr sz="2050" i="1" dirty="0">
                <a:latin typeface="Calibri"/>
                <a:cs typeface="Calibri"/>
              </a:rPr>
              <a:t>B.</a:t>
            </a:r>
            <a:r>
              <a:rPr sz="2050" i="1" spc="-15" dirty="0">
                <a:latin typeface="Calibri"/>
                <a:cs typeface="Calibri"/>
              </a:rPr>
              <a:t> </a:t>
            </a:r>
            <a:r>
              <a:rPr sz="2050" i="1" dirty="0">
                <a:latin typeface="Calibri"/>
                <a:cs typeface="Calibri"/>
              </a:rPr>
              <a:t>theatoomicron,</a:t>
            </a:r>
            <a:r>
              <a:rPr sz="2050" i="1" spc="-20" dirty="0">
                <a:latin typeface="Calibri"/>
                <a:cs typeface="Calibri"/>
              </a:rPr>
              <a:t> </a:t>
            </a:r>
            <a:r>
              <a:rPr sz="2050" spc="-20" dirty="0">
                <a:latin typeface="Calibri"/>
                <a:cs typeface="Calibri"/>
              </a:rPr>
              <a:t>etc.</a:t>
            </a:r>
            <a:endParaRPr sz="2050">
              <a:latin typeface="Calibri"/>
              <a:cs typeface="Calibri"/>
            </a:endParaRPr>
          </a:p>
          <a:p>
            <a:pPr marL="240029" marR="5080" indent="-227329">
              <a:lnSpc>
                <a:spcPts val="2200"/>
              </a:lnSpc>
              <a:spcBef>
                <a:spcPts val="1370"/>
              </a:spcBef>
              <a:buSzPct val="117073"/>
              <a:buFont typeface="Arial"/>
              <a:buChar char="•"/>
              <a:tabLst>
                <a:tab pos="241300" algn="l"/>
              </a:tabLst>
            </a:pPr>
            <a:r>
              <a:rPr sz="2050" b="1" dirty="0">
                <a:latin typeface="Calibri"/>
                <a:cs typeface="Calibri"/>
              </a:rPr>
              <a:t>Frequent</a:t>
            </a:r>
            <a:r>
              <a:rPr sz="2050" b="1" spc="-30" dirty="0">
                <a:latin typeface="Calibri"/>
                <a:cs typeface="Calibri"/>
              </a:rPr>
              <a:t> </a:t>
            </a:r>
            <a:r>
              <a:rPr sz="2050" b="1" dirty="0">
                <a:latin typeface="Calibri"/>
                <a:cs typeface="Calibri"/>
              </a:rPr>
              <a:t>producers</a:t>
            </a:r>
            <a:r>
              <a:rPr sz="2050" b="1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of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spc="-20" dirty="0">
                <a:latin typeface="Calibri"/>
                <a:cs typeface="Calibri"/>
              </a:rPr>
              <a:t>beta-</a:t>
            </a:r>
            <a:r>
              <a:rPr sz="2050" spc="-10" dirty="0">
                <a:latin typeface="Calibri"/>
                <a:cs typeface="Calibri"/>
              </a:rPr>
              <a:t>lactamases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(resistance 	</a:t>
            </a:r>
            <a:r>
              <a:rPr sz="2050" dirty="0">
                <a:latin typeface="Calibri"/>
                <a:cs typeface="Calibri"/>
              </a:rPr>
              <a:t>to</a:t>
            </a:r>
            <a:r>
              <a:rPr sz="2050" spc="-2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PNC,</a:t>
            </a:r>
            <a:r>
              <a:rPr sz="2050" spc="-2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amino-</a:t>
            </a:r>
            <a:r>
              <a:rPr sz="2050" dirty="0">
                <a:latin typeface="Calibri"/>
                <a:cs typeface="Calibri"/>
              </a:rPr>
              <a:t>PNC,</a:t>
            </a:r>
            <a:r>
              <a:rPr sz="2050" spc="-2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and,</a:t>
            </a:r>
            <a:r>
              <a:rPr sz="2050" spc="-1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more</a:t>
            </a:r>
            <a:r>
              <a:rPr sz="2050" spc="-2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rarely, 	carbapenems)</a:t>
            </a:r>
            <a:endParaRPr sz="20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6939" y="3921741"/>
            <a:ext cx="7365365" cy="201676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39395" indent="-226695">
              <a:lnSpc>
                <a:spcPct val="100000"/>
              </a:lnSpc>
              <a:spcBef>
                <a:spcPts val="229"/>
              </a:spcBef>
              <a:buSzPct val="117073"/>
              <a:buFont typeface="Arial"/>
              <a:buChar char="•"/>
              <a:tabLst>
                <a:tab pos="239395" algn="l"/>
              </a:tabLst>
            </a:pPr>
            <a:r>
              <a:rPr sz="2050" b="1" spc="-10" dirty="0">
                <a:latin typeface="Calibri"/>
                <a:cs typeface="Calibri"/>
              </a:rPr>
              <a:t>Pathogenicity</a:t>
            </a:r>
            <a:endParaRPr sz="2050">
              <a:latin typeface="Calibri"/>
              <a:cs typeface="Calibri"/>
            </a:endParaRPr>
          </a:p>
          <a:p>
            <a:pPr marL="696595" lvl="1" indent="-226695">
              <a:lnSpc>
                <a:spcPct val="100000"/>
              </a:lnSpc>
              <a:spcBef>
                <a:spcPts val="509"/>
              </a:spcBef>
              <a:buSzPct val="117073"/>
              <a:buFont typeface="Arial"/>
              <a:buChar char="•"/>
              <a:tabLst>
                <a:tab pos="696595" algn="l"/>
              </a:tabLst>
            </a:pPr>
            <a:r>
              <a:rPr sz="2050" dirty="0">
                <a:solidFill>
                  <a:srgbClr val="C00000"/>
                </a:solidFill>
                <a:latin typeface="Calibri"/>
                <a:cs typeface="Calibri"/>
              </a:rPr>
              <a:t>Abdominal</a:t>
            </a:r>
            <a:r>
              <a:rPr sz="205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C00000"/>
                </a:solidFill>
                <a:latin typeface="Calibri"/>
                <a:cs typeface="Calibri"/>
              </a:rPr>
              <a:t>and</a:t>
            </a:r>
            <a:r>
              <a:rPr sz="2050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C00000"/>
                </a:solidFill>
                <a:latin typeface="Calibri"/>
                <a:cs typeface="Calibri"/>
              </a:rPr>
              <a:t>pelvic</a:t>
            </a:r>
            <a:r>
              <a:rPr sz="2050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50" b="1" dirty="0">
                <a:solidFill>
                  <a:srgbClr val="C00000"/>
                </a:solidFill>
                <a:latin typeface="Calibri"/>
                <a:cs typeface="Calibri"/>
              </a:rPr>
              <a:t>abscesses</a:t>
            </a:r>
            <a:r>
              <a:rPr sz="2050" dirty="0">
                <a:solidFill>
                  <a:srgbClr val="C00000"/>
                </a:solidFill>
                <a:latin typeface="Calibri"/>
                <a:cs typeface="Calibri"/>
              </a:rPr>
              <a:t>,</a:t>
            </a:r>
            <a:r>
              <a:rPr sz="205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C00000"/>
                </a:solidFill>
                <a:latin typeface="Calibri"/>
                <a:cs typeface="Calibri"/>
              </a:rPr>
              <a:t>rarely</a:t>
            </a:r>
            <a:r>
              <a:rPr sz="2050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C00000"/>
                </a:solidFill>
                <a:latin typeface="Calibri"/>
                <a:cs typeface="Calibri"/>
              </a:rPr>
              <a:t>also</a:t>
            </a:r>
            <a:r>
              <a:rPr sz="205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2050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C00000"/>
                </a:solidFill>
                <a:latin typeface="Calibri"/>
                <a:cs typeface="Calibri"/>
              </a:rPr>
              <a:t>brain</a:t>
            </a:r>
            <a:endParaRPr sz="205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510"/>
              </a:spcBef>
              <a:buClr>
                <a:srgbClr val="C00000"/>
              </a:buClr>
              <a:buFont typeface="Arial"/>
              <a:buChar char="•"/>
            </a:pPr>
            <a:endParaRPr sz="205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5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dirty="0">
                <a:latin typeface="Calibri"/>
                <a:cs typeface="Calibri"/>
              </a:rPr>
              <a:t>Similar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characteristics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pathogenicity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within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genus</a:t>
            </a:r>
            <a:endParaRPr sz="24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340"/>
              </a:spcBef>
            </a:pPr>
            <a:r>
              <a:rPr sz="2400" i="1" spc="-10" dirty="0">
                <a:latin typeface="Calibri"/>
                <a:cs typeface="Calibri"/>
              </a:rPr>
              <a:t>Prevotella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589" y="63500"/>
            <a:ext cx="805913" cy="630078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7605483" y="295541"/>
            <a:ext cx="4485005" cy="3400425"/>
            <a:chOff x="7605483" y="295541"/>
            <a:chExt cx="4485005" cy="340042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05483" y="295541"/>
              <a:ext cx="4484523" cy="332314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211423" y="3173673"/>
              <a:ext cx="3448050" cy="521970"/>
            </a:xfrm>
            <a:custGeom>
              <a:avLst/>
              <a:gdLst/>
              <a:ahLst/>
              <a:cxnLst/>
              <a:rect l="l" t="t" r="r" b="b"/>
              <a:pathLst>
                <a:path w="3448050" h="521970">
                  <a:moveTo>
                    <a:pt x="0" y="0"/>
                  </a:moveTo>
                  <a:lnTo>
                    <a:pt x="3448050" y="0"/>
                  </a:lnTo>
                  <a:lnTo>
                    <a:pt x="3448050" y="521868"/>
                  </a:lnTo>
                  <a:lnTo>
                    <a:pt x="0" y="521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289528" y="3192825"/>
            <a:ext cx="2812415" cy="50228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65"/>
              </a:spcBef>
            </a:pPr>
            <a:r>
              <a:rPr sz="1550" dirty="0">
                <a:latin typeface="Calibri"/>
                <a:cs typeface="Calibri"/>
              </a:rPr>
              <a:t>Various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forms</a:t>
            </a:r>
            <a:r>
              <a:rPr sz="1550" spc="-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(from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coccobacilli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to </a:t>
            </a:r>
            <a:r>
              <a:rPr sz="1550" spc="-10" dirty="0">
                <a:latin typeface="Calibri"/>
                <a:cs typeface="Calibri"/>
              </a:rPr>
              <a:t>filaments)</a:t>
            </a:r>
            <a:endParaRPr sz="155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20000" y="3907040"/>
            <a:ext cx="4039158" cy="2724518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37865" y="5252821"/>
            <a:ext cx="180975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40" dirty="0">
                <a:latin typeface="Calibri"/>
                <a:cs typeface="Calibri"/>
              </a:rPr>
              <a:t>Antibiotic</a:t>
            </a:r>
            <a:r>
              <a:rPr sz="1700" b="1" spc="-30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treatment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37865" y="5558129"/>
            <a:ext cx="2811780" cy="904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b="1" spc="-10" dirty="0">
                <a:latin typeface="Calibri"/>
                <a:cs typeface="Calibri"/>
              </a:rPr>
              <a:t>Metronidazole</a:t>
            </a:r>
            <a:endParaRPr sz="17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60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spc="-10" dirty="0">
                <a:latin typeface="Calibri"/>
                <a:cs typeface="Calibri"/>
              </a:rPr>
              <a:t>Clindamycin</a:t>
            </a:r>
            <a:endParaRPr sz="17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75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dirty="0">
                <a:latin typeface="Calibri"/>
                <a:cs typeface="Calibri"/>
              </a:rPr>
              <a:t>Meropenem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(based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on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AST)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379032" y="5135219"/>
            <a:ext cx="2967355" cy="1428115"/>
            <a:chOff x="6379032" y="5135219"/>
            <a:chExt cx="2967355" cy="1428115"/>
          </a:xfrm>
        </p:grpSpPr>
        <p:sp>
          <p:nvSpPr>
            <p:cNvPr id="5" name="object 5"/>
            <p:cNvSpPr/>
            <p:nvPr/>
          </p:nvSpPr>
          <p:spPr>
            <a:xfrm>
              <a:off x="6393319" y="5149506"/>
              <a:ext cx="2938780" cy="1399540"/>
            </a:xfrm>
            <a:custGeom>
              <a:avLst/>
              <a:gdLst/>
              <a:ahLst/>
              <a:cxnLst/>
              <a:rect l="l" t="t" r="r" b="b"/>
              <a:pathLst>
                <a:path w="2938779" h="1399540">
                  <a:moveTo>
                    <a:pt x="2705227" y="1399373"/>
                  </a:moveTo>
                  <a:lnTo>
                    <a:pt x="233235" y="1399373"/>
                  </a:lnTo>
                  <a:lnTo>
                    <a:pt x="186229" y="1394635"/>
                  </a:lnTo>
                  <a:lnTo>
                    <a:pt x="142448" y="1381046"/>
                  </a:lnTo>
                  <a:lnTo>
                    <a:pt x="102829" y="1359542"/>
                  </a:lnTo>
                  <a:lnTo>
                    <a:pt x="68311" y="1331064"/>
                  </a:lnTo>
                  <a:lnTo>
                    <a:pt x="39831" y="1296547"/>
                  </a:lnTo>
                  <a:lnTo>
                    <a:pt x="18328" y="1256931"/>
                  </a:lnTo>
                  <a:lnTo>
                    <a:pt x="4738" y="1213154"/>
                  </a:lnTo>
                  <a:lnTo>
                    <a:pt x="0" y="1166151"/>
                  </a:lnTo>
                  <a:lnTo>
                    <a:pt x="0" y="233235"/>
                  </a:lnTo>
                  <a:lnTo>
                    <a:pt x="4738" y="186229"/>
                  </a:lnTo>
                  <a:lnTo>
                    <a:pt x="18328" y="142448"/>
                  </a:lnTo>
                  <a:lnTo>
                    <a:pt x="39831" y="102829"/>
                  </a:lnTo>
                  <a:lnTo>
                    <a:pt x="68311" y="68311"/>
                  </a:lnTo>
                  <a:lnTo>
                    <a:pt x="102829" y="39831"/>
                  </a:lnTo>
                  <a:lnTo>
                    <a:pt x="142448" y="18328"/>
                  </a:lnTo>
                  <a:lnTo>
                    <a:pt x="186229" y="4738"/>
                  </a:lnTo>
                  <a:lnTo>
                    <a:pt x="233235" y="0"/>
                  </a:lnTo>
                  <a:lnTo>
                    <a:pt x="2705227" y="0"/>
                  </a:lnTo>
                  <a:lnTo>
                    <a:pt x="2752232" y="4738"/>
                  </a:lnTo>
                  <a:lnTo>
                    <a:pt x="2796014" y="18328"/>
                  </a:lnTo>
                  <a:lnTo>
                    <a:pt x="2835631" y="39831"/>
                  </a:lnTo>
                  <a:lnTo>
                    <a:pt x="2870150" y="68311"/>
                  </a:lnTo>
                  <a:lnTo>
                    <a:pt x="2898630" y="102829"/>
                  </a:lnTo>
                  <a:lnTo>
                    <a:pt x="2920133" y="142448"/>
                  </a:lnTo>
                  <a:lnTo>
                    <a:pt x="2933724" y="186229"/>
                  </a:lnTo>
                  <a:lnTo>
                    <a:pt x="2938462" y="233235"/>
                  </a:lnTo>
                  <a:lnTo>
                    <a:pt x="2938462" y="1166151"/>
                  </a:lnTo>
                  <a:lnTo>
                    <a:pt x="2933724" y="1213154"/>
                  </a:lnTo>
                  <a:lnTo>
                    <a:pt x="2920133" y="1256931"/>
                  </a:lnTo>
                  <a:lnTo>
                    <a:pt x="2898630" y="1296547"/>
                  </a:lnTo>
                  <a:lnTo>
                    <a:pt x="2870150" y="1331064"/>
                  </a:lnTo>
                  <a:lnTo>
                    <a:pt x="2835631" y="1359542"/>
                  </a:lnTo>
                  <a:lnTo>
                    <a:pt x="2796014" y="1381046"/>
                  </a:lnTo>
                  <a:lnTo>
                    <a:pt x="2752232" y="1394635"/>
                  </a:lnTo>
                  <a:lnTo>
                    <a:pt x="2705227" y="1399373"/>
                  </a:lnTo>
                  <a:close/>
                </a:path>
              </a:pathLst>
            </a:custGeom>
            <a:solidFill>
              <a:srgbClr val="FF5050">
                <a:alpha val="7215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393319" y="5149506"/>
              <a:ext cx="2938780" cy="1399540"/>
            </a:xfrm>
            <a:custGeom>
              <a:avLst/>
              <a:gdLst/>
              <a:ahLst/>
              <a:cxnLst/>
              <a:rect l="l" t="t" r="r" b="b"/>
              <a:pathLst>
                <a:path w="2938779" h="1399540">
                  <a:moveTo>
                    <a:pt x="0" y="233235"/>
                  </a:moveTo>
                  <a:lnTo>
                    <a:pt x="0" y="233235"/>
                  </a:lnTo>
                  <a:lnTo>
                    <a:pt x="4738" y="186229"/>
                  </a:lnTo>
                  <a:lnTo>
                    <a:pt x="18328" y="142448"/>
                  </a:lnTo>
                  <a:lnTo>
                    <a:pt x="39831" y="102829"/>
                  </a:lnTo>
                  <a:lnTo>
                    <a:pt x="68311" y="68311"/>
                  </a:lnTo>
                  <a:lnTo>
                    <a:pt x="102829" y="39831"/>
                  </a:lnTo>
                  <a:lnTo>
                    <a:pt x="142448" y="18328"/>
                  </a:lnTo>
                  <a:lnTo>
                    <a:pt x="186229" y="4738"/>
                  </a:lnTo>
                  <a:lnTo>
                    <a:pt x="233235" y="0"/>
                  </a:lnTo>
                  <a:lnTo>
                    <a:pt x="2705227" y="0"/>
                  </a:lnTo>
                  <a:lnTo>
                    <a:pt x="2705227" y="0"/>
                  </a:lnTo>
                  <a:lnTo>
                    <a:pt x="2752232" y="4738"/>
                  </a:lnTo>
                  <a:lnTo>
                    <a:pt x="2796014" y="18328"/>
                  </a:lnTo>
                  <a:lnTo>
                    <a:pt x="2835631" y="39831"/>
                  </a:lnTo>
                  <a:lnTo>
                    <a:pt x="2870150" y="68311"/>
                  </a:lnTo>
                  <a:lnTo>
                    <a:pt x="2898630" y="102829"/>
                  </a:lnTo>
                  <a:lnTo>
                    <a:pt x="2920133" y="142448"/>
                  </a:lnTo>
                  <a:lnTo>
                    <a:pt x="2933724" y="186229"/>
                  </a:lnTo>
                  <a:lnTo>
                    <a:pt x="2938462" y="233235"/>
                  </a:lnTo>
                  <a:lnTo>
                    <a:pt x="2938462" y="1166151"/>
                  </a:lnTo>
                  <a:lnTo>
                    <a:pt x="2938462" y="1166151"/>
                  </a:lnTo>
                  <a:lnTo>
                    <a:pt x="2705227" y="1399373"/>
                  </a:lnTo>
                  <a:lnTo>
                    <a:pt x="233235" y="1399373"/>
                  </a:lnTo>
                  <a:lnTo>
                    <a:pt x="233235" y="1399373"/>
                  </a:lnTo>
                  <a:lnTo>
                    <a:pt x="0" y="1166151"/>
                  </a:lnTo>
                  <a:lnTo>
                    <a:pt x="0" y="233235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540322" y="5276316"/>
            <a:ext cx="208978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dirty="0">
                <a:latin typeface="Calibri"/>
                <a:cs typeface="Calibri"/>
              </a:rPr>
              <a:t>Frequent</a:t>
            </a:r>
            <a:r>
              <a:rPr sz="1700" b="1" spc="-3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resistance</a:t>
            </a:r>
            <a:r>
              <a:rPr sz="1700" b="1" spc="-40" dirty="0">
                <a:latin typeface="Calibri"/>
                <a:cs typeface="Calibri"/>
              </a:rPr>
              <a:t> </a:t>
            </a:r>
            <a:r>
              <a:rPr sz="1700" b="1" spc="-25" dirty="0">
                <a:latin typeface="Calibri"/>
                <a:cs typeface="Calibri"/>
              </a:rPr>
              <a:t>to: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40322" y="5581624"/>
            <a:ext cx="1219835" cy="599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spc="-10" dirty="0">
                <a:latin typeface="Calibri"/>
                <a:cs typeface="Calibri"/>
              </a:rPr>
              <a:t>Penicillin</a:t>
            </a:r>
            <a:endParaRPr sz="17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75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spc="-10" dirty="0">
                <a:latin typeface="Calibri"/>
                <a:cs typeface="Calibri"/>
              </a:rPr>
              <a:t>Ampicillin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187575" y="228600"/>
            <a:ext cx="6918325" cy="4171315"/>
            <a:chOff x="2187575" y="228600"/>
            <a:chExt cx="6918325" cy="4171315"/>
          </a:xfrm>
        </p:grpSpPr>
        <p:sp>
          <p:nvSpPr>
            <p:cNvPr id="10" name="object 10"/>
            <p:cNvSpPr/>
            <p:nvPr/>
          </p:nvSpPr>
          <p:spPr>
            <a:xfrm>
              <a:off x="3683339" y="1285881"/>
              <a:ext cx="0" cy="475615"/>
            </a:xfrm>
            <a:custGeom>
              <a:avLst/>
              <a:gdLst/>
              <a:ahLst/>
              <a:cxnLst/>
              <a:rect l="l" t="t" r="r" b="b"/>
              <a:pathLst>
                <a:path h="475614">
                  <a:moveTo>
                    <a:pt x="0" y="0"/>
                  </a:moveTo>
                  <a:lnTo>
                    <a:pt x="0" y="475119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640482" y="1746717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862" y="85725"/>
                  </a:moveTo>
                  <a:lnTo>
                    <a:pt x="0" y="0"/>
                  </a:lnTo>
                  <a:lnTo>
                    <a:pt x="85725" y="0"/>
                  </a:lnTo>
                  <a:lnTo>
                    <a:pt x="42862" y="857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247949" y="3496529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2695041" y="889000"/>
                  </a:moveTo>
                  <a:lnTo>
                    <a:pt x="148170" y="889000"/>
                  </a:lnTo>
                  <a:lnTo>
                    <a:pt x="101335" y="881446"/>
                  </a:lnTo>
                  <a:lnTo>
                    <a:pt x="60660" y="860412"/>
                  </a:lnTo>
                  <a:lnTo>
                    <a:pt x="28586" y="828338"/>
                  </a:lnTo>
                  <a:lnTo>
                    <a:pt x="7553" y="787664"/>
                  </a:lnTo>
                  <a:lnTo>
                    <a:pt x="0" y="740829"/>
                  </a:ln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35659" y="787664"/>
                  </a:lnTo>
                  <a:lnTo>
                    <a:pt x="2814625" y="828338"/>
                  </a:lnTo>
                  <a:lnTo>
                    <a:pt x="2782552" y="860412"/>
                  </a:lnTo>
                  <a:lnTo>
                    <a:pt x="2741877" y="881446"/>
                  </a:lnTo>
                  <a:lnTo>
                    <a:pt x="2695041" y="88900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247949" y="3496529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0" y="148170"/>
                  </a:move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43212" y="740829"/>
                  </a:lnTo>
                  <a:lnTo>
                    <a:pt x="2695041" y="889000"/>
                  </a:lnTo>
                  <a:lnTo>
                    <a:pt x="148170" y="889000"/>
                  </a:lnTo>
                  <a:lnTo>
                    <a:pt x="148170" y="889000"/>
                  </a:lnTo>
                  <a:lnTo>
                    <a:pt x="0" y="740829"/>
                  </a:lnTo>
                  <a:lnTo>
                    <a:pt x="0" y="14817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01862" y="242887"/>
              <a:ext cx="2963545" cy="1043305"/>
            </a:xfrm>
            <a:custGeom>
              <a:avLst/>
              <a:gdLst/>
              <a:ahLst/>
              <a:cxnLst/>
              <a:rect l="l" t="t" r="r" b="b"/>
              <a:pathLst>
                <a:path w="2963545" h="1043305">
                  <a:moveTo>
                    <a:pt x="2789122" y="1042999"/>
                  </a:moveTo>
                  <a:lnTo>
                    <a:pt x="173837" y="1042999"/>
                  </a:lnTo>
                  <a:lnTo>
                    <a:pt x="127622" y="1036789"/>
                  </a:lnTo>
                  <a:lnTo>
                    <a:pt x="86095" y="1019264"/>
                  </a:lnTo>
                  <a:lnTo>
                    <a:pt x="50914" y="992081"/>
                  </a:lnTo>
                  <a:lnTo>
                    <a:pt x="23733" y="956897"/>
                  </a:lnTo>
                  <a:lnTo>
                    <a:pt x="6209" y="915372"/>
                  </a:lnTo>
                  <a:lnTo>
                    <a:pt x="0" y="869161"/>
                  </a:lnTo>
                  <a:lnTo>
                    <a:pt x="0" y="173837"/>
                  </a:lnTo>
                  <a:lnTo>
                    <a:pt x="6209" y="127622"/>
                  </a:lnTo>
                  <a:lnTo>
                    <a:pt x="23733" y="86095"/>
                  </a:lnTo>
                  <a:lnTo>
                    <a:pt x="50914" y="50914"/>
                  </a:lnTo>
                  <a:lnTo>
                    <a:pt x="86095" y="23733"/>
                  </a:lnTo>
                  <a:lnTo>
                    <a:pt x="127622" y="6209"/>
                  </a:lnTo>
                  <a:lnTo>
                    <a:pt x="173837" y="0"/>
                  </a:lnTo>
                  <a:lnTo>
                    <a:pt x="2789122" y="0"/>
                  </a:lnTo>
                  <a:lnTo>
                    <a:pt x="2835333" y="6209"/>
                  </a:lnTo>
                  <a:lnTo>
                    <a:pt x="2876858" y="23733"/>
                  </a:lnTo>
                  <a:lnTo>
                    <a:pt x="2912041" y="50914"/>
                  </a:lnTo>
                  <a:lnTo>
                    <a:pt x="2939224" y="86095"/>
                  </a:lnTo>
                  <a:lnTo>
                    <a:pt x="2956749" y="127622"/>
                  </a:lnTo>
                  <a:lnTo>
                    <a:pt x="2962960" y="173837"/>
                  </a:lnTo>
                  <a:lnTo>
                    <a:pt x="2962960" y="869161"/>
                  </a:lnTo>
                  <a:lnTo>
                    <a:pt x="2956749" y="915372"/>
                  </a:lnTo>
                  <a:lnTo>
                    <a:pt x="2939224" y="956897"/>
                  </a:lnTo>
                  <a:lnTo>
                    <a:pt x="2912041" y="992081"/>
                  </a:lnTo>
                  <a:lnTo>
                    <a:pt x="2876858" y="1019264"/>
                  </a:lnTo>
                  <a:lnTo>
                    <a:pt x="2835333" y="1036789"/>
                  </a:lnTo>
                  <a:lnTo>
                    <a:pt x="2789122" y="1042999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01862" y="242887"/>
              <a:ext cx="2963545" cy="1043305"/>
            </a:xfrm>
            <a:custGeom>
              <a:avLst/>
              <a:gdLst/>
              <a:ahLst/>
              <a:cxnLst/>
              <a:rect l="l" t="t" r="r" b="b"/>
              <a:pathLst>
                <a:path w="2963545" h="1043305">
                  <a:moveTo>
                    <a:pt x="0" y="173837"/>
                  </a:moveTo>
                  <a:lnTo>
                    <a:pt x="0" y="173837"/>
                  </a:lnTo>
                  <a:lnTo>
                    <a:pt x="6209" y="127622"/>
                  </a:lnTo>
                  <a:lnTo>
                    <a:pt x="23733" y="86095"/>
                  </a:lnTo>
                  <a:lnTo>
                    <a:pt x="50914" y="50914"/>
                  </a:lnTo>
                  <a:lnTo>
                    <a:pt x="86095" y="23733"/>
                  </a:lnTo>
                  <a:lnTo>
                    <a:pt x="127622" y="6209"/>
                  </a:lnTo>
                  <a:lnTo>
                    <a:pt x="173837" y="0"/>
                  </a:lnTo>
                  <a:lnTo>
                    <a:pt x="2789122" y="0"/>
                  </a:lnTo>
                  <a:lnTo>
                    <a:pt x="2789122" y="0"/>
                  </a:lnTo>
                  <a:lnTo>
                    <a:pt x="2835333" y="6209"/>
                  </a:lnTo>
                  <a:lnTo>
                    <a:pt x="2876858" y="23733"/>
                  </a:lnTo>
                  <a:lnTo>
                    <a:pt x="2912041" y="50914"/>
                  </a:lnTo>
                  <a:lnTo>
                    <a:pt x="2939224" y="86095"/>
                  </a:lnTo>
                  <a:lnTo>
                    <a:pt x="2956749" y="127622"/>
                  </a:lnTo>
                  <a:lnTo>
                    <a:pt x="2962960" y="173837"/>
                  </a:lnTo>
                  <a:lnTo>
                    <a:pt x="2962960" y="869161"/>
                  </a:lnTo>
                  <a:lnTo>
                    <a:pt x="2962960" y="869161"/>
                  </a:lnTo>
                  <a:lnTo>
                    <a:pt x="2789122" y="1042999"/>
                  </a:lnTo>
                  <a:lnTo>
                    <a:pt x="173837" y="1042999"/>
                  </a:lnTo>
                  <a:lnTo>
                    <a:pt x="173837" y="1042999"/>
                  </a:lnTo>
                  <a:lnTo>
                    <a:pt x="0" y="869161"/>
                  </a:lnTo>
                  <a:lnTo>
                    <a:pt x="0" y="173837"/>
                  </a:lnTo>
                  <a:close/>
                </a:path>
              </a:pathLst>
            </a:custGeom>
            <a:ln w="285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685971" y="247309"/>
              <a:ext cx="2843530" cy="1038860"/>
            </a:xfrm>
            <a:custGeom>
              <a:avLst/>
              <a:gdLst/>
              <a:ahLst/>
              <a:cxnLst/>
              <a:rect l="l" t="t" r="r" b="b"/>
              <a:pathLst>
                <a:path w="2843529" h="1038860">
                  <a:moveTo>
                    <a:pt x="2670111" y="1038567"/>
                  </a:moveTo>
                  <a:lnTo>
                    <a:pt x="173101" y="1038567"/>
                  </a:lnTo>
                  <a:lnTo>
                    <a:pt x="127081" y="1032383"/>
                  </a:lnTo>
                  <a:lnTo>
                    <a:pt x="85731" y="1014935"/>
                  </a:lnTo>
                  <a:lnTo>
                    <a:pt x="50698" y="987869"/>
                  </a:lnTo>
                  <a:lnTo>
                    <a:pt x="23631" y="952836"/>
                  </a:lnTo>
                  <a:lnTo>
                    <a:pt x="6183" y="911485"/>
                  </a:lnTo>
                  <a:lnTo>
                    <a:pt x="0" y="865465"/>
                  </a:lnTo>
                  <a:lnTo>
                    <a:pt x="0" y="173100"/>
                  </a:lnTo>
                  <a:lnTo>
                    <a:pt x="6183" y="127086"/>
                  </a:lnTo>
                  <a:lnTo>
                    <a:pt x="23631" y="85737"/>
                  </a:lnTo>
                  <a:lnTo>
                    <a:pt x="50698" y="50703"/>
                  </a:lnTo>
                  <a:lnTo>
                    <a:pt x="85731" y="23635"/>
                  </a:lnTo>
                  <a:lnTo>
                    <a:pt x="127081" y="6183"/>
                  </a:lnTo>
                  <a:lnTo>
                    <a:pt x="173101" y="0"/>
                  </a:lnTo>
                  <a:lnTo>
                    <a:pt x="2670111" y="0"/>
                  </a:lnTo>
                  <a:lnTo>
                    <a:pt x="2716129" y="6183"/>
                  </a:lnTo>
                  <a:lnTo>
                    <a:pt x="2757480" y="23635"/>
                  </a:lnTo>
                  <a:lnTo>
                    <a:pt x="2792514" y="50703"/>
                  </a:lnTo>
                  <a:lnTo>
                    <a:pt x="2819580" y="85737"/>
                  </a:lnTo>
                  <a:lnTo>
                    <a:pt x="2837028" y="127086"/>
                  </a:lnTo>
                  <a:lnTo>
                    <a:pt x="2843212" y="173100"/>
                  </a:lnTo>
                  <a:lnTo>
                    <a:pt x="2843212" y="865465"/>
                  </a:lnTo>
                  <a:lnTo>
                    <a:pt x="2837028" y="911485"/>
                  </a:lnTo>
                  <a:lnTo>
                    <a:pt x="2819580" y="952836"/>
                  </a:lnTo>
                  <a:lnTo>
                    <a:pt x="2792514" y="987869"/>
                  </a:lnTo>
                  <a:lnTo>
                    <a:pt x="2757480" y="1014935"/>
                  </a:lnTo>
                  <a:lnTo>
                    <a:pt x="2716129" y="1032383"/>
                  </a:lnTo>
                  <a:lnTo>
                    <a:pt x="2670111" y="1038567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685971" y="247309"/>
              <a:ext cx="2843530" cy="1038860"/>
            </a:xfrm>
            <a:custGeom>
              <a:avLst/>
              <a:gdLst/>
              <a:ahLst/>
              <a:cxnLst/>
              <a:rect l="l" t="t" r="r" b="b"/>
              <a:pathLst>
                <a:path w="2843529" h="1038860">
                  <a:moveTo>
                    <a:pt x="0" y="173100"/>
                  </a:moveTo>
                  <a:lnTo>
                    <a:pt x="0" y="173100"/>
                  </a:lnTo>
                  <a:lnTo>
                    <a:pt x="6183" y="127086"/>
                  </a:lnTo>
                  <a:lnTo>
                    <a:pt x="23631" y="85737"/>
                  </a:lnTo>
                  <a:lnTo>
                    <a:pt x="50698" y="50703"/>
                  </a:lnTo>
                  <a:lnTo>
                    <a:pt x="85731" y="23635"/>
                  </a:lnTo>
                  <a:lnTo>
                    <a:pt x="127081" y="6183"/>
                  </a:lnTo>
                  <a:lnTo>
                    <a:pt x="173101" y="0"/>
                  </a:lnTo>
                  <a:lnTo>
                    <a:pt x="2670111" y="0"/>
                  </a:lnTo>
                  <a:lnTo>
                    <a:pt x="2670111" y="0"/>
                  </a:lnTo>
                  <a:lnTo>
                    <a:pt x="2716129" y="6183"/>
                  </a:lnTo>
                  <a:lnTo>
                    <a:pt x="2757480" y="23635"/>
                  </a:lnTo>
                  <a:lnTo>
                    <a:pt x="2792514" y="50703"/>
                  </a:lnTo>
                  <a:lnTo>
                    <a:pt x="2819580" y="85737"/>
                  </a:lnTo>
                  <a:lnTo>
                    <a:pt x="2837028" y="127086"/>
                  </a:lnTo>
                  <a:lnTo>
                    <a:pt x="2843212" y="173100"/>
                  </a:lnTo>
                  <a:lnTo>
                    <a:pt x="2843212" y="865465"/>
                  </a:lnTo>
                  <a:lnTo>
                    <a:pt x="2843212" y="865465"/>
                  </a:lnTo>
                  <a:lnTo>
                    <a:pt x="2670111" y="1038567"/>
                  </a:lnTo>
                  <a:lnTo>
                    <a:pt x="173101" y="1038567"/>
                  </a:lnTo>
                  <a:lnTo>
                    <a:pt x="173101" y="1038567"/>
                  </a:lnTo>
                  <a:lnTo>
                    <a:pt x="0" y="865465"/>
                  </a:lnTo>
                  <a:lnTo>
                    <a:pt x="0" y="17310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261735" y="1832438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2695041" y="888999"/>
                  </a:moveTo>
                  <a:lnTo>
                    <a:pt x="148170" y="888999"/>
                  </a:lnTo>
                  <a:lnTo>
                    <a:pt x="101335" y="881446"/>
                  </a:lnTo>
                  <a:lnTo>
                    <a:pt x="60660" y="860412"/>
                  </a:lnTo>
                  <a:lnTo>
                    <a:pt x="28586" y="828338"/>
                  </a:lnTo>
                  <a:lnTo>
                    <a:pt x="7553" y="787664"/>
                  </a:lnTo>
                  <a:lnTo>
                    <a:pt x="0" y="740829"/>
                  </a:ln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35659" y="787664"/>
                  </a:lnTo>
                  <a:lnTo>
                    <a:pt x="2814625" y="828338"/>
                  </a:lnTo>
                  <a:lnTo>
                    <a:pt x="2782552" y="860412"/>
                  </a:lnTo>
                  <a:lnTo>
                    <a:pt x="2741877" y="881446"/>
                  </a:lnTo>
                  <a:lnTo>
                    <a:pt x="2695041" y="888999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261735" y="1832438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0" y="148170"/>
                  </a:move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43212" y="740829"/>
                  </a:lnTo>
                  <a:lnTo>
                    <a:pt x="2695041" y="888999"/>
                  </a:lnTo>
                  <a:lnTo>
                    <a:pt x="148170" y="888999"/>
                  </a:lnTo>
                  <a:lnTo>
                    <a:pt x="148170" y="888999"/>
                  </a:lnTo>
                  <a:lnTo>
                    <a:pt x="0" y="740829"/>
                  </a:lnTo>
                  <a:lnTo>
                    <a:pt x="0" y="14817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090410" y="3496529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2695041" y="889000"/>
                  </a:moveTo>
                  <a:lnTo>
                    <a:pt x="148170" y="889000"/>
                  </a:lnTo>
                  <a:lnTo>
                    <a:pt x="101335" y="881446"/>
                  </a:lnTo>
                  <a:lnTo>
                    <a:pt x="60660" y="860412"/>
                  </a:lnTo>
                  <a:lnTo>
                    <a:pt x="28586" y="828338"/>
                  </a:lnTo>
                  <a:lnTo>
                    <a:pt x="7553" y="787664"/>
                  </a:lnTo>
                  <a:lnTo>
                    <a:pt x="0" y="740829"/>
                  </a:ln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35659" y="787664"/>
                  </a:lnTo>
                  <a:lnTo>
                    <a:pt x="2814625" y="828338"/>
                  </a:lnTo>
                  <a:lnTo>
                    <a:pt x="2782552" y="860412"/>
                  </a:lnTo>
                  <a:lnTo>
                    <a:pt x="2741877" y="881446"/>
                  </a:lnTo>
                  <a:lnTo>
                    <a:pt x="2695041" y="88900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090410" y="3496529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0" y="148170"/>
                  </a:move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43212" y="740829"/>
                  </a:lnTo>
                  <a:lnTo>
                    <a:pt x="2695041" y="889000"/>
                  </a:lnTo>
                  <a:lnTo>
                    <a:pt x="148170" y="889000"/>
                  </a:lnTo>
                  <a:lnTo>
                    <a:pt x="148170" y="889000"/>
                  </a:lnTo>
                  <a:lnTo>
                    <a:pt x="0" y="740829"/>
                  </a:lnTo>
                  <a:lnTo>
                    <a:pt x="0" y="14817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683341" y="2721439"/>
              <a:ext cx="776605" cy="726440"/>
            </a:xfrm>
            <a:custGeom>
              <a:avLst/>
              <a:gdLst/>
              <a:ahLst/>
              <a:cxnLst/>
              <a:rect l="l" t="t" r="r" b="b"/>
              <a:pathLst>
                <a:path w="776604" h="726439">
                  <a:moveTo>
                    <a:pt x="0" y="0"/>
                  </a:moveTo>
                  <a:lnTo>
                    <a:pt x="776502" y="726299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420134" y="3406668"/>
              <a:ext cx="92075" cy="90170"/>
            </a:xfrm>
            <a:custGeom>
              <a:avLst/>
              <a:gdLst/>
              <a:ahLst/>
              <a:cxnLst/>
              <a:rect l="l" t="t" r="r" b="b"/>
              <a:pathLst>
                <a:path w="92075" h="90170">
                  <a:moveTo>
                    <a:pt x="91883" y="89865"/>
                  </a:moveTo>
                  <a:lnTo>
                    <a:pt x="0" y="62598"/>
                  </a:lnTo>
                  <a:lnTo>
                    <a:pt x="58558" y="0"/>
                  </a:lnTo>
                  <a:lnTo>
                    <a:pt x="91883" y="89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66398" y="1285878"/>
              <a:ext cx="2541270" cy="2164715"/>
            </a:xfrm>
            <a:custGeom>
              <a:avLst/>
              <a:gdLst/>
              <a:ahLst/>
              <a:cxnLst/>
              <a:rect l="l" t="t" r="r" b="b"/>
              <a:pathLst>
                <a:path w="2541270" h="2164715">
                  <a:moveTo>
                    <a:pt x="2541181" y="0"/>
                  </a:moveTo>
                  <a:lnTo>
                    <a:pt x="0" y="2164333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12018" y="3408315"/>
              <a:ext cx="93345" cy="88265"/>
            </a:xfrm>
            <a:custGeom>
              <a:avLst/>
              <a:gdLst/>
              <a:ahLst/>
              <a:cxnLst/>
              <a:rect l="l" t="t" r="r" b="b"/>
              <a:pathLst>
                <a:path w="93345" h="88264">
                  <a:moveTo>
                    <a:pt x="0" y="88214"/>
                  </a:moveTo>
                  <a:lnTo>
                    <a:pt x="37464" y="0"/>
                  </a:lnTo>
                  <a:lnTo>
                    <a:pt x="93051" y="65265"/>
                  </a:lnTo>
                  <a:lnTo>
                    <a:pt x="0" y="8821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933623" y="3941033"/>
              <a:ext cx="243204" cy="0"/>
            </a:xfrm>
            <a:custGeom>
              <a:avLst/>
              <a:gdLst/>
              <a:ahLst/>
              <a:cxnLst/>
              <a:rect l="l" t="t" r="r" b="b"/>
              <a:pathLst>
                <a:path w="243204">
                  <a:moveTo>
                    <a:pt x="0" y="0"/>
                  </a:moveTo>
                  <a:lnTo>
                    <a:pt x="242887" y="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162226" y="3898167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0" y="85725"/>
                  </a:moveTo>
                  <a:lnTo>
                    <a:pt x="0" y="0"/>
                  </a:lnTo>
                  <a:lnTo>
                    <a:pt x="85725" y="42862"/>
                  </a:lnTo>
                  <a:lnTo>
                    <a:pt x="0" y="857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2390029" y="448537"/>
            <a:ext cx="2589530" cy="612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0560" marR="5080" indent="-658495">
              <a:lnSpc>
                <a:spcPct val="113300"/>
              </a:lnSpc>
              <a:spcBef>
                <a:spcPts val="100"/>
              </a:spcBef>
            </a:pPr>
            <a:r>
              <a:rPr sz="1700" dirty="0">
                <a:latin typeface="Calibri"/>
                <a:cs typeface="Calibri"/>
              </a:rPr>
              <a:t>Contents</a:t>
            </a:r>
            <a:r>
              <a:rPr sz="1700" spc="-6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7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abscess/exudate, Blood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cultures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553765" y="636168"/>
            <a:ext cx="661670" cy="53911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1700" spc="-30" dirty="0">
                <a:latin typeface="Calibri"/>
                <a:cs typeface="Calibri"/>
              </a:rPr>
              <a:t>Wound </a:t>
            </a:r>
            <a:r>
              <a:rPr sz="1700" spc="-20" dirty="0">
                <a:latin typeface="Calibri"/>
                <a:cs typeface="Calibri"/>
              </a:rPr>
              <a:t>swab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957028" y="1988401"/>
            <a:ext cx="1107440" cy="55880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70485">
              <a:lnSpc>
                <a:spcPct val="100000"/>
              </a:lnSpc>
              <a:spcBef>
                <a:spcPts val="400"/>
              </a:spcBef>
            </a:pPr>
            <a:r>
              <a:rPr sz="1700" b="1" spc="-10" dirty="0">
                <a:latin typeface="Calibri"/>
                <a:cs typeface="Calibri"/>
              </a:rPr>
              <a:t>Microscopy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350" spc="-10" dirty="0">
                <a:latin typeface="Calibri"/>
                <a:cs typeface="Calibri"/>
              </a:rPr>
              <a:t>Gram</a:t>
            </a:r>
            <a:r>
              <a:rPr sz="1350" spc="-40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stain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451218" y="3568795"/>
            <a:ext cx="2122170" cy="692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ts val="2025"/>
              </a:lnSpc>
              <a:spcBef>
                <a:spcPts val="100"/>
              </a:spcBef>
            </a:pPr>
            <a:r>
              <a:rPr sz="1700" b="1" spc="-10" dirty="0">
                <a:latin typeface="Calibri"/>
                <a:cs typeface="Calibri"/>
              </a:rPr>
              <a:t>Culture</a:t>
            </a:r>
            <a:endParaRPr sz="1700">
              <a:latin typeface="Calibri"/>
              <a:cs typeface="Calibri"/>
            </a:endParaRPr>
          </a:p>
          <a:p>
            <a:pPr marL="12700" marR="5080" algn="ctr">
              <a:lnSpc>
                <a:spcPts val="1610"/>
              </a:lnSpc>
              <a:spcBef>
                <a:spcPts val="45"/>
              </a:spcBef>
            </a:pPr>
            <a:r>
              <a:rPr sz="1350" spc="-10" dirty="0">
                <a:latin typeface="Calibri"/>
                <a:cs typeface="Calibri"/>
              </a:rPr>
              <a:t>Schaedler’s</a:t>
            </a:r>
            <a:r>
              <a:rPr sz="1350" spc="-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agar</a:t>
            </a:r>
            <a:r>
              <a:rPr sz="1350" spc="-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(36–</a:t>
            </a:r>
            <a:r>
              <a:rPr sz="1350" dirty="0">
                <a:latin typeface="Calibri"/>
                <a:cs typeface="Calibri"/>
              </a:rPr>
              <a:t>48 </a:t>
            </a:r>
            <a:r>
              <a:rPr sz="1350" spc="-10" dirty="0">
                <a:latin typeface="Calibri"/>
                <a:cs typeface="Calibri"/>
              </a:rPr>
              <a:t>hours </a:t>
            </a:r>
            <a:r>
              <a:rPr sz="1350" dirty="0">
                <a:latin typeface="Calibri"/>
                <a:cs typeface="Calibri"/>
              </a:rPr>
              <a:t>under</a:t>
            </a:r>
            <a:r>
              <a:rPr sz="1350" spc="-6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anaerobic</a:t>
            </a:r>
            <a:r>
              <a:rPr sz="1350" spc="-5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conditions)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033126" y="3652492"/>
            <a:ext cx="1215390" cy="55880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400"/>
              </a:spcBef>
            </a:pPr>
            <a:r>
              <a:rPr sz="1700" b="1" spc="-10" dirty="0">
                <a:latin typeface="Calibri"/>
                <a:cs typeface="Calibri"/>
              </a:rPr>
              <a:t>Identification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350" spc="-20" dirty="0">
                <a:latin typeface="Calibri"/>
                <a:cs typeface="Calibri"/>
              </a:rPr>
              <a:t>MALDI-</a:t>
            </a:r>
            <a:r>
              <a:rPr sz="1350" dirty="0">
                <a:latin typeface="Calibri"/>
                <a:cs typeface="Calibri"/>
              </a:rPr>
              <a:t>TOF</a:t>
            </a:r>
            <a:r>
              <a:rPr sz="1350" spc="-20" dirty="0">
                <a:latin typeface="Calibri"/>
                <a:cs typeface="Calibri"/>
              </a:rPr>
              <a:t> </a:t>
            </a:r>
            <a:r>
              <a:rPr sz="1350" spc="-25" dirty="0">
                <a:latin typeface="Calibri"/>
                <a:cs typeface="Calibri"/>
              </a:rPr>
              <a:t>MS</a:t>
            </a:r>
            <a:endParaRPr sz="13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8750" y="4476051"/>
            <a:ext cx="2524125" cy="1086485"/>
          </a:xfrm>
          <a:prstGeom prst="rect">
            <a:avLst/>
          </a:prstGeom>
          <a:solidFill>
            <a:srgbClr val="00AF50"/>
          </a:solidFill>
          <a:ln w="12700">
            <a:solidFill>
              <a:srgbClr val="000000"/>
            </a:solidFill>
          </a:ln>
        </p:spPr>
        <p:txBody>
          <a:bodyPr vert="horz" wrap="square" lIns="0" tIns="12001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45"/>
              </a:spcBef>
            </a:pP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Metronidazole</a:t>
            </a:r>
            <a:endParaRPr sz="1550">
              <a:latin typeface="Calibri"/>
              <a:cs typeface="Calibri"/>
            </a:endParaRPr>
          </a:p>
          <a:p>
            <a:pPr marL="194310" marR="187325" algn="ctr">
              <a:lnSpc>
                <a:spcPct val="100000"/>
              </a:lnSpc>
              <a:spcBef>
                <a:spcPts val="35"/>
              </a:spcBef>
            </a:pP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5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5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those</a:t>
            </a:r>
            <a:r>
              <a:rPr sz="15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available,</a:t>
            </a:r>
            <a:r>
              <a:rPr sz="15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15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25" dirty="0">
                <a:solidFill>
                  <a:srgbClr val="FFFFFF"/>
                </a:solidFill>
                <a:latin typeface="Calibri"/>
                <a:cs typeface="Calibri"/>
              </a:rPr>
              <a:t>has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55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best</a:t>
            </a:r>
            <a:r>
              <a:rPr sz="155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penetration</a:t>
            </a:r>
            <a:r>
              <a:rPr sz="155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5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5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low</a:t>
            </a: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risk</a:t>
            </a: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 resistance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16939" y="712215"/>
            <a:ext cx="486219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Case</a:t>
            </a:r>
            <a:r>
              <a:rPr spc="-185" dirty="0"/>
              <a:t> </a:t>
            </a:r>
            <a:r>
              <a:rPr spc="-35" dirty="0"/>
              <a:t>report:</a:t>
            </a:r>
            <a:r>
              <a:rPr spc="-180" dirty="0"/>
              <a:t> </a:t>
            </a:r>
            <a:r>
              <a:rPr spc="-20" dirty="0"/>
              <a:t>liver</a:t>
            </a:r>
            <a:r>
              <a:rPr spc="-175" dirty="0"/>
              <a:t> </a:t>
            </a:r>
            <a:r>
              <a:rPr spc="-10" dirty="0"/>
              <a:t>abscess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6939" y="1837854"/>
            <a:ext cx="2380615" cy="1405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0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spc="-10" dirty="0">
                <a:latin typeface="Calibri"/>
                <a:cs typeface="Calibri"/>
              </a:rPr>
              <a:t>Material: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abscess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90"/>
              </a:spcBef>
              <a:buFont typeface="Arial"/>
              <a:buChar char="•"/>
            </a:pP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5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dirty="0">
                <a:latin typeface="Calibri"/>
                <a:cs typeface="Calibri"/>
              </a:rPr>
              <a:t>Treatment: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?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855411" y="1347368"/>
            <a:ext cx="5705475" cy="5294630"/>
            <a:chOff x="5855411" y="1347368"/>
            <a:chExt cx="5705475" cy="529463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75883" y="1389376"/>
              <a:ext cx="5449666" cy="508260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414617" y="1353718"/>
              <a:ext cx="2068195" cy="337185"/>
            </a:xfrm>
            <a:custGeom>
              <a:avLst/>
              <a:gdLst/>
              <a:ahLst/>
              <a:cxnLst/>
              <a:rect l="l" t="t" r="r" b="b"/>
              <a:pathLst>
                <a:path w="2068195" h="337185">
                  <a:moveTo>
                    <a:pt x="2068079" y="0"/>
                  </a:moveTo>
                  <a:lnTo>
                    <a:pt x="0" y="0"/>
                  </a:lnTo>
                  <a:lnTo>
                    <a:pt x="0" y="336969"/>
                  </a:lnTo>
                  <a:lnTo>
                    <a:pt x="2068079" y="336969"/>
                  </a:lnTo>
                  <a:lnTo>
                    <a:pt x="20680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414617" y="1353718"/>
              <a:ext cx="2068195" cy="337185"/>
            </a:xfrm>
            <a:custGeom>
              <a:avLst/>
              <a:gdLst/>
              <a:ahLst/>
              <a:cxnLst/>
              <a:rect l="l" t="t" r="r" b="b"/>
              <a:pathLst>
                <a:path w="2068195" h="337185">
                  <a:moveTo>
                    <a:pt x="0" y="0"/>
                  </a:moveTo>
                  <a:lnTo>
                    <a:pt x="2068079" y="0"/>
                  </a:lnTo>
                  <a:lnTo>
                    <a:pt x="2068079" y="336969"/>
                  </a:lnTo>
                  <a:lnTo>
                    <a:pt x="0" y="336969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385769" y="1370393"/>
              <a:ext cx="2068195" cy="320675"/>
            </a:xfrm>
            <a:custGeom>
              <a:avLst/>
              <a:gdLst/>
              <a:ahLst/>
              <a:cxnLst/>
              <a:rect l="l" t="t" r="r" b="b"/>
              <a:pathLst>
                <a:path w="2068195" h="320675">
                  <a:moveTo>
                    <a:pt x="2068079" y="0"/>
                  </a:moveTo>
                  <a:lnTo>
                    <a:pt x="0" y="0"/>
                  </a:lnTo>
                  <a:lnTo>
                    <a:pt x="0" y="320294"/>
                  </a:lnTo>
                  <a:lnTo>
                    <a:pt x="2068079" y="320294"/>
                  </a:lnTo>
                  <a:lnTo>
                    <a:pt x="20680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385769" y="1370393"/>
              <a:ext cx="2068195" cy="320675"/>
            </a:xfrm>
            <a:custGeom>
              <a:avLst/>
              <a:gdLst/>
              <a:ahLst/>
              <a:cxnLst/>
              <a:rect l="l" t="t" r="r" b="b"/>
              <a:pathLst>
                <a:path w="2068195" h="320675">
                  <a:moveTo>
                    <a:pt x="0" y="0"/>
                  </a:moveTo>
                  <a:lnTo>
                    <a:pt x="2068079" y="0"/>
                  </a:lnTo>
                  <a:lnTo>
                    <a:pt x="2068079" y="320294"/>
                  </a:lnTo>
                  <a:lnTo>
                    <a:pt x="0" y="320294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861761" y="6345249"/>
              <a:ext cx="5692775" cy="290195"/>
            </a:xfrm>
            <a:custGeom>
              <a:avLst/>
              <a:gdLst/>
              <a:ahLst/>
              <a:cxnLst/>
              <a:rect l="l" t="t" r="r" b="b"/>
              <a:pathLst>
                <a:path w="5692775" h="290195">
                  <a:moveTo>
                    <a:pt x="5692152" y="0"/>
                  </a:moveTo>
                  <a:lnTo>
                    <a:pt x="0" y="0"/>
                  </a:lnTo>
                  <a:lnTo>
                    <a:pt x="0" y="289901"/>
                  </a:lnTo>
                  <a:lnTo>
                    <a:pt x="5692152" y="289901"/>
                  </a:lnTo>
                  <a:lnTo>
                    <a:pt x="56921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861761" y="6345249"/>
              <a:ext cx="5692775" cy="290195"/>
            </a:xfrm>
            <a:custGeom>
              <a:avLst/>
              <a:gdLst/>
              <a:ahLst/>
              <a:cxnLst/>
              <a:rect l="l" t="t" r="r" b="b"/>
              <a:pathLst>
                <a:path w="5692775" h="290195">
                  <a:moveTo>
                    <a:pt x="0" y="0"/>
                  </a:moveTo>
                  <a:lnTo>
                    <a:pt x="5692152" y="0"/>
                  </a:lnTo>
                  <a:lnTo>
                    <a:pt x="5692152" y="289901"/>
                  </a:lnTo>
                  <a:lnTo>
                    <a:pt x="0" y="28990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414617" y="1950503"/>
              <a:ext cx="1294130" cy="66675"/>
            </a:xfrm>
            <a:custGeom>
              <a:avLst/>
              <a:gdLst/>
              <a:ahLst/>
              <a:cxnLst/>
              <a:rect l="l" t="t" r="r" b="b"/>
              <a:pathLst>
                <a:path w="1294129" h="66675">
                  <a:moveTo>
                    <a:pt x="1293697" y="0"/>
                  </a:moveTo>
                  <a:lnTo>
                    <a:pt x="0" y="0"/>
                  </a:lnTo>
                  <a:lnTo>
                    <a:pt x="0" y="66305"/>
                  </a:lnTo>
                  <a:lnTo>
                    <a:pt x="1293697" y="66305"/>
                  </a:lnTo>
                  <a:lnTo>
                    <a:pt x="12936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414617" y="1950503"/>
              <a:ext cx="1294130" cy="66675"/>
            </a:xfrm>
            <a:custGeom>
              <a:avLst/>
              <a:gdLst/>
              <a:ahLst/>
              <a:cxnLst/>
              <a:rect l="l" t="t" r="r" b="b"/>
              <a:pathLst>
                <a:path w="1294129" h="66675">
                  <a:moveTo>
                    <a:pt x="0" y="0"/>
                  </a:moveTo>
                  <a:lnTo>
                    <a:pt x="1293697" y="0"/>
                  </a:lnTo>
                  <a:lnTo>
                    <a:pt x="1293697" y="66305"/>
                  </a:lnTo>
                  <a:lnTo>
                    <a:pt x="0" y="66305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657631"/>
            <a:ext cx="378269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-35" dirty="0">
                <a:latin typeface="Calibri"/>
                <a:cs typeface="Calibri"/>
              </a:rPr>
              <a:t>Fusobacterium</a:t>
            </a:r>
            <a:r>
              <a:rPr i="1" spc="-95" dirty="0">
                <a:latin typeface="Calibri"/>
                <a:cs typeface="Calibri"/>
              </a:rPr>
              <a:t> </a:t>
            </a:r>
            <a:r>
              <a:rPr spc="-20" dirty="0"/>
              <a:t>spp.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26109" y="1796402"/>
            <a:ext cx="5310505" cy="2660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9395" indent="-226695">
              <a:lnSpc>
                <a:spcPct val="100000"/>
              </a:lnSpc>
              <a:spcBef>
                <a:spcPts val="100"/>
              </a:spcBef>
              <a:buSzPct val="117073"/>
              <a:buFont typeface="Arial"/>
              <a:buChar char="•"/>
              <a:tabLst>
                <a:tab pos="239395" algn="l"/>
              </a:tabLst>
            </a:pPr>
            <a:r>
              <a:rPr sz="2050" dirty="0">
                <a:latin typeface="Calibri"/>
                <a:cs typeface="Calibri"/>
              </a:rPr>
              <a:t>Species:</a:t>
            </a:r>
            <a:r>
              <a:rPr sz="2050" spc="-20" dirty="0">
                <a:latin typeface="Calibri"/>
                <a:cs typeface="Calibri"/>
              </a:rPr>
              <a:t> </a:t>
            </a:r>
            <a:r>
              <a:rPr sz="2050" i="1" dirty="0">
                <a:latin typeface="Calibri"/>
                <a:cs typeface="Calibri"/>
              </a:rPr>
              <a:t>F.</a:t>
            </a:r>
            <a:r>
              <a:rPr sz="2050" i="1" spc="-15" dirty="0">
                <a:latin typeface="Calibri"/>
                <a:cs typeface="Calibri"/>
              </a:rPr>
              <a:t> </a:t>
            </a:r>
            <a:r>
              <a:rPr sz="2050" i="1" dirty="0">
                <a:latin typeface="Calibri"/>
                <a:cs typeface="Calibri"/>
              </a:rPr>
              <a:t>necrophorum,</a:t>
            </a:r>
            <a:r>
              <a:rPr sz="2050" i="1" spc="-20" dirty="0">
                <a:latin typeface="Calibri"/>
                <a:cs typeface="Calibri"/>
              </a:rPr>
              <a:t> </a:t>
            </a:r>
            <a:r>
              <a:rPr sz="2050" i="1" dirty="0">
                <a:latin typeface="Calibri"/>
                <a:cs typeface="Calibri"/>
              </a:rPr>
              <a:t>F.</a:t>
            </a:r>
            <a:r>
              <a:rPr sz="2050" i="1" spc="-15" dirty="0">
                <a:latin typeface="Calibri"/>
                <a:cs typeface="Calibri"/>
              </a:rPr>
              <a:t> </a:t>
            </a:r>
            <a:r>
              <a:rPr sz="2050" i="1" spc="-10" dirty="0">
                <a:latin typeface="Calibri"/>
                <a:cs typeface="Calibri"/>
              </a:rPr>
              <a:t>nucleatum</a:t>
            </a:r>
            <a:endParaRPr sz="2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95"/>
              </a:spcBef>
              <a:buFont typeface="Arial"/>
              <a:buChar char="•"/>
            </a:pPr>
            <a:endParaRPr sz="2050">
              <a:latin typeface="Calibri"/>
              <a:cs typeface="Calibri"/>
            </a:endParaRPr>
          </a:p>
          <a:p>
            <a:pPr marL="239395" indent="-226695">
              <a:lnSpc>
                <a:spcPct val="100000"/>
              </a:lnSpc>
              <a:buSzPct val="117073"/>
              <a:buFont typeface="Arial"/>
              <a:buChar char="•"/>
              <a:tabLst>
                <a:tab pos="239395" algn="l"/>
              </a:tabLst>
            </a:pPr>
            <a:r>
              <a:rPr sz="2050" b="1" spc="-10" dirty="0">
                <a:latin typeface="Calibri"/>
                <a:cs typeface="Calibri"/>
              </a:rPr>
              <a:t>Pathogenicity</a:t>
            </a:r>
            <a:endParaRPr sz="2050">
              <a:latin typeface="Calibri"/>
              <a:cs typeface="Calibri"/>
            </a:endParaRPr>
          </a:p>
          <a:p>
            <a:pPr marL="696595" lvl="1" indent="-226695">
              <a:lnSpc>
                <a:spcPct val="100000"/>
              </a:lnSpc>
              <a:spcBef>
                <a:spcPts val="509"/>
              </a:spcBef>
              <a:buSzPct val="117073"/>
              <a:buFont typeface="Arial"/>
              <a:buChar char="•"/>
              <a:tabLst>
                <a:tab pos="696595" algn="l"/>
              </a:tabLst>
            </a:pPr>
            <a:r>
              <a:rPr sz="2050" dirty="0">
                <a:solidFill>
                  <a:srgbClr val="C00000"/>
                </a:solidFill>
                <a:latin typeface="Calibri"/>
                <a:cs typeface="Calibri"/>
              </a:rPr>
              <a:t>Necrotising</a:t>
            </a:r>
            <a:r>
              <a:rPr sz="2050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C00000"/>
                </a:solidFill>
                <a:latin typeface="Calibri"/>
                <a:cs typeface="Calibri"/>
              </a:rPr>
              <a:t>pneumonia,</a:t>
            </a:r>
            <a:r>
              <a:rPr sz="2050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C00000"/>
                </a:solidFill>
                <a:latin typeface="Calibri"/>
                <a:cs typeface="Calibri"/>
              </a:rPr>
              <a:t>lung</a:t>
            </a:r>
            <a:r>
              <a:rPr sz="2050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C00000"/>
                </a:solidFill>
                <a:latin typeface="Calibri"/>
                <a:cs typeface="Calibri"/>
              </a:rPr>
              <a:t>abscess</a:t>
            </a:r>
            <a:endParaRPr sz="2050">
              <a:latin typeface="Calibri"/>
              <a:cs typeface="Calibri"/>
            </a:endParaRPr>
          </a:p>
          <a:p>
            <a:pPr marL="697230" lvl="1" indent="-227329">
              <a:lnSpc>
                <a:spcPts val="2330"/>
              </a:lnSpc>
              <a:spcBef>
                <a:spcPts val="535"/>
              </a:spcBef>
              <a:buSzPct val="117073"/>
              <a:buFont typeface="Arial"/>
              <a:buChar char="•"/>
              <a:tabLst>
                <a:tab pos="697230" algn="l"/>
              </a:tabLst>
            </a:pPr>
            <a:r>
              <a:rPr sz="2050" dirty="0">
                <a:latin typeface="Calibri"/>
                <a:cs typeface="Calibri"/>
              </a:rPr>
              <a:t>In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the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ENT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region: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b="1" spc="-10" dirty="0">
                <a:solidFill>
                  <a:srgbClr val="C00000"/>
                </a:solidFill>
                <a:latin typeface="Calibri"/>
                <a:cs typeface="Calibri"/>
              </a:rPr>
              <a:t>Plaut-</a:t>
            </a:r>
            <a:r>
              <a:rPr sz="2050" b="1" dirty="0">
                <a:solidFill>
                  <a:srgbClr val="C00000"/>
                </a:solidFill>
                <a:latin typeface="Calibri"/>
                <a:cs typeface="Calibri"/>
              </a:rPr>
              <a:t>Vincent’s</a:t>
            </a:r>
            <a:r>
              <a:rPr sz="205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50" b="1" spc="-10" dirty="0">
                <a:solidFill>
                  <a:srgbClr val="C00000"/>
                </a:solidFill>
                <a:latin typeface="Calibri"/>
                <a:cs typeface="Calibri"/>
              </a:rPr>
              <a:t>angina</a:t>
            </a:r>
            <a:endParaRPr sz="2050">
              <a:latin typeface="Calibri"/>
              <a:cs typeface="Calibri"/>
            </a:endParaRPr>
          </a:p>
          <a:p>
            <a:pPr marL="698500">
              <a:lnSpc>
                <a:spcPts val="2330"/>
              </a:lnSpc>
            </a:pPr>
            <a:r>
              <a:rPr sz="2050" dirty="0">
                <a:latin typeface="Calibri"/>
                <a:cs typeface="Calibri"/>
              </a:rPr>
              <a:t>(gangrenous</a:t>
            </a:r>
            <a:r>
              <a:rPr sz="2050" spc="-8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tonsillitis)</a:t>
            </a:r>
            <a:endParaRPr sz="2050">
              <a:latin typeface="Calibri"/>
              <a:cs typeface="Calibri"/>
            </a:endParaRPr>
          </a:p>
          <a:p>
            <a:pPr marL="696595" lvl="1" indent="-226695">
              <a:lnSpc>
                <a:spcPct val="100000"/>
              </a:lnSpc>
              <a:spcBef>
                <a:spcPts val="535"/>
              </a:spcBef>
              <a:buSzPct val="117073"/>
              <a:buFont typeface="Arial"/>
              <a:buChar char="•"/>
              <a:tabLst>
                <a:tab pos="696595" algn="l"/>
              </a:tabLst>
            </a:pPr>
            <a:r>
              <a:rPr sz="2050" dirty="0">
                <a:solidFill>
                  <a:srgbClr val="C00000"/>
                </a:solidFill>
                <a:latin typeface="Calibri"/>
                <a:cs typeface="Calibri"/>
              </a:rPr>
              <a:t>Meningitis</a:t>
            </a:r>
            <a:r>
              <a:rPr sz="2050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with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</a:t>
            </a:r>
            <a:r>
              <a:rPr sz="2050" spc="-4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risk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of</a:t>
            </a:r>
            <a:r>
              <a:rPr sz="2050" spc="-4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venous</a:t>
            </a:r>
            <a:r>
              <a:rPr sz="2050" spc="-60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thrombosis</a:t>
            </a:r>
            <a:endParaRPr sz="20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79306" y="6164072"/>
            <a:ext cx="1260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Medicínapropraxi.cz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589" y="63500"/>
            <a:ext cx="805913" cy="63007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59791" y="157353"/>
            <a:ext cx="4984291" cy="370773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733730" y="380936"/>
            <a:ext cx="3700779" cy="87185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5400" rIns="0" bIns="0" rtlCol="0">
            <a:spAutoFit/>
          </a:bodyPr>
          <a:lstStyle/>
          <a:p>
            <a:pPr marL="90805" marR="728980">
              <a:lnSpc>
                <a:spcPct val="117200"/>
              </a:lnSpc>
              <a:spcBef>
                <a:spcPts val="200"/>
              </a:spcBef>
            </a:pPr>
            <a:r>
              <a:rPr sz="1550" dirty="0">
                <a:latin typeface="Calibri"/>
                <a:cs typeface="Calibri"/>
              </a:rPr>
              <a:t>Various</a:t>
            </a:r>
            <a:r>
              <a:rPr sz="1550" spc="-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bizarre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shapes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spc="-50" dirty="0">
                <a:latin typeface="Calibri"/>
                <a:cs typeface="Calibri"/>
              </a:rPr>
              <a:t>– </a:t>
            </a:r>
            <a:r>
              <a:rPr sz="1550" dirty="0">
                <a:latin typeface="Calibri"/>
                <a:cs typeface="Calibri"/>
              </a:rPr>
              <a:t>sometimes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spindle-</a:t>
            </a:r>
            <a:r>
              <a:rPr sz="1550" dirty="0">
                <a:latin typeface="Calibri"/>
                <a:cs typeface="Calibri"/>
              </a:rPr>
              <a:t>shaped</a:t>
            </a:r>
            <a:r>
              <a:rPr sz="1550" spc="-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and</a:t>
            </a:r>
            <a:r>
              <a:rPr sz="1550" spc="-10" dirty="0">
                <a:latin typeface="Calibri"/>
                <a:cs typeface="Calibri"/>
              </a:rPr>
              <a:t> </a:t>
            </a:r>
            <a:r>
              <a:rPr sz="1550" spc="-20" dirty="0">
                <a:latin typeface="Calibri"/>
                <a:cs typeface="Calibri"/>
              </a:rPr>
              <a:t>very </a:t>
            </a:r>
            <a:r>
              <a:rPr sz="1550" spc="-10" dirty="0">
                <a:latin typeface="Calibri"/>
                <a:cs typeface="Calibri"/>
              </a:rPr>
              <a:t>elongated</a:t>
            </a:r>
            <a:endParaRPr sz="155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91780" y="3968559"/>
            <a:ext cx="3362786" cy="2267258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37865" y="5252821"/>
            <a:ext cx="180975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40" dirty="0">
                <a:latin typeface="Calibri"/>
                <a:cs typeface="Calibri"/>
              </a:rPr>
              <a:t>Antibiotic</a:t>
            </a:r>
            <a:r>
              <a:rPr sz="1700" b="1" spc="-30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treatment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37865" y="5558129"/>
            <a:ext cx="1672589" cy="904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b="1" spc="-10" dirty="0">
                <a:latin typeface="Calibri"/>
                <a:cs typeface="Calibri"/>
              </a:rPr>
              <a:t>Metronidazole</a:t>
            </a:r>
            <a:endParaRPr sz="17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60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spc="-10" dirty="0">
                <a:latin typeface="Calibri"/>
                <a:cs typeface="Calibri"/>
              </a:rPr>
              <a:t>Clindamycin</a:t>
            </a:r>
            <a:endParaRPr sz="17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75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dirty="0">
                <a:latin typeface="Calibri"/>
                <a:cs typeface="Calibri"/>
              </a:rPr>
              <a:t>PNC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50" dirty="0">
                <a:latin typeface="Calibri"/>
                <a:cs typeface="Calibri"/>
              </a:rPr>
              <a:t>G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400800" y="5135219"/>
            <a:ext cx="2967355" cy="1428115"/>
            <a:chOff x="6400800" y="5135219"/>
            <a:chExt cx="2967355" cy="1428115"/>
          </a:xfrm>
        </p:grpSpPr>
        <p:sp>
          <p:nvSpPr>
            <p:cNvPr id="5" name="object 5"/>
            <p:cNvSpPr/>
            <p:nvPr/>
          </p:nvSpPr>
          <p:spPr>
            <a:xfrm>
              <a:off x="6415087" y="5149506"/>
              <a:ext cx="2938780" cy="1399540"/>
            </a:xfrm>
            <a:custGeom>
              <a:avLst/>
              <a:gdLst/>
              <a:ahLst/>
              <a:cxnLst/>
              <a:rect l="l" t="t" r="r" b="b"/>
              <a:pathLst>
                <a:path w="2938779" h="1399540">
                  <a:moveTo>
                    <a:pt x="2705227" y="1399373"/>
                  </a:moveTo>
                  <a:lnTo>
                    <a:pt x="233235" y="1399373"/>
                  </a:lnTo>
                  <a:lnTo>
                    <a:pt x="186229" y="1394635"/>
                  </a:lnTo>
                  <a:lnTo>
                    <a:pt x="142448" y="1381046"/>
                  </a:lnTo>
                  <a:lnTo>
                    <a:pt x="102829" y="1359542"/>
                  </a:lnTo>
                  <a:lnTo>
                    <a:pt x="68311" y="1331064"/>
                  </a:lnTo>
                  <a:lnTo>
                    <a:pt x="39831" y="1296547"/>
                  </a:lnTo>
                  <a:lnTo>
                    <a:pt x="18328" y="1256931"/>
                  </a:lnTo>
                  <a:lnTo>
                    <a:pt x="4738" y="1213154"/>
                  </a:lnTo>
                  <a:lnTo>
                    <a:pt x="0" y="1166151"/>
                  </a:lnTo>
                  <a:lnTo>
                    <a:pt x="0" y="233235"/>
                  </a:lnTo>
                  <a:lnTo>
                    <a:pt x="4738" y="186229"/>
                  </a:lnTo>
                  <a:lnTo>
                    <a:pt x="18328" y="142448"/>
                  </a:lnTo>
                  <a:lnTo>
                    <a:pt x="39831" y="102829"/>
                  </a:lnTo>
                  <a:lnTo>
                    <a:pt x="68311" y="68311"/>
                  </a:lnTo>
                  <a:lnTo>
                    <a:pt x="102829" y="39831"/>
                  </a:lnTo>
                  <a:lnTo>
                    <a:pt x="142448" y="18328"/>
                  </a:lnTo>
                  <a:lnTo>
                    <a:pt x="186229" y="4738"/>
                  </a:lnTo>
                  <a:lnTo>
                    <a:pt x="233235" y="0"/>
                  </a:lnTo>
                  <a:lnTo>
                    <a:pt x="2705227" y="0"/>
                  </a:lnTo>
                  <a:lnTo>
                    <a:pt x="2752232" y="4738"/>
                  </a:lnTo>
                  <a:lnTo>
                    <a:pt x="2796014" y="18328"/>
                  </a:lnTo>
                  <a:lnTo>
                    <a:pt x="2835631" y="39831"/>
                  </a:lnTo>
                  <a:lnTo>
                    <a:pt x="2870150" y="68311"/>
                  </a:lnTo>
                  <a:lnTo>
                    <a:pt x="2898630" y="102829"/>
                  </a:lnTo>
                  <a:lnTo>
                    <a:pt x="2920133" y="142448"/>
                  </a:lnTo>
                  <a:lnTo>
                    <a:pt x="2933724" y="186229"/>
                  </a:lnTo>
                  <a:lnTo>
                    <a:pt x="2938462" y="233235"/>
                  </a:lnTo>
                  <a:lnTo>
                    <a:pt x="2938462" y="1166151"/>
                  </a:lnTo>
                  <a:lnTo>
                    <a:pt x="2933724" y="1213154"/>
                  </a:lnTo>
                  <a:lnTo>
                    <a:pt x="2920133" y="1256931"/>
                  </a:lnTo>
                  <a:lnTo>
                    <a:pt x="2898630" y="1296547"/>
                  </a:lnTo>
                  <a:lnTo>
                    <a:pt x="2870150" y="1331064"/>
                  </a:lnTo>
                  <a:lnTo>
                    <a:pt x="2835631" y="1359542"/>
                  </a:lnTo>
                  <a:lnTo>
                    <a:pt x="2796014" y="1381046"/>
                  </a:lnTo>
                  <a:lnTo>
                    <a:pt x="2752232" y="1394635"/>
                  </a:lnTo>
                  <a:lnTo>
                    <a:pt x="2705227" y="1399373"/>
                  </a:lnTo>
                  <a:close/>
                </a:path>
              </a:pathLst>
            </a:custGeom>
            <a:solidFill>
              <a:srgbClr val="C5DFB4">
                <a:alpha val="7215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415087" y="5149506"/>
              <a:ext cx="2938780" cy="1399540"/>
            </a:xfrm>
            <a:custGeom>
              <a:avLst/>
              <a:gdLst/>
              <a:ahLst/>
              <a:cxnLst/>
              <a:rect l="l" t="t" r="r" b="b"/>
              <a:pathLst>
                <a:path w="2938779" h="1399540">
                  <a:moveTo>
                    <a:pt x="0" y="233235"/>
                  </a:moveTo>
                  <a:lnTo>
                    <a:pt x="0" y="233235"/>
                  </a:lnTo>
                  <a:lnTo>
                    <a:pt x="4738" y="186229"/>
                  </a:lnTo>
                  <a:lnTo>
                    <a:pt x="18328" y="142448"/>
                  </a:lnTo>
                  <a:lnTo>
                    <a:pt x="39831" y="102829"/>
                  </a:lnTo>
                  <a:lnTo>
                    <a:pt x="68311" y="68311"/>
                  </a:lnTo>
                  <a:lnTo>
                    <a:pt x="102829" y="39831"/>
                  </a:lnTo>
                  <a:lnTo>
                    <a:pt x="142448" y="18328"/>
                  </a:lnTo>
                  <a:lnTo>
                    <a:pt x="186229" y="4738"/>
                  </a:lnTo>
                  <a:lnTo>
                    <a:pt x="233235" y="0"/>
                  </a:lnTo>
                  <a:lnTo>
                    <a:pt x="2705227" y="0"/>
                  </a:lnTo>
                  <a:lnTo>
                    <a:pt x="2705227" y="0"/>
                  </a:lnTo>
                  <a:lnTo>
                    <a:pt x="2752232" y="4738"/>
                  </a:lnTo>
                  <a:lnTo>
                    <a:pt x="2796014" y="18328"/>
                  </a:lnTo>
                  <a:lnTo>
                    <a:pt x="2835631" y="39831"/>
                  </a:lnTo>
                  <a:lnTo>
                    <a:pt x="2870150" y="68311"/>
                  </a:lnTo>
                  <a:lnTo>
                    <a:pt x="2898630" y="102829"/>
                  </a:lnTo>
                  <a:lnTo>
                    <a:pt x="2920133" y="142448"/>
                  </a:lnTo>
                  <a:lnTo>
                    <a:pt x="2933724" y="186229"/>
                  </a:lnTo>
                  <a:lnTo>
                    <a:pt x="2938462" y="233235"/>
                  </a:lnTo>
                  <a:lnTo>
                    <a:pt x="2938462" y="1166151"/>
                  </a:lnTo>
                  <a:lnTo>
                    <a:pt x="2938462" y="1166151"/>
                  </a:lnTo>
                  <a:lnTo>
                    <a:pt x="2705227" y="1399373"/>
                  </a:lnTo>
                  <a:lnTo>
                    <a:pt x="233235" y="1399373"/>
                  </a:lnTo>
                  <a:lnTo>
                    <a:pt x="233235" y="1399373"/>
                  </a:lnTo>
                  <a:lnTo>
                    <a:pt x="0" y="1166151"/>
                  </a:lnTo>
                  <a:lnTo>
                    <a:pt x="0" y="233235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562090" y="5236819"/>
            <a:ext cx="2233930" cy="542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700" b="1" dirty="0">
                <a:latin typeface="Calibri"/>
                <a:cs typeface="Calibri"/>
              </a:rPr>
              <a:t>Alternative</a:t>
            </a:r>
            <a:r>
              <a:rPr sz="1700" b="1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due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mixed aetiology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62090" y="5795492"/>
            <a:ext cx="1452880" cy="599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spc="-10" dirty="0">
                <a:latin typeface="Calibri"/>
                <a:cs typeface="Calibri"/>
              </a:rPr>
              <a:t>Pip/taz</a:t>
            </a:r>
            <a:endParaRPr sz="17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75"/>
              </a:spcBef>
              <a:buSzPct val="117647"/>
              <a:buFont typeface="Arial"/>
              <a:buChar char="•"/>
              <a:tabLst>
                <a:tab pos="354965" algn="l"/>
              </a:tabLst>
            </a:pPr>
            <a:r>
              <a:rPr sz="1700" spc="-10" dirty="0">
                <a:latin typeface="Calibri"/>
                <a:cs typeface="Calibri"/>
              </a:rPr>
              <a:t>Meropenem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187575" y="228600"/>
            <a:ext cx="6918325" cy="4171315"/>
            <a:chOff x="2187575" y="228600"/>
            <a:chExt cx="6918325" cy="4171315"/>
          </a:xfrm>
        </p:grpSpPr>
        <p:sp>
          <p:nvSpPr>
            <p:cNvPr id="10" name="object 10"/>
            <p:cNvSpPr/>
            <p:nvPr/>
          </p:nvSpPr>
          <p:spPr>
            <a:xfrm>
              <a:off x="3683339" y="1285881"/>
              <a:ext cx="0" cy="475615"/>
            </a:xfrm>
            <a:custGeom>
              <a:avLst/>
              <a:gdLst/>
              <a:ahLst/>
              <a:cxnLst/>
              <a:rect l="l" t="t" r="r" b="b"/>
              <a:pathLst>
                <a:path h="475614">
                  <a:moveTo>
                    <a:pt x="0" y="0"/>
                  </a:moveTo>
                  <a:lnTo>
                    <a:pt x="0" y="475119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640482" y="1746717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862" y="85725"/>
                  </a:moveTo>
                  <a:lnTo>
                    <a:pt x="0" y="0"/>
                  </a:lnTo>
                  <a:lnTo>
                    <a:pt x="85725" y="0"/>
                  </a:lnTo>
                  <a:lnTo>
                    <a:pt x="42862" y="857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247949" y="3496529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2695041" y="889000"/>
                  </a:moveTo>
                  <a:lnTo>
                    <a:pt x="148170" y="889000"/>
                  </a:lnTo>
                  <a:lnTo>
                    <a:pt x="101335" y="881446"/>
                  </a:lnTo>
                  <a:lnTo>
                    <a:pt x="60660" y="860412"/>
                  </a:lnTo>
                  <a:lnTo>
                    <a:pt x="28586" y="828338"/>
                  </a:lnTo>
                  <a:lnTo>
                    <a:pt x="7553" y="787664"/>
                  </a:lnTo>
                  <a:lnTo>
                    <a:pt x="0" y="740829"/>
                  </a:ln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35659" y="787664"/>
                  </a:lnTo>
                  <a:lnTo>
                    <a:pt x="2814625" y="828338"/>
                  </a:lnTo>
                  <a:lnTo>
                    <a:pt x="2782552" y="860412"/>
                  </a:lnTo>
                  <a:lnTo>
                    <a:pt x="2741877" y="881446"/>
                  </a:lnTo>
                  <a:lnTo>
                    <a:pt x="2695041" y="88900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247949" y="3496529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0" y="148170"/>
                  </a:move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43212" y="740829"/>
                  </a:lnTo>
                  <a:lnTo>
                    <a:pt x="2695041" y="889000"/>
                  </a:lnTo>
                  <a:lnTo>
                    <a:pt x="148170" y="889000"/>
                  </a:lnTo>
                  <a:lnTo>
                    <a:pt x="148170" y="889000"/>
                  </a:lnTo>
                  <a:lnTo>
                    <a:pt x="0" y="740829"/>
                  </a:lnTo>
                  <a:lnTo>
                    <a:pt x="0" y="14817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01862" y="242887"/>
              <a:ext cx="2963545" cy="1043305"/>
            </a:xfrm>
            <a:custGeom>
              <a:avLst/>
              <a:gdLst/>
              <a:ahLst/>
              <a:cxnLst/>
              <a:rect l="l" t="t" r="r" b="b"/>
              <a:pathLst>
                <a:path w="2963545" h="1043305">
                  <a:moveTo>
                    <a:pt x="2789122" y="1042999"/>
                  </a:moveTo>
                  <a:lnTo>
                    <a:pt x="173837" y="1042999"/>
                  </a:lnTo>
                  <a:lnTo>
                    <a:pt x="127622" y="1036789"/>
                  </a:lnTo>
                  <a:lnTo>
                    <a:pt x="86095" y="1019264"/>
                  </a:lnTo>
                  <a:lnTo>
                    <a:pt x="50914" y="992081"/>
                  </a:lnTo>
                  <a:lnTo>
                    <a:pt x="23733" y="956897"/>
                  </a:lnTo>
                  <a:lnTo>
                    <a:pt x="6209" y="915372"/>
                  </a:lnTo>
                  <a:lnTo>
                    <a:pt x="0" y="869161"/>
                  </a:lnTo>
                  <a:lnTo>
                    <a:pt x="0" y="173837"/>
                  </a:lnTo>
                  <a:lnTo>
                    <a:pt x="6209" y="127622"/>
                  </a:lnTo>
                  <a:lnTo>
                    <a:pt x="23733" y="86095"/>
                  </a:lnTo>
                  <a:lnTo>
                    <a:pt x="50914" y="50914"/>
                  </a:lnTo>
                  <a:lnTo>
                    <a:pt x="86095" y="23733"/>
                  </a:lnTo>
                  <a:lnTo>
                    <a:pt x="127622" y="6209"/>
                  </a:lnTo>
                  <a:lnTo>
                    <a:pt x="173837" y="0"/>
                  </a:lnTo>
                  <a:lnTo>
                    <a:pt x="2789122" y="0"/>
                  </a:lnTo>
                  <a:lnTo>
                    <a:pt x="2835333" y="6209"/>
                  </a:lnTo>
                  <a:lnTo>
                    <a:pt x="2876858" y="23733"/>
                  </a:lnTo>
                  <a:lnTo>
                    <a:pt x="2912041" y="50914"/>
                  </a:lnTo>
                  <a:lnTo>
                    <a:pt x="2939224" y="86095"/>
                  </a:lnTo>
                  <a:lnTo>
                    <a:pt x="2956749" y="127622"/>
                  </a:lnTo>
                  <a:lnTo>
                    <a:pt x="2962960" y="173837"/>
                  </a:lnTo>
                  <a:lnTo>
                    <a:pt x="2962960" y="869161"/>
                  </a:lnTo>
                  <a:lnTo>
                    <a:pt x="2956749" y="915372"/>
                  </a:lnTo>
                  <a:lnTo>
                    <a:pt x="2939224" y="956897"/>
                  </a:lnTo>
                  <a:lnTo>
                    <a:pt x="2912041" y="992081"/>
                  </a:lnTo>
                  <a:lnTo>
                    <a:pt x="2876858" y="1019264"/>
                  </a:lnTo>
                  <a:lnTo>
                    <a:pt x="2835333" y="1036789"/>
                  </a:lnTo>
                  <a:lnTo>
                    <a:pt x="2789122" y="1042999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01862" y="242887"/>
              <a:ext cx="2963545" cy="1043305"/>
            </a:xfrm>
            <a:custGeom>
              <a:avLst/>
              <a:gdLst/>
              <a:ahLst/>
              <a:cxnLst/>
              <a:rect l="l" t="t" r="r" b="b"/>
              <a:pathLst>
                <a:path w="2963545" h="1043305">
                  <a:moveTo>
                    <a:pt x="0" y="173837"/>
                  </a:moveTo>
                  <a:lnTo>
                    <a:pt x="0" y="173837"/>
                  </a:lnTo>
                  <a:lnTo>
                    <a:pt x="6209" y="127622"/>
                  </a:lnTo>
                  <a:lnTo>
                    <a:pt x="23733" y="86095"/>
                  </a:lnTo>
                  <a:lnTo>
                    <a:pt x="50914" y="50914"/>
                  </a:lnTo>
                  <a:lnTo>
                    <a:pt x="86095" y="23733"/>
                  </a:lnTo>
                  <a:lnTo>
                    <a:pt x="127622" y="6209"/>
                  </a:lnTo>
                  <a:lnTo>
                    <a:pt x="173837" y="0"/>
                  </a:lnTo>
                  <a:lnTo>
                    <a:pt x="2789122" y="0"/>
                  </a:lnTo>
                  <a:lnTo>
                    <a:pt x="2789122" y="0"/>
                  </a:lnTo>
                  <a:lnTo>
                    <a:pt x="2835333" y="6209"/>
                  </a:lnTo>
                  <a:lnTo>
                    <a:pt x="2876858" y="23733"/>
                  </a:lnTo>
                  <a:lnTo>
                    <a:pt x="2912041" y="50914"/>
                  </a:lnTo>
                  <a:lnTo>
                    <a:pt x="2939224" y="86095"/>
                  </a:lnTo>
                  <a:lnTo>
                    <a:pt x="2956749" y="127622"/>
                  </a:lnTo>
                  <a:lnTo>
                    <a:pt x="2962960" y="173837"/>
                  </a:lnTo>
                  <a:lnTo>
                    <a:pt x="2962960" y="869161"/>
                  </a:lnTo>
                  <a:lnTo>
                    <a:pt x="2962960" y="869161"/>
                  </a:lnTo>
                  <a:lnTo>
                    <a:pt x="2789122" y="1042999"/>
                  </a:lnTo>
                  <a:lnTo>
                    <a:pt x="173837" y="1042999"/>
                  </a:lnTo>
                  <a:lnTo>
                    <a:pt x="173837" y="1042999"/>
                  </a:lnTo>
                  <a:lnTo>
                    <a:pt x="0" y="869161"/>
                  </a:lnTo>
                  <a:lnTo>
                    <a:pt x="0" y="173837"/>
                  </a:lnTo>
                  <a:close/>
                </a:path>
              </a:pathLst>
            </a:custGeom>
            <a:ln w="285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685971" y="247309"/>
              <a:ext cx="2843530" cy="1038860"/>
            </a:xfrm>
            <a:custGeom>
              <a:avLst/>
              <a:gdLst/>
              <a:ahLst/>
              <a:cxnLst/>
              <a:rect l="l" t="t" r="r" b="b"/>
              <a:pathLst>
                <a:path w="2843529" h="1038860">
                  <a:moveTo>
                    <a:pt x="2670111" y="1038567"/>
                  </a:moveTo>
                  <a:lnTo>
                    <a:pt x="173101" y="1038567"/>
                  </a:lnTo>
                  <a:lnTo>
                    <a:pt x="127081" y="1032383"/>
                  </a:lnTo>
                  <a:lnTo>
                    <a:pt x="85731" y="1014935"/>
                  </a:lnTo>
                  <a:lnTo>
                    <a:pt x="50698" y="987869"/>
                  </a:lnTo>
                  <a:lnTo>
                    <a:pt x="23631" y="952836"/>
                  </a:lnTo>
                  <a:lnTo>
                    <a:pt x="6183" y="911485"/>
                  </a:lnTo>
                  <a:lnTo>
                    <a:pt x="0" y="865465"/>
                  </a:lnTo>
                  <a:lnTo>
                    <a:pt x="0" y="173100"/>
                  </a:lnTo>
                  <a:lnTo>
                    <a:pt x="6183" y="127086"/>
                  </a:lnTo>
                  <a:lnTo>
                    <a:pt x="23631" y="85737"/>
                  </a:lnTo>
                  <a:lnTo>
                    <a:pt x="50698" y="50703"/>
                  </a:lnTo>
                  <a:lnTo>
                    <a:pt x="85731" y="23635"/>
                  </a:lnTo>
                  <a:lnTo>
                    <a:pt x="127081" y="6183"/>
                  </a:lnTo>
                  <a:lnTo>
                    <a:pt x="173101" y="0"/>
                  </a:lnTo>
                  <a:lnTo>
                    <a:pt x="2670111" y="0"/>
                  </a:lnTo>
                  <a:lnTo>
                    <a:pt x="2716129" y="6183"/>
                  </a:lnTo>
                  <a:lnTo>
                    <a:pt x="2757480" y="23635"/>
                  </a:lnTo>
                  <a:lnTo>
                    <a:pt x="2792514" y="50703"/>
                  </a:lnTo>
                  <a:lnTo>
                    <a:pt x="2819580" y="85737"/>
                  </a:lnTo>
                  <a:lnTo>
                    <a:pt x="2837028" y="127086"/>
                  </a:lnTo>
                  <a:lnTo>
                    <a:pt x="2843212" y="173100"/>
                  </a:lnTo>
                  <a:lnTo>
                    <a:pt x="2843212" y="865465"/>
                  </a:lnTo>
                  <a:lnTo>
                    <a:pt x="2837028" y="911485"/>
                  </a:lnTo>
                  <a:lnTo>
                    <a:pt x="2819580" y="952836"/>
                  </a:lnTo>
                  <a:lnTo>
                    <a:pt x="2792514" y="987869"/>
                  </a:lnTo>
                  <a:lnTo>
                    <a:pt x="2757480" y="1014935"/>
                  </a:lnTo>
                  <a:lnTo>
                    <a:pt x="2716129" y="1032383"/>
                  </a:lnTo>
                  <a:lnTo>
                    <a:pt x="2670111" y="1038567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685971" y="247309"/>
              <a:ext cx="2843530" cy="1038860"/>
            </a:xfrm>
            <a:custGeom>
              <a:avLst/>
              <a:gdLst/>
              <a:ahLst/>
              <a:cxnLst/>
              <a:rect l="l" t="t" r="r" b="b"/>
              <a:pathLst>
                <a:path w="2843529" h="1038860">
                  <a:moveTo>
                    <a:pt x="0" y="173100"/>
                  </a:moveTo>
                  <a:lnTo>
                    <a:pt x="0" y="173100"/>
                  </a:lnTo>
                  <a:lnTo>
                    <a:pt x="6183" y="127086"/>
                  </a:lnTo>
                  <a:lnTo>
                    <a:pt x="23631" y="85737"/>
                  </a:lnTo>
                  <a:lnTo>
                    <a:pt x="50698" y="50703"/>
                  </a:lnTo>
                  <a:lnTo>
                    <a:pt x="85731" y="23635"/>
                  </a:lnTo>
                  <a:lnTo>
                    <a:pt x="127081" y="6183"/>
                  </a:lnTo>
                  <a:lnTo>
                    <a:pt x="173101" y="0"/>
                  </a:lnTo>
                  <a:lnTo>
                    <a:pt x="2670111" y="0"/>
                  </a:lnTo>
                  <a:lnTo>
                    <a:pt x="2670111" y="0"/>
                  </a:lnTo>
                  <a:lnTo>
                    <a:pt x="2716129" y="6183"/>
                  </a:lnTo>
                  <a:lnTo>
                    <a:pt x="2757480" y="23635"/>
                  </a:lnTo>
                  <a:lnTo>
                    <a:pt x="2792514" y="50703"/>
                  </a:lnTo>
                  <a:lnTo>
                    <a:pt x="2819580" y="85737"/>
                  </a:lnTo>
                  <a:lnTo>
                    <a:pt x="2837028" y="127086"/>
                  </a:lnTo>
                  <a:lnTo>
                    <a:pt x="2843212" y="173100"/>
                  </a:lnTo>
                  <a:lnTo>
                    <a:pt x="2843212" y="865465"/>
                  </a:lnTo>
                  <a:lnTo>
                    <a:pt x="2843212" y="865465"/>
                  </a:lnTo>
                  <a:lnTo>
                    <a:pt x="2670111" y="1038567"/>
                  </a:lnTo>
                  <a:lnTo>
                    <a:pt x="173101" y="1038567"/>
                  </a:lnTo>
                  <a:lnTo>
                    <a:pt x="173101" y="1038567"/>
                  </a:lnTo>
                  <a:lnTo>
                    <a:pt x="0" y="865465"/>
                  </a:lnTo>
                  <a:lnTo>
                    <a:pt x="0" y="17310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261735" y="1832438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2695041" y="888999"/>
                  </a:moveTo>
                  <a:lnTo>
                    <a:pt x="148170" y="888999"/>
                  </a:lnTo>
                  <a:lnTo>
                    <a:pt x="101335" y="881446"/>
                  </a:lnTo>
                  <a:lnTo>
                    <a:pt x="60660" y="860412"/>
                  </a:lnTo>
                  <a:lnTo>
                    <a:pt x="28586" y="828338"/>
                  </a:lnTo>
                  <a:lnTo>
                    <a:pt x="7553" y="787664"/>
                  </a:lnTo>
                  <a:lnTo>
                    <a:pt x="0" y="740829"/>
                  </a:ln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35659" y="787664"/>
                  </a:lnTo>
                  <a:lnTo>
                    <a:pt x="2814625" y="828338"/>
                  </a:lnTo>
                  <a:lnTo>
                    <a:pt x="2782552" y="860412"/>
                  </a:lnTo>
                  <a:lnTo>
                    <a:pt x="2741877" y="881446"/>
                  </a:lnTo>
                  <a:lnTo>
                    <a:pt x="2695041" y="888999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261735" y="1832438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0" y="148170"/>
                  </a:move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43212" y="740829"/>
                  </a:lnTo>
                  <a:lnTo>
                    <a:pt x="2695041" y="888999"/>
                  </a:lnTo>
                  <a:lnTo>
                    <a:pt x="148170" y="888999"/>
                  </a:lnTo>
                  <a:lnTo>
                    <a:pt x="148170" y="888999"/>
                  </a:lnTo>
                  <a:lnTo>
                    <a:pt x="0" y="740829"/>
                  </a:lnTo>
                  <a:lnTo>
                    <a:pt x="0" y="14817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090410" y="3496529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2695041" y="889000"/>
                  </a:moveTo>
                  <a:lnTo>
                    <a:pt x="148170" y="889000"/>
                  </a:lnTo>
                  <a:lnTo>
                    <a:pt x="101335" y="881446"/>
                  </a:lnTo>
                  <a:lnTo>
                    <a:pt x="60660" y="860412"/>
                  </a:lnTo>
                  <a:lnTo>
                    <a:pt x="28586" y="828338"/>
                  </a:lnTo>
                  <a:lnTo>
                    <a:pt x="7553" y="787664"/>
                  </a:lnTo>
                  <a:lnTo>
                    <a:pt x="0" y="740829"/>
                  </a:ln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35659" y="787664"/>
                  </a:lnTo>
                  <a:lnTo>
                    <a:pt x="2814625" y="828338"/>
                  </a:lnTo>
                  <a:lnTo>
                    <a:pt x="2782552" y="860412"/>
                  </a:lnTo>
                  <a:lnTo>
                    <a:pt x="2741877" y="881446"/>
                  </a:lnTo>
                  <a:lnTo>
                    <a:pt x="2695041" y="88900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090410" y="3496529"/>
              <a:ext cx="2843530" cy="889000"/>
            </a:xfrm>
            <a:custGeom>
              <a:avLst/>
              <a:gdLst/>
              <a:ahLst/>
              <a:cxnLst/>
              <a:rect l="l" t="t" r="r" b="b"/>
              <a:pathLst>
                <a:path w="2843529" h="889000">
                  <a:moveTo>
                    <a:pt x="0" y="148170"/>
                  </a:moveTo>
                  <a:lnTo>
                    <a:pt x="0" y="148170"/>
                  </a:lnTo>
                  <a:lnTo>
                    <a:pt x="7553" y="101338"/>
                  </a:lnTo>
                  <a:lnTo>
                    <a:pt x="28586" y="60664"/>
                  </a:lnTo>
                  <a:lnTo>
                    <a:pt x="60660" y="28590"/>
                  </a:lnTo>
                  <a:lnTo>
                    <a:pt x="101335" y="7554"/>
                  </a:lnTo>
                  <a:lnTo>
                    <a:pt x="148170" y="0"/>
                  </a:lnTo>
                  <a:lnTo>
                    <a:pt x="2695041" y="0"/>
                  </a:lnTo>
                  <a:lnTo>
                    <a:pt x="2695041" y="0"/>
                  </a:lnTo>
                  <a:lnTo>
                    <a:pt x="2741877" y="7554"/>
                  </a:lnTo>
                  <a:lnTo>
                    <a:pt x="2782552" y="28590"/>
                  </a:lnTo>
                  <a:lnTo>
                    <a:pt x="2814625" y="60664"/>
                  </a:lnTo>
                  <a:lnTo>
                    <a:pt x="2835659" y="101338"/>
                  </a:lnTo>
                  <a:lnTo>
                    <a:pt x="2843212" y="148170"/>
                  </a:lnTo>
                  <a:lnTo>
                    <a:pt x="2843212" y="740829"/>
                  </a:lnTo>
                  <a:lnTo>
                    <a:pt x="2843212" y="740829"/>
                  </a:lnTo>
                  <a:lnTo>
                    <a:pt x="2695041" y="889000"/>
                  </a:lnTo>
                  <a:lnTo>
                    <a:pt x="148170" y="889000"/>
                  </a:lnTo>
                  <a:lnTo>
                    <a:pt x="148170" y="889000"/>
                  </a:lnTo>
                  <a:lnTo>
                    <a:pt x="0" y="740829"/>
                  </a:lnTo>
                  <a:lnTo>
                    <a:pt x="0" y="14817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683341" y="2721439"/>
              <a:ext cx="776605" cy="726440"/>
            </a:xfrm>
            <a:custGeom>
              <a:avLst/>
              <a:gdLst/>
              <a:ahLst/>
              <a:cxnLst/>
              <a:rect l="l" t="t" r="r" b="b"/>
              <a:pathLst>
                <a:path w="776604" h="726439">
                  <a:moveTo>
                    <a:pt x="0" y="0"/>
                  </a:moveTo>
                  <a:lnTo>
                    <a:pt x="776502" y="726299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420134" y="3406668"/>
              <a:ext cx="92075" cy="90170"/>
            </a:xfrm>
            <a:custGeom>
              <a:avLst/>
              <a:gdLst/>
              <a:ahLst/>
              <a:cxnLst/>
              <a:rect l="l" t="t" r="r" b="b"/>
              <a:pathLst>
                <a:path w="92075" h="90170">
                  <a:moveTo>
                    <a:pt x="91883" y="89865"/>
                  </a:moveTo>
                  <a:lnTo>
                    <a:pt x="0" y="62598"/>
                  </a:lnTo>
                  <a:lnTo>
                    <a:pt x="58558" y="0"/>
                  </a:lnTo>
                  <a:lnTo>
                    <a:pt x="91883" y="89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66398" y="1285878"/>
              <a:ext cx="2541270" cy="2164715"/>
            </a:xfrm>
            <a:custGeom>
              <a:avLst/>
              <a:gdLst/>
              <a:ahLst/>
              <a:cxnLst/>
              <a:rect l="l" t="t" r="r" b="b"/>
              <a:pathLst>
                <a:path w="2541270" h="2164715">
                  <a:moveTo>
                    <a:pt x="2541181" y="0"/>
                  </a:moveTo>
                  <a:lnTo>
                    <a:pt x="0" y="2164333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12018" y="3408315"/>
              <a:ext cx="93345" cy="88265"/>
            </a:xfrm>
            <a:custGeom>
              <a:avLst/>
              <a:gdLst/>
              <a:ahLst/>
              <a:cxnLst/>
              <a:rect l="l" t="t" r="r" b="b"/>
              <a:pathLst>
                <a:path w="93345" h="88264">
                  <a:moveTo>
                    <a:pt x="0" y="88214"/>
                  </a:moveTo>
                  <a:lnTo>
                    <a:pt x="37464" y="0"/>
                  </a:lnTo>
                  <a:lnTo>
                    <a:pt x="93051" y="65265"/>
                  </a:lnTo>
                  <a:lnTo>
                    <a:pt x="0" y="8821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933623" y="3941033"/>
              <a:ext cx="243204" cy="0"/>
            </a:xfrm>
            <a:custGeom>
              <a:avLst/>
              <a:gdLst/>
              <a:ahLst/>
              <a:cxnLst/>
              <a:rect l="l" t="t" r="r" b="b"/>
              <a:pathLst>
                <a:path w="243204">
                  <a:moveTo>
                    <a:pt x="0" y="0"/>
                  </a:moveTo>
                  <a:lnTo>
                    <a:pt x="242887" y="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162226" y="3898167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0" y="85725"/>
                  </a:moveTo>
                  <a:lnTo>
                    <a:pt x="0" y="0"/>
                  </a:lnTo>
                  <a:lnTo>
                    <a:pt x="85725" y="42862"/>
                  </a:lnTo>
                  <a:lnTo>
                    <a:pt x="0" y="857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2390029" y="330680"/>
            <a:ext cx="2589530" cy="7956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065" marR="5080" algn="ctr">
              <a:lnSpc>
                <a:spcPct val="98600"/>
              </a:lnSpc>
              <a:spcBef>
                <a:spcPts val="125"/>
              </a:spcBef>
            </a:pPr>
            <a:r>
              <a:rPr sz="1700" dirty="0">
                <a:latin typeface="Calibri"/>
                <a:cs typeface="Calibri"/>
              </a:rPr>
              <a:t>Contents</a:t>
            </a:r>
            <a:r>
              <a:rPr sz="1700" spc="-6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7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abscess/exudate, </a:t>
            </a:r>
            <a:r>
              <a:rPr sz="1700" dirty="0">
                <a:latin typeface="Calibri"/>
                <a:cs typeface="Calibri"/>
              </a:rPr>
              <a:t>Sputum,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cerebrospinal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fluid </a:t>
            </a:r>
            <a:r>
              <a:rPr sz="1700" spc="-10" dirty="0">
                <a:latin typeface="Calibri"/>
                <a:cs typeface="Calibri"/>
              </a:rPr>
              <a:t>Blood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cultures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483691" y="636168"/>
            <a:ext cx="109537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20" dirty="0">
                <a:latin typeface="Calibri"/>
                <a:cs typeface="Calibri"/>
              </a:rPr>
              <a:t>Throat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swab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957028" y="1988401"/>
            <a:ext cx="1107440" cy="55880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70485">
              <a:lnSpc>
                <a:spcPct val="100000"/>
              </a:lnSpc>
              <a:spcBef>
                <a:spcPts val="400"/>
              </a:spcBef>
            </a:pPr>
            <a:r>
              <a:rPr sz="1700" b="1" spc="-10" dirty="0">
                <a:latin typeface="Calibri"/>
                <a:cs typeface="Calibri"/>
              </a:rPr>
              <a:t>Microscopy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350" spc="-10" dirty="0">
                <a:latin typeface="Calibri"/>
                <a:cs typeface="Calibri"/>
              </a:rPr>
              <a:t>Gram</a:t>
            </a:r>
            <a:r>
              <a:rPr sz="1350" spc="-40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stain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451218" y="3568795"/>
            <a:ext cx="2122170" cy="692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ts val="2025"/>
              </a:lnSpc>
              <a:spcBef>
                <a:spcPts val="100"/>
              </a:spcBef>
            </a:pPr>
            <a:r>
              <a:rPr sz="1700" b="1" spc="-10" dirty="0">
                <a:latin typeface="Calibri"/>
                <a:cs typeface="Calibri"/>
              </a:rPr>
              <a:t>Culture</a:t>
            </a:r>
            <a:endParaRPr sz="1700">
              <a:latin typeface="Calibri"/>
              <a:cs typeface="Calibri"/>
            </a:endParaRPr>
          </a:p>
          <a:p>
            <a:pPr marL="12700" marR="5080" algn="ctr">
              <a:lnSpc>
                <a:spcPts val="1610"/>
              </a:lnSpc>
              <a:spcBef>
                <a:spcPts val="45"/>
              </a:spcBef>
            </a:pPr>
            <a:r>
              <a:rPr sz="1350" spc="-10" dirty="0">
                <a:latin typeface="Calibri"/>
                <a:cs typeface="Calibri"/>
              </a:rPr>
              <a:t>Schaedler’s</a:t>
            </a:r>
            <a:r>
              <a:rPr sz="1350" spc="-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agar</a:t>
            </a:r>
            <a:r>
              <a:rPr sz="1350" spc="-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(36–</a:t>
            </a:r>
            <a:r>
              <a:rPr sz="1350" dirty="0">
                <a:latin typeface="Calibri"/>
                <a:cs typeface="Calibri"/>
              </a:rPr>
              <a:t>48 </a:t>
            </a:r>
            <a:r>
              <a:rPr sz="1350" spc="-10" dirty="0">
                <a:latin typeface="Calibri"/>
                <a:cs typeface="Calibri"/>
              </a:rPr>
              <a:t>hours </a:t>
            </a:r>
            <a:r>
              <a:rPr sz="1350" dirty="0">
                <a:latin typeface="Calibri"/>
                <a:cs typeface="Calibri"/>
              </a:rPr>
              <a:t>under</a:t>
            </a:r>
            <a:r>
              <a:rPr sz="1350" spc="-6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anaerobic</a:t>
            </a:r>
            <a:r>
              <a:rPr sz="1350" spc="-5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conditions)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033126" y="3652492"/>
            <a:ext cx="1215390" cy="55880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400"/>
              </a:spcBef>
            </a:pPr>
            <a:r>
              <a:rPr sz="1700" b="1" spc="-10" dirty="0">
                <a:latin typeface="Calibri"/>
                <a:cs typeface="Calibri"/>
              </a:rPr>
              <a:t>Identification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350" spc="-20" dirty="0">
                <a:latin typeface="Calibri"/>
                <a:cs typeface="Calibri"/>
              </a:rPr>
              <a:t>MALDI-</a:t>
            </a:r>
            <a:r>
              <a:rPr sz="1350" dirty="0">
                <a:latin typeface="Calibri"/>
                <a:cs typeface="Calibri"/>
              </a:rPr>
              <a:t>TOF</a:t>
            </a:r>
            <a:r>
              <a:rPr sz="1350" spc="-20" dirty="0">
                <a:latin typeface="Calibri"/>
                <a:cs typeface="Calibri"/>
              </a:rPr>
              <a:t> </a:t>
            </a:r>
            <a:r>
              <a:rPr sz="1350" spc="-25" dirty="0">
                <a:latin typeface="Calibri"/>
                <a:cs typeface="Calibri"/>
              </a:rPr>
              <a:t>MS</a:t>
            </a:r>
            <a:endParaRPr sz="13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57300" y="4476051"/>
            <a:ext cx="3067050" cy="1223645"/>
          </a:xfrm>
          <a:prstGeom prst="rect">
            <a:avLst/>
          </a:prstGeom>
          <a:solidFill>
            <a:srgbClr val="00AF50"/>
          </a:solidFill>
          <a:ln w="12700">
            <a:solidFill>
              <a:srgbClr val="0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40"/>
              </a:spcBef>
            </a:pPr>
            <a:endParaRPr sz="1550">
              <a:latin typeface="Times New Roman"/>
              <a:cs typeface="Times New Roman"/>
            </a:endParaRPr>
          </a:p>
          <a:p>
            <a:pPr marL="325120">
              <a:lnSpc>
                <a:spcPct val="100000"/>
              </a:lnSpc>
            </a:pPr>
            <a:r>
              <a:rPr sz="1550" b="1" dirty="0">
                <a:solidFill>
                  <a:srgbClr val="FFFFFF"/>
                </a:solidFill>
                <a:latin typeface="Calibri"/>
                <a:cs typeface="Calibri"/>
              </a:rPr>
              <a:t>(Penicillin</a:t>
            </a:r>
            <a:r>
              <a:rPr sz="155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FFFFF"/>
                </a:solidFill>
                <a:latin typeface="Calibri"/>
                <a:cs typeface="Calibri"/>
              </a:rPr>
              <a:t>+)</a:t>
            </a:r>
            <a:r>
              <a:rPr sz="155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metronidazole</a:t>
            </a:r>
            <a:endParaRPr sz="1550">
              <a:latin typeface="Calibri"/>
              <a:cs typeface="Calibri"/>
            </a:endParaRPr>
          </a:p>
          <a:p>
            <a:pPr marL="99060" marR="310515" indent="310515">
              <a:lnSpc>
                <a:spcPct val="100000"/>
              </a:lnSpc>
              <a:spcBef>
                <a:spcPts val="35"/>
              </a:spcBef>
            </a:pP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5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Empirically</a:t>
            </a:r>
            <a:r>
              <a:rPr sz="15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based</a:t>
            </a:r>
            <a:r>
              <a:rPr sz="15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15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clinical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presentation,</a:t>
            </a:r>
            <a:r>
              <a:rPr sz="155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followed</a:t>
            </a:r>
            <a:r>
              <a:rPr sz="155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2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monotherapy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4748" rIns="0" bIns="0" rtlCol="0">
            <a:spAutoFit/>
          </a:bodyPr>
          <a:lstStyle/>
          <a:p>
            <a:pPr marL="64262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Case</a:t>
            </a:r>
            <a:r>
              <a:rPr spc="-170" dirty="0"/>
              <a:t> </a:t>
            </a:r>
            <a:r>
              <a:rPr spc="-35" dirty="0"/>
              <a:t>report:</a:t>
            </a:r>
            <a:r>
              <a:rPr spc="-170" dirty="0"/>
              <a:t> </a:t>
            </a:r>
            <a:r>
              <a:rPr spc="-45" dirty="0"/>
              <a:t>peritonsillar</a:t>
            </a:r>
            <a:r>
              <a:rPr spc="-160" dirty="0"/>
              <a:t> </a:t>
            </a:r>
            <a:r>
              <a:rPr spc="-10" dirty="0"/>
              <a:t>abscess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6939" y="1837854"/>
            <a:ext cx="3439160" cy="1405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0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spc="-10" dirty="0">
                <a:latin typeface="Calibri"/>
                <a:cs typeface="Calibri"/>
              </a:rPr>
              <a:t>Material: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abscess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aspirate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90"/>
              </a:spcBef>
              <a:buFont typeface="Arial"/>
              <a:buChar char="•"/>
            </a:pPr>
            <a:endParaRPr sz="24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5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spc="-10" dirty="0">
                <a:latin typeface="Calibri"/>
                <a:cs typeface="Calibri"/>
              </a:rPr>
              <a:t>Treatment?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223675" y="1684032"/>
            <a:ext cx="6670040" cy="4929505"/>
            <a:chOff x="5223675" y="1684032"/>
            <a:chExt cx="6670040" cy="492950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30024" y="1690382"/>
              <a:ext cx="6376694" cy="471034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879501" y="1690382"/>
              <a:ext cx="2786380" cy="454659"/>
            </a:xfrm>
            <a:custGeom>
              <a:avLst/>
              <a:gdLst/>
              <a:ahLst/>
              <a:cxnLst/>
              <a:rect l="l" t="t" r="r" b="b"/>
              <a:pathLst>
                <a:path w="2786379" h="454660">
                  <a:moveTo>
                    <a:pt x="2785934" y="0"/>
                  </a:moveTo>
                  <a:lnTo>
                    <a:pt x="0" y="0"/>
                  </a:lnTo>
                  <a:lnTo>
                    <a:pt x="0" y="454304"/>
                  </a:lnTo>
                  <a:lnTo>
                    <a:pt x="2785934" y="454304"/>
                  </a:lnTo>
                  <a:lnTo>
                    <a:pt x="27859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879501" y="1690382"/>
              <a:ext cx="2786380" cy="454659"/>
            </a:xfrm>
            <a:custGeom>
              <a:avLst/>
              <a:gdLst/>
              <a:ahLst/>
              <a:cxnLst/>
              <a:rect l="l" t="t" r="r" b="b"/>
              <a:pathLst>
                <a:path w="2786379" h="454660">
                  <a:moveTo>
                    <a:pt x="0" y="0"/>
                  </a:moveTo>
                  <a:lnTo>
                    <a:pt x="2785934" y="0"/>
                  </a:lnTo>
                  <a:lnTo>
                    <a:pt x="2785934" y="454304"/>
                  </a:lnTo>
                  <a:lnTo>
                    <a:pt x="0" y="454304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406063" y="1690382"/>
              <a:ext cx="2481580" cy="591185"/>
            </a:xfrm>
            <a:custGeom>
              <a:avLst/>
              <a:gdLst/>
              <a:ahLst/>
              <a:cxnLst/>
              <a:rect l="l" t="t" r="r" b="b"/>
              <a:pathLst>
                <a:path w="2481579" h="591185">
                  <a:moveTo>
                    <a:pt x="2481134" y="0"/>
                  </a:moveTo>
                  <a:lnTo>
                    <a:pt x="0" y="0"/>
                  </a:lnTo>
                  <a:lnTo>
                    <a:pt x="0" y="591045"/>
                  </a:lnTo>
                  <a:lnTo>
                    <a:pt x="2481134" y="591045"/>
                  </a:lnTo>
                  <a:lnTo>
                    <a:pt x="24811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406063" y="1690382"/>
              <a:ext cx="2481580" cy="591185"/>
            </a:xfrm>
            <a:custGeom>
              <a:avLst/>
              <a:gdLst/>
              <a:ahLst/>
              <a:cxnLst/>
              <a:rect l="l" t="t" r="r" b="b"/>
              <a:pathLst>
                <a:path w="2481579" h="591185">
                  <a:moveTo>
                    <a:pt x="0" y="0"/>
                  </a:moveTo>
                  <a:lnTo>
                    <a:pt x="2481134" y="0"/>
                  </a:lnTo>
                  <a:lnTo>
                    <a:pt x="2481134" y="591045"/>
                  </a:lnTo>
                  <a:lnTo>
                    <a:pt x="0" y="591045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230024" y="6016078"/>
              <a:ext cx="6377305" cy="591185"/>
            </a:xfrm>
            <a:custGeom>
              <a:avLst/>
              <a:gdLst/>
              <a:ahLst/>
              <a:cxnLst/>
              <a:rect l="l" t="t" r="r" b="b"/>
              <a:pathLst>
                <a:path w="6377305" h="591184">
                  <a:moveTo>
                    <a:pt x="6376695" y="0"/>
                  </a:moveTo>
                  <a:lnTo>
                    <a:pt x="0" y="0"/>
                  </a:lnTo>
                  <a:lnTo>
                    <a:pt x="0" y="591031"/>
                  </a:lnTo>
                  <a:lnTo>
                    <a:pt x="6376695" y="591031"/>
                  </a:lnTo>
                  <a:lnTo>
                    <a:pt x="63766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230024" y="6016078"/>
              <a:ext cx="6377305" cy="591185"/>
            </a:xfrm>
            <a:custGeom>
              <a:avLst/>
              <a:gdLst/>
              <a:ahLst/>
              <a:cxnLst/>
              <a:rect l="l" t="t" r="r" b="b"/>
              <a:pathLst>
                <a:path w="6377305" h="591184">
                  <a:moveTo>
                    <a:pt x="0" y="0"/>
                  </a:moveTo>
                  <a:lnTo>
                    <a:pt x="6376695" y="0"/>
                  </a:lnTo>
                  <a:lnTo>
                    <a:pt x="6376695" y="591031"/>
                  </a:lnTo>
                  <a:lnTo>
                    <a:pt x="0" y="591031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879501" y="2454401"/>
              <a:ext cx="1294130" cy="66675"/>
            </a:xfrm>
            <a:custGeom>
              <a:avLst/>
              <a:gdLst/>
              <a:ahLst/>
              <a:cxnLst/>
              <a:rect l="l" t="t" r="r" b="b"/>
              <a:pathLst>
                <a:path w="1294129" h="66675">
                  <a:moveTo>
                    <a:pt x="1293697" y="0"/>
                  </a:moveTo>
                  <a:lnTo>
                    <a:pt x="0" y="0"/>
                  </a:lnTo>
                  <a:lnTo>
                    <a:pt x="0" y="66305"/>
                  </a:lnTo>
                  <a:lnTo>
                    <a:pt x="1293697" y="66305"/>
                  </a:lnTo>
                  <a:lnTo>
                    <a:pt x="12936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879501" y="2454401"/>
              <a:ext cx="1294130" cy="66675"/>
            </a:xfrm>
            <a:custGeom>
              <a:avLst/>
              <a:gdLst/>
              <a:ahLst/>
              <a:cxnLst/>
              <a:rect l="l" t="t" r="r" b="b"/>
              <a:pathLst>
                <a:path w="1294129" h="66675">
                  <a:moveTo>
                    <a:pt x="0" y="0"/>
                  </a:moveTo>
                  <a:lnTo>
                    <a:pt x="1293697" y="0"/>
                  </a:lnTo>
                  <a:lnTo>
                    <a:pt x="1293697" y="66305"/>
                  </a:lnTo>
                  <a:lnTo>
                    <a:pt x="0" y="66305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4748" rIns="0" bIns="0" rtlCol="0">
            <a:spAutoFit/>
          </a:bodyPr>
          <a:lstStyle/>
          <a:p>
            <a:pPr marL="64262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G-</a:t>
            </a:r>
            <a:r>
              <a:rPr dirty="0"/>
              <a:t>anaerobic</a:t>
            </a:r>
            <a:r>
              <a:rPr spc="-175" dirty="0"/>
              <a:t> </a:t>
            </a:r>
            <a:r>
              <a:rPr spc="-10" dirty="0"/>
              <a:t>cocci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09927"/>
            <a:ext cx="3997960" cy="174815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320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dirty="0">
                <a:latin typeface="Calibri"/>
                <a:cs typeface="Calibri"/>
              </a:rPr>
              <a:t>Species: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Veilonella</a:t>
            </a:r>
            <a:endParaRPr sz="2400">
              <a:latin typeface="Calibri"/>
              <a:cs typeface="Calibri"/>
            </a:endParaRPr>
          </a:p>
          <a:p>
            <a:pPr marL="697230" marR="5080" lvl="1" indent="-227329">
              <a:lnSpc>
                <a:spcPts val="2200"/>
              </a:lnSpc>
              <a:spcBef>
                <a:spcPts val="860"/>
              </a:spcBef>
              <a:buSzPct val="117073"/>
              <a:buFont typeface="Arial"/>
              <a:buChar char="•"/>
              <a:tabLst>
                <a:tab pos="698500" algn="l"/>
              </a:tabLst>
            </a:pPr>
            <a:r>
              <a:rPr sz="2050" dirty="0">
                <a:latin typeface="Calibri"/>
                <a:cs typeface="Calibri"/>
              </a:rPr>
              <a:t>Colon</a:t>
            </a:r>
            <a:r>
              <a:rPr sz="2050" spc="-5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microbiota,</a:t>
            </a:r>
            <a:r>
              <a:rPr sz="2050" spc="-5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also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found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spc="-25" dirty="0">
                <a:latin typeface="Calibri"/>
                <a:cs typeface="Calibri"/>
              </a:rPr>
              <a:t>in 	</a:t>
            </a:r>
            <a:r>
              <a:rPr sz="2050" dirty="0">
                <a:latin typeface="Calibri"/>
                <a:cs typeface="Calibri"/>
              </a:rPr>
              <a:t>the</a:t>
            </a:r>
            <a:r>
              <a:rPr sz="2050" spc="-2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lungs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or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vagina</a:t>
            </a:r>
            <a:endParaRPr sz="2050">
              <a:latin typeface="Calibri"/>
              <a:cs typeface="Calibri"/>
            </a:endParaRPr>
          </a:p>
          <a:p>
            <a:pPr marL="697230" marR="260350" lvl="1" indent="-227329">
              <a:lnSpc>
                <a:spcPts val="2200"/>
              </a:lnSpc>
              <a:spcBef>
                <a:spcPts val="835"/>
              </a:spcBef>
              <a:buSzPct val="117073"/>
              <a:buFont typeface="Arial"/>
              <a:buChar char="•"/>
              <a:tabLst>
                <a:tab pos="698500" algn="l"/>
              </a:tabLst>
            </a:pPr>
            <a:r>
              <a:rPr sz="2050" b="1" i="1" spc="-20" dirty="0">
                <a:latin typeface="Arial"/>
                <a:cs typeface="Arial"/>
              </a:rPr>
              <a:t>V.</a:t>
            </a:r>
            <a:r>
              <a:rPr sz="2050" b="1" i="1" spc="-95" dirty="0">
                <a:latin typeface="Arial"/>
                <a:cs typeface="Arial"/>
              </a:rPr>
              <a:t> </a:t>
            </a:r>
            <a:r>
              <a:rPr sz="2050" b="1" i="1" spc="-50" dirty="0">
                <a:latin typeface="Arial"/>
                <a:cs typeface="Arial"/>
              </a:rPr>
              <a:t>parvula</a:t>
            </a:r>
            <a:r>
              <a:rPr sz="2050" b="1" i="1" spc="-95" dirty="0">
                <a:latin typeface="Arial"/>
                <a:cs typeface="Arial"/>
              </a:rPr>
              <a:t> </a:t>
            </a:r>
            <a:r>
              <a:rPr sz="2050" b="1" i="1" spc="-30" dirty="0">
                <a:latin typeface="Arial"/>
                <a:cs typeface="Arial"/>
              </a:rPr>
              <a:t>is</a:t>
            </a:r>
            <a:r>
              <a:rPr sz="2050" b="1" i="1" spc="-100" dirty="0">
                <a:latin typeface="Arial"/>
                <a:cs typeface="Arial"/>
              </a:rPr>
              <a:t> </a:t>
            </a:r>
            <a:r>
              <a:rPr sz="2050" dirty="0">
                <a:latin typeface="Calibri"/>
                <a:cs typeface="Calibri"/>
              </a:rPr>
              <a:t>a</a:t>
            </a:r>
            <a:r>
              <a:rPr sz="2050" spc="-95" dirty="0">
                <a:latin typeface="Calibri"/>
                <a:cs typeface="Calibri"/>
              </a:rPr>
              <a:t> </a:t>
            </a:r>
            <a:r>
              <a:rPr sz="2050" spc="-50" dirty="0">
                <a:latin typeface="Calibri"/>
                <a:cs typeface="Calibri"/>
              </a:rPr>
              <a:t>rare</a:t>
            </a:r>
            <a:r>
              <a:rPr sz="2050" spc="-95" dirty="0">
                <a:latin typeface="Calibri"/>
                <a:cs typeface="Calibri"/>
              </a:rPr>
              <a:t> </a:t>
            </a:r>
            <a:r>
              <a:rPr sz="2050" spc="-50" dirty="0">
                <a:latin typeface="Calibri"/>
                <a:cs typeface="Calibri"/>
              </a:rPr>
              <a:t>cause</a:t>
            </a:r>
            <a:r>
              <a:rPr sz="2050" spc="-95" dirty="0">
                <a:latin typeface="Calibri"/>
                <a:cs typeface="Calibri"/>
              </a:rPr>
              <a:t> </a:t>
            </a:r>
            <a:r>
              <a:rPr sz="2050" spc="-25" dirty="0">
                <a:latin typeface="Calibri"/>
                <a:cs typeface="Calibri"/>
              </a:rPr>
              <a:t>of 	</a:t>
            </a:r>
            <a:r>
              <a:rPr sz="2050" dirty="0">
                <a:solidFill>
                  <a:srgbClr val="C00000"/>
                </a:solidFill>
                <a:latin typeface="Calibri"/>
                <a:cs typeface="Calibri"/>
              </a:rPr>
              <a:t>endocarditis</a:t>
            </a:r>
            <a:r>
              <a:rPr sz="205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C00000"/>
                </a:solidFill>
                <a:latin typeface="Calibri"/>
                <a:cs typeface="Calibri"/>
              </a:rPr>
              <a:t>and</a:t>
            </a:r>
            <a:r>
              <a:rPr sz="2050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C00000"/>
                </a:solidFill>
                <a:latin typeface="Calibri"/>
                <a:cs typeface="Calibri"/>
              </a:rPr>
              <a:t>even</a:t>
            </a:r>
            <a:r>
              <a:rPr sz="2050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C00000"/>
                </a:solidFill>
                <a:latin typeface="Calibri"/>
                <a:cs typeface="Calibri"/>
              </a:rPr>
              <a:t>sepsis</a:t>
            </a:r>
            <a:endParaRPr sz="20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98169" y="1818094"/>
            <a:ext cx="3667407" cy="2882262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180166" y="3303908"/>
            <a:ext cx="3745229" cy="3388360"/>
          </a:xfrm>
          <a:custGeom>
            <a:avLst/>
            <a:gdLst/>
            <a:ahLst/>
            <a:cxnLst/>
            <a:rect l="l" t="t" r="r" b="b"/>
            <a:pathLst>
              <a:path w="3745229" h="3388359">
                <a:moveTo>
                  <a:pt x="0" y="0"/>
                </a:moveTo>
                <a:lnTo>
                  <a:pt x="3745039" y="0"/>
                </a:lnTo>
                <a:lnTo>
                  <a:pt x="3745039" y="3388321"/>
                </a:lnTo>
                <a:lnTo>
                  <a:pt x="0" y="3388321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5282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62698" y="4980576"/>
            <a:ext cx="7717790" cy="1144905"/>
            <a:chOff x="462698" y="4980576"/>
            <a:chExt cx="7717790" cy="1144905"/>
          </a:xfrm>
        </p:grpSpPr>
        <p:sp>
          <p:nvSpPr>
            <p:cNvPr id="4" name="object 4"/>
            <p:cNvSpPr/>
            <p:nvPr/>
          </p:nvSpPr>
          <p:spPr>
            <a:xfrm>
              <a:off x="481748" y="5148314"/>
              <a:ext cx="4831080" cy="958215"/>
            </a:xfrm>
            <a:custGeom>
              <a:avLst/>
              <a:gdLst/>
              <a:ahLst/>
              <a:cxnLst/>
              <a:rect l="l" t="t" r="r" b="b"/>
              <a:pathLst>
                <a:path w="4831080" h="958214">
                  <a:moveTo>
                    <a:pt x="0" y="159664"/>
                  </a:moveTo>
                  <a:lnTo>
                    <a:pt x="0" y="159664"/>
                  </a:lnTo>
                  <a:lnTo>
                    <a:pt x="8140" y="109194"/>
                  </a:lnTo>
                  <a:lnTo>
                    <a:pt x="30797" y="65366"/>
                  </a:lnTo>
                  <a:lnTo>
                    <a:pt x="65366" y="30810"/>
                  </a:lnTo>
                  <a:lnTo>
                    <a:pt x="109194" y="8140"/>
                  </a:lnTo>
                  <a:lnTo>
                    <a:pt x="159664" y="0"/>
                  </a:lnTo>
                  <a:lnTo>
                    <a:pt x="4670818" y="0"/>
                  </a:lnTo>
                  <a:lnTo>
                    <a:pt x="4670818" y="0"/>
                  </a:lnTo>
                  <a:lnTo>
                    <a:pt x="4721275" y="8140"/>
                  </a:lnTo>
                  <a:lnTo>
                    <a:pt x="4765103" y="30810"/>
                  </a:lnTo>
                  <a:lnTo>
                    <a:pt x="4799672" y="65366"/>
                  </a:lnTo>
                  <a:lnTo>
                    <a:pt x="4822329" y="109194"/>
                  </a:lnTo>
                  <a:lnTo>
                    <a:pt x="4830470" y="159664"/>
                  </a:lnTo>
                  <a:lnTo>
                    <a:pt x="4830470" y="798283"/>
                  </a:lnTo>
                  <a:lnTo>
                    <a:pt x="4830470" y="798283"/>
                  </a:lnTo>
                  <a:lnTo>
                    <a:pt x="4670818" y="957948"/>
                  </a:lnTo>
                  <a:lnTo>
                    <a:pt x="159664" y="957948"/>
                  </a:lnTo>
                  <a:lnTo>
                    <a:pt x="159664" y="957948"/>
                  </a:lnTo>
                  <a:lnTo>
                    <a:pt x="0" y="798283"/>
                  </a:lnTo>
                  <a:lnTo>
                    <a:pt x="0" y="159664"/>
                  </a:lnTo>
                  <a:close/>
                </a:path>
              </a:pathLst>
            </a:custGeom>
            <a:ln w="38099">
              <a:solidFill>
                <a:srgbClr val="5282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12222" y="5058479"/>
              <a:ext cx="2728595" cy="580390"/>
            </a:xfrm>
            <a:custGeom>
              <a:avLst/>
              <a:gdLst/>
              <a:ahLst/>
              <a:cxnLst/>
              <a:rect l="l" t="t" r="r" b="b"/>
              <a:pathLst>
                <a:path w="2728595" h="580389">
                  <a:moveTo>
                    <a:pt x="0" y="580072"/>
                  </a:moveTo>
                  <a:lnTo>
                    <a:pt x="2728188" y="0"/>
                  </a:lnTo>
                </a:path>
              </a:pathLst>
            </a:custGeom>
            <a:ln w="57149">
              <a:solidFill>
                <a:srgbClr val="5282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94635" y="4980576"/>
              <a:ext cx="186055" cy="168275"/>
            </a:xfrm>
            <a:custGeom>
              <a:avLst/>
              <a:gdLst/>
              <a:ahLst/>
              <a:cxnLst/>
              <a:rect l="l" t="t" r="r" b="b"/>
              <a:pathLst>
                <a:path w="186054" h="168275">
                  <a:moveTo>
                    <a:pt x="35661" y="167703"/>
                  </a:moveTo>
                  <a:lnTo>
                    <a:pt x="0" y="0"/>
                  </a:lnTo>
                  <a:lnTo>
                    <a:pt x="185534" y="48183"/>
                  </a:lnTo>
                  <a:lnTo>
                    <a:pt x="35661" y="167703"/>
                  </a:lnTo>
                  <a:close/>
                </a:path>
              </a:pathLst>
            </a:custGeom>
            <a:solidFill>
              <a:srgbClr val="5282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0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pc="-10" dirty="0"/>
              <a:t>Anaerobic</a:t>
            </a:r>
            <a:r>
              <a:rPr spc="-75" dirty="0"/>
              <a:t> </a:t>
            </a:r>
            <a:r>
              <a:rPr spc="-10" dirty="0"/>
              <a:t>infections</a:t>
            </a:r>
            <a:r>
              <a:rPr spc="-75" dirty="0"/>
              <a:t> </a:t>
            </a:r>
            <a:r>
              <a:rPr b="1" dirty="0">
                <a:latin typeface="Calibri"/>
                <a:cs typeface="Calibri"/>
              </a:rPr>
              <a:t>are</a:t>
            </a:r>
            <a:r>
              <a:rPr b="1" spc="-7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not</a:t>
            </a:r>
            <a:r>
              <a:rPr b="1" spc="-80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uncommon</a:t>
            </a:r>
          </a:p>
          <a:p>
            <a:pPr>
              <a:lnSpc>
                <a:spcPct val="100000"/>
              </a:lnSpc>
              <a:spcBef>
                <a:spcPts val="75"/>
              </a:spcBef>
              <a:buFont typeface="Arial"/>
              <a:buChar char="•"/>
            </a:pPr>
            <a:endParaRPr b="1" spc="-10" dirty="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dirty="0"/>
              <a:t>Usually</a:t>
            </a:r>
            <a:r>
              <a:rPr spc="-35" dirty="0"/>
              <a:t> </a:t>
            </a:r>
            <a:r>
              <a:rPr dirty="0"/>
              <a:t>of</a:t>
            </a:r>
            <a:r>
              <a:rPr spc="-40" dirty="0"/>
              <a:t> </a:t>
            </a:r>
            <a:r>
              <a:rPr b="1" dirty="0">
                <a:latin typeface="Calibri"/>
                <a:cs typeface="Calibri"/>
              </a:rPr>
              <a:t>endogenous</a:t>
            </a:r>
            <a:r>
              <a:rPr b="1" spc="-35" dirty="0">
                <a:latin typeface="Calibri"/>
                <a:cs typeface="Calibri"/>
              </a:rPr>
              <a:t> </a:t>
            </a:r>
            <a:r>
              <a:rPr dirty="0"/>
              <a:t>origin</a:t>
            </a:r>
            <a:r>
              <a:rPr spc="-40" dirty="0"/>
              <a:t> </a:t>
            </a:r>
            <a:r>
              <a:rPr dirty="0"/>
              <a:t>and</a:t>
            </a:r>
            <a:r>
              <a:rPr spc="-40" dirty="0"/>
              <a:t> </a:t>
            </a:r>
            <a:r>
              <a:rPr b="1" dirty="0">
                <a:latin typeface="Calibri"/>
                <a:cs typeface="Calibri"/>
              </a:rPr>
              <a:t>mixed</a:t>
            </a:r>
            <a:r>
              <a:rPr b="1" spc="-35" dirty="0">
                <a:latin typeface="Calibri"/>
                <a:cs typeface="Calibri"/>
              </a:rPr>
              <a:t> </a:t>
            </a:r>
            <a:r>
              <a:rPr spc="-10" dirty="0"/>
              <a:t>aetiology</a:t>
            </a:r>
          </a:p>
          <a:p>
            <a:pPr>
              <a:lnSpc>
                <a:spcPct val="100000"/>
              </a:lnSpc>
              <a:spcBef>
                <a:spcPts val="330"/>
              </a:spcBef>
              <a:buFont typeface="Arial"/>
              <a:buChar char="•"/>
            </a:pPr>
            <a:endParaRPr spc="-10" dirty="0"/>
          </a:p>
          <a:p>
            <a:pPr marL="240029" indent="-227329">
              <a:lnSpc>
                <a:spcPct val="100000"/>
              </a:lnSpc>
              <a:spcBef>
                <a:spcPts val="5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dirty="0"/>
              <a:t>They</a:t>
            </a:r>
            <a:r>
              <a:rPr spc="-45" dirty="0"/>
              <a:t> </a:t>
            </a:r>
            <a:r>
              <a:rPr dirty="0"/>
              <a:t>are</a:t>
            </a:r>
            <a:r>
              <a:rPr spc="-45" dirty="0"/>
              <a:t> </a:t>
            </a:r>
            <a:r>
              <a:rPr dirty="0"/>
              <a:t>often</a:t>
            </a:r>
            <a:r>
              <a:rPr spc="-40" dirty="0"/>
              <a:t> </a:t>
            </a:r>
            <a:r>
              <a:rPr spc="-10" dirty="0"/>
              <a:t>exacerbated</a:t>
            </a:r>
            <a:r>
              <a:rPr spc="-45" dirty="0"/>
              <a:t> </a:t>
            </a:r>
            <a:r>
              <a:rPr dirty="0"/>
              <a:t>by</a:t>
            </a:r>
            <a:r>
              <a:rPr spc="-40" dirty="0"/>
              <a:t> </a:t>
            </a:r>
            <a:r>
              <a:rPr dirty="0"/>
              <a:t>local</a:t>
            </a:r>
            <a:r>
              <a:rPr spc="-75" dirty="0"/>
              <a:t> </a:t>
            </a:r>
            <a:r>
              <a:rPr b="1" spc="-10" dirty="0">
                <a:latin typeface="Calibri"/>
                <a:cs typeface="Calibri"/>
              </a:rPr>
              <a:t>ischaemia</a:t>
            </a:r>
          </a:p>
          <a:p>
            <a:pPr marL="240029" marR="1090295" indent="-227329">
              <a:lnSpc>
                <a:spcPct val="172500"/>
              </a:lnSpc>
              <a:spcBef>
                <a:spcPts val="1110"/>
              </a:spcBef>
              <a:buSzPct val="116666"/>
              <a:buFont typeface="Arial"/>
              <a:buChar char="•"/>
              <a:tabLst>
                <a:tab pos="241300" algn="l"/>
              </a:tabLst>
            </a:pPr>
            <a:r>
              <a:rPr b="1" dirty="0">
                <a:latin typeface="Calibri"/>
                <a:cs typeface="Calibri"/>
              </a:rPr>
              <a:t>Diagnosis</a:t>
            </a:r>
            <a:r>
              <a:rPr b="1" spc="-4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is</a:t>
            </a:r>
            <a:r>
              <a:rPr b="1" spc="-3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difficult</a:t>
            </a:r>
            <a:r>
              <a:rPr dirty="0"/>
              <a:t>,</a:t>
            </a:r>
            <a:r>
              <a:rPr spc="-40" dirty="0"/>
              <a:t> </a:t>
            </a:r>
            <a:r>
              <a:rPr dirty="0"/>
              <a:t>based</a:t>
            </a:r>
            <a:r>
              <a:rPr spc="-40" dirty="0"/>
              <a:t> </a:t>
            </a:r>
            <a:r>
              <a:rPr dirty="0"/>
              <a:t>on</a:t>
            </a:r>
            <a:r>
              <a:rPr spc="-45" dirty="0"/>
              <a:t> </a:t>
            </a:r>
            <a:r>
              <a:rPr spc="-10" dirty="0"/>
              <a:t>prolonged 	</a:t>
            </a:r>
            <a:r>
              <a:rPr dirty="0"/>
              <a:t>culture</a:t>
            </a:r>
            <a:r>
              <a:rPr spc="-75" dirty="0"/>
              <a:t> </a:t>
            </a:r>
            <a:r>
              <a:rPr dirty="0"/>
              <a:t>under</a:t>
            </a:r>
            <a:r>
              <a:rPr spc="-70" dirty="0"/>
              <a:t> </a:t>
            </a:r>
            <a:r>
              <a:rPr dirty="0"/>
              <a:t>anaerobic</a:t>
            </a:r>
            <a:r>
              <a:rPr spc="-65" dirty="0"/>
              <a:t> </a:t>
            </a:r>
            <a:r>
              <a:rPr spc="-10" dirty="0"/>
              <a:t>conditions</a:t>
            </a:r>
          </a:p>
          <a:p>
            <a:pPr marL="240665" marR="2698750" indent="-227965">
              <a:lnSpc>
                <a:spcPct val="112200"/>
              </a:lnSpc>
              <a:spcBef>
                <a:spcPts val="2830"/>
              </a:spcBef>
              <a:buSzPct val="116666"/>
              <a:buFont typeface="Arial"/>
              <a:buChar char="•"/>
              <a:tabLst>
                <a:tab pos="240665" algn="l"/>
              </a:tabLst>
            </a:pPr>
            <a:r>
              <a:rPr b="1" dirty="0">
                <a:latin typeface="Calibri"/>
                <a:cs typeface="Calibri"/>
              </a:rPr>
              <a:t>Antibiotics</a:t>
            </a:r>
            <a:r>
              <a:rPr b="1" spc="-8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effective</a:t>
            </a:r>
            <a:r>
              <a:rPr b="1" spc="-90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against anaerobes</a:t>
            </a: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560069" y="531876"/>
            <a:ext cx="1882139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Summary</a:t>
            </a: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8324850" y="3425025"/>
          <a:ext cx="3459479" cy="31407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594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9430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150" dirty="0">
                          <a:latin typeface="Calibri"/>
                          <a:cs typeface="Calibri"/>
                        </a:rPr>
                        <a:t>Penicillin</a:t>
                      </a:r>
                      <a:r>
                        <a:rPr sz="215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50" spc="-50" dirty="0">
                          <a:latin typeface="Calibri"/>
                          <a:cs typeface="Calibri"/>
                        </a:rPr>
                        <a:t>G</a:t>
                      </a:r>
                      <a:endParaRPr sz="215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E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150" spc="-10" dirty="0">
                          <a:latin typeface="Calibri"/>
                          <a:cs typeface="Calibri"/>
                        </a:rPr>
                        <a:t>Ampicillin/sulbactam</a:t>
                      </a:r>
                      <a:endParaRPr sz="215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E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145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150" spc="-10" dirty="0">
                          <a:latin typeface="Calibri"/>
                          <a:cs typeface="Calibri"/>
                        </a:rPr>
                        <a:t>Meropenem</a:t>
                      </a:r>
                      <a:endParaRPr sz="21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E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150" spc="-10" dirty="0">
                          <a:latin typeface="Calibri"/>
                          <a:cs typeface="Calibri"/>
                        </a:rPr>
                        <a:t>Piperacillin/tazobactam</a:t>
                      </a:r>
                      <a:endParaRPr sz="21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E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150" spc="-10" dirty="0">
                          <a:latin typeface="Calibri"/>
                          <a:cs typeface="Calibri"/>
                        </a:rPr>
                        <a:t>Clindamycin</a:t>
                      </a:r>
                      <a:endParaRPr sz="21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0EE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795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150" spc="-10" dirty="0">
                          <a:latin typeface="Calibri"/>
                          <a:cs typeface="Calibri"/>
                        </a:rPr>
                        <a:t>Metronidazole</a:t>
                      </a:r>
                      <a:endParaRPr sz="21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0EE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57780" y="634085"/>
            <a:ext cx="3368573" cy="2490927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BBBC3B-6AA1-4F34-BBA6-6657BE8D4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9" y="114234"/>
            <a:ext cx="11762509" cy="584775"/>
          </a:xfrm>
        </p:spPr>
        <p:txBody>
          <a:bodyPr/>
          <a:lstStyle/>
          <a:p>
            <a:r>
              <a:rPr lang="cs-CZ" b="1" dirty="0"/>
              <a:t>Hope dies last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BFB14A7-9C1C-4559-993E-EA8E90378177}"/>
              </a:ext>
            </a:extLst>
          </p:cNvPr>
          <p:cNvSpPr/>
          <p:nvPr/>
        </p:nvSpPr>
        <p:spPr>
          <a:xfrm>
            <a:off x="609473" y="6321858"/>
            <a:ext cx="70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video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6287AEA-B546-4794-B69B-EAA56F975B1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8240" t="7946" r="49723" b="12849"/>
          <a:stretch/>
        </p:blipFill>
        <p:spPr>
          <a:xfrm>
            <a:off x="8831502" y="585505"/>
            <a:ext cx="2868662" cy="484894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6E40CA2-DF9B-4F89-97E6-331B740B58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599" y="1211197"/>
            <a:ext cx="8458516" cy="47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891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53586" y="3264890"/>
            <a:ext cx="4029075" cy="3034030"/>
            <a:chOff x="3853586" y="3264890"/>
            <a:chExt cx="4029075" cy="30340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75811" y="3287127"/>
              <a:ext cx="3984471" cy="298936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864698" y="3276002"/>
              <a:ext cx="4006850" cy="3011805"/>
            </a:xfrm>
            <a:custGeom>
              <a:avLst/>
              <a:gdLst/>
              <a:ahLst/>
              <a:cxnLst/>
              <a:rect l="l" t="t" r="r" b="b"/>
              <a:pathLst>
                <a:path w="4006850" h="3011804">
                  <a:moveTo>
                    <a:pt x="0" y="0"/>
                  </a:moveTo>
                  <a:lnTo>
                    <a:pt x="4006710" y="0"/>
                  </a:lnTo>
                  <a:lnTo>
                    <a:pt x="4006710" y="3011601"/>
                  </a:lnTo>
                  <a:lnTo>
                    <a:pt x="0" y="3011601"/>
                  </a:lnTo>
                  <a:lnTo>
                    <a:pt x="0" y="0"/>
                  </a:lnTo>
                  <a:close/>
                </a:path>
              </a:pathLst>
            </a:custGeom>
            <a:ln w="22225">
              <a:solidFill>
                <a:srgbClr val="9933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4748" rIns="0" bIns="0" rtlCol="0">
            <a:spAutoFit/>
          </a:bodyPr>
          <a:lstStyle/>
          <a:p>
            <a:pPr marL="642620">
              <a:lnSpc>
                <a:spcPct val="100000"/>
              </a:lnSpc>
              <a:spcBef>
                <a:spcPts val="100"/>
              </a:spcBef>
            </a:pPr>
            <a:r>
              <a:rPr spc="-114" dirty="0"/>
              <a:t>Suitable</a:t>
            </a:r>
            <a:r>
              <a:rPr spc="-150" dirty="0"/>
              <a:t> </a:t>
            </a:r>
            <a:r>
              <a:rPr spc="-10" dirty="0"/>
              <a:t>specimens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16939" y="1814905"/>
            <a:ext cx="8241665" cy="80327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280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dirty="0">
                <a:latin typeface="Calibri"/>
                <a:cs typeface="Calibri"/>
              </a:rPr>
              <a:t>Specimen: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stool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rectal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swab,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urine,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wound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swab,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sputum,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etc.</a:t>
            </a:r>
            <a:endParaRPr sz="2400">
              <a:latin typeface="Calibri"/>
              <a:cs typeface="Calibri"/>
            </a:endParaRPr>
          </a:p>
          <a:p>
            <a:pPr marL="696595" lvl="1" indent="-226695">
              <a:lnSpc>
                <a:spcPct val="100000"/>
              </a:lnSpc>
              <a:spcBef>
                <a:spcPts val="530"/>
              </a:spcBef>
              <a:buSzPct val="117073"/>
              <a:buFont typeface="Arial"/>
              <a:buChar char="•"/>
              <a:tabLst>
                <a:tab pos="696595" algn="l"/>
              </a:tabLst>
            </a:pPr>
            <a:r>
              <a:rPr sz="2050" dirty="0">
                <a:latin typeface="Calibri"/>
                <a:cs typeface="Calibri"/>
              </a:rPr>
              <a:t>Microscopy</a:t>
            </a:r>
            <a:r>
              <a:rPr sz="2050" spc="-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–</a:t>
            </a:r>
            <a:r>
              <a:rPr sz="2050" spc="-1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only</a:t>
            </a:r>
            <a:r>
              <a:rPr sz="2050" spc="-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for</a:t>
            </a:r>
            <a:r>
              <a:rPr sz="2050" spc="-5" dirty="0">
                <a:latin typeface="Calibri"/>
                <a:cs typeface="Calibri"/>
              </a:rPr>
              <a:t> </a:t>
            </a:r>
            <a:r>
              <a:rPr sz="2050" spc="-20" dirty="0">
                <a:latin typeface="Calibri"/>
                <a:cs typeface="Calibri"/>
              </a:rPr>
              <a:t>extraintestinal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infections</a:t>
            </a:r>
            <a:endParaRPr sz="2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6186" y="1690382"/>
            <a:ext cx="4725356" cy="409270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62955" y="1690382"/>
            <a:ext cx="5462397" cy="407365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88491" y="5931789"/>
            <a:ext cx="4278630" cy="481330"/>
          </a:xfrm>
          <a:prstGeom prst="rect">
            <a:avLst/>
          </a:prstGeom>
          <a:solidFill>
            <a:srgbClr val="000000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34975">
              <a:lnSpc>
                <a:spcPts val="1830"/>
              </a:lnSpc>
            </a:pP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Ferments:</a:t>
            </a:r>
            <a:r>
              <a:rPr sz="15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-20" dirty="0">
                <a:solidFill>
                  <a:srgbClr val="FFFFFF"/>
                </a:solidFill>
                <a:latin typeface="Calibri"/>
                <a:cs typeface="Calibri"/>
              </a:rPr>
              <a:t>Escherichia,</a:t>
            </a:r>
            <a:r>
              <a:rPr sz="1550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-20" dirty="0">
                <a:solidFill>
                  <a:srgbClr val="FFFFFF"/>
                </a:solidFill>
                <a:latin typeface="Calibri"/>
                <a:cs typeface="Calibri"/>
              </a:rPr>
              <a:t>Citrobacter,</a:t>
            </a:r>
            <a:r>
              <a:rPr sz="1550" i="1" spc="-10" dirty="0">
                <a:solidFill>
                  <a:srgbClr val="FFFFFF"/>
                </a:solidFill>
                <a:latin typeface="Calibri"/>
                <a:cs typeface="Calibri"/>
              </a:rPr>
              <a:t> Enterobacter</a:t>
            </a:r>
            <a:endParaRPr sz="1550">
              <a:latin typeface="Calibri"/>
              <a:cs typeface="Calibri"/>
            </a:endParaRPr>
          </a:p>
          <a:p>
            <a:pPr marL="878840">
              <a:lnSpc>
                <a:spcPts val="1855"/>
              </a:lnSpc>
            </a:pP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-10" dirty="0">
                <a:solidFill>
                  <a:srgbClr val="FFFFFF"/>
                </a:solidFill>
                <a:latin typeface="Calibri"/>
                <a:cs typeface="Calibri"/>
              </a:rPr>
              <a:t>Klebsiella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70968" y="5931789"/>
            <a:ext cx="4890135" cy="481330"/>
          </a:xfrm>
          <a:prstGeom prst="rect">
            <a:avLst/>
          </a:prstGeom>
          <a:solidFill>
            <a:srgbClr val="000000"/>
          </a:solidFill>
          <a:ln w="3175">
            <a:solidFill>
              <a:srgbClr val="00000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 marL="816610" marR="177800" indent="-614045">
              <a:lnSpc>
                <a:spcPts val="1850"/>
              </a:lnSpc>
              <a:spcBef>
                <a:spcPts val="40"/>
              </a:spcBef>
            </a:pP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Non-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fermenting:</a:t>
            </a:r>
            <a:r>
              <a:rPr sz="15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others</a:t>
            </a:r>
            <a:r>
              <a:rPr sz="155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55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including</a:t>
            </a:r>
            <a:r>
              <a:rPr sz="15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dirty="0">
                <a:solidFill>
                  <a:srgbClr val="FFFFFF"/>
                </a:solidFill>
                <a:latin typeface="Calibri"/>
                <a:cs typeface="Calibri"/>
              </a:rPr>
              <a:t>Shigella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5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-10" dirty="0">
                <a:solidFill>
                  <a:srgbClr val="FFFFFF"/>
                </a:solidFill>
                <a:latin typeface="Calibri"/>
                <a:cs typeface="Calibri"/>
              </a:rPr>
              <a:t>Salmonella, </a:t>
            </a:r>
            <a:r>
              <a:rPr sz="1550" i="1" dirty="0">
                <a:solidFill>
                  <a:srgbClr val="FFFFFF"/>
                </a:solidFill>
                <a:latin typeface="Calibri"/>
                <a:cs typeface="Calibri"/>
              </a:rPr>
              <a:t>Serratia</a:t>
            </a:r>
            <a:r>
              <a:rPr sz="155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1550" i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-10" dirty="0">
                <a:solidFill>
                  <a:srgbClr val="FFFFFF"/>
                </a:solidFill>
                <a:latin typeface="Calibri"/>
                <a:cs typeface="Calibri"/>
              </a:rPr>
              <a:t>non-fermenting</a:t>
            </a:r>
            <a:r>
              <a:rPr sz="1550" i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-20" dirty="0">
                <a:solidFill>
                  <a:srgbClr val="FFFFFF"/>
                </a:solidFill>
                <a:latin typeface="Calibri"/>
                <a:cs typeface="Calibri"/>
              </a:rPr>
              <a:t>rods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4748" rIns="0" bIns="0" rtlCol="0">
            <a:spAutoFit/>
          </a:bodyPr>
          <a:lstStyle/>
          <a:p>
            <a:pPr marL="642620">
              <a:lnSpc>
                <a:spcPct val="100000"/>
              </a:lnSpc>
              <a:spcBef>
                <a:spcPts val="100"/>
              </a:spcBef>
            </a:pPr>
            <a:r>
              <a:rPr dirty="0"/>
              <a:t>Colour</a:t>
            </a:r>
            <a:r>
              <a:rPr spc="-110" dirty="0"/>
              <a:t> </a:t>
            </a:r>
            <a:r>
              <a:rPr dirty="0"/>
              <a:t>–</a:t>
            </a:r>
            <a:r>
              <a:rPr spc="-100" dirty="0"/>
              <a:t> </a:t>
            </a:r>
            <a:r>
              <a:rPr dirty="0"/>
              <a:t>lactose</a:t>
            </a:r>
            <a:r>
              <a:rPr spc="-105" dirty="0"/>
              <a:t> </a:t>
            </a:r>
            <a:r>
              <a:rPr spc="-10" dirty="0"/>
              <a:t>fermentation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769421" y="3114713"/>
          <a:ext cx="3408679" cy="31635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2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59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449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55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Type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55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Note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68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O157:H7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454659">
                        <a:lnSpc>
                          <a:spcPct val="101699"/>
                        </a:lnSpc>
                        <a:spcBef>
                          <a:spcPts val="219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most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the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world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68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25" dirty="0">
                          <a:latin typeface="Calibri"/>
                          <a:cs typeface="Calibri"/>
                        </a:rPr>
                        <a:t>O26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294005">
                        <a:lnSpc>
                          <a:spcPct val="101699"/>
                        </a:lnSpc>
                        <a:spcBef>
                          <a:spcPts val="219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Most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55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55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Czech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Republic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579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O104:H4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40386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German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epidemic</a:t>
                      </a:r>
                      <a:r>
                        <a:rPr sz="155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(2011)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550" spc="-20" dirty="0">
                          <a:latin typeface="Calibri"/>
                          <a:cs typeface="Calibri"/>
                        </a:rPr>
                        <a:t>O103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550" spc="-20" dirty="0">
                          <a:latin typeface="Calibri"/>
                          <a:cs typeface="Calibri"/>
                        </a:rPr>
                        <a:t>O111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O1415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472440" y="4836579"/>
            <a:ext cx="3653790" cy="553720"/>
          </a:xfrm>
          <a:custGeom>
            <a:avLst/>
            <a:gdLst/>
            <a:ahLst/>
            <a:cxnLst/>
            <a:rect l="l" t="t" r="r" b="b"/>
            <a:pathLst>
              <a:path w="3653790" h="553720">
                <a:moveTo>
                  <a:pt x="0" y="0"/>
                </a:moveTo>
                <a:lnTo>
                  <a:pt x="3653268" y="0"/>
                </a:lnTo>
                <a:lnTo>
                  <a:pt x="3653268" y="553541"/>
                </a:lnTo>
                <a:lnTo>
                  <a:pt x="0" y="55354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66090" y="4830229"/>
            <a:ext cx="3666490" cy="480059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4445" rIns="0" bIns="0" rtlCol="0">
            <a:spAutoFit/>
          </a:bodyPr>
          <a:lstStyle/>
          <a:p>
            <a:pPr marL="572770" marR="788035" indent="-443865">
              <a:lnSpc>
                <a:spcPts val="1850"/>
              </a:lnSpc>
              <a:spcBef>
                <a:spcPts val="35"/>
              </a:spcBef>
            </a:pP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Ferments:</a:t>
            </a:r>
            <a:r>
              <a:rPr sz="15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-20" dirty="0">
                <a:solidFill>
                  <a:srgbClr val="FFFFFF"/>
                </a:solidFill>
                <a:latin typeface="Calibri"/>
                <a:cs typeface="Calibri"/>
              </a:rPr>
              <a:t>Escherichia,</a:t>
            </a:r>
            <a:r>
              <a:rPr sz="1550" i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-10" dirty="0">
                <a:solidFill>
                  <a:srgbClr val="FFFFFF"/>
                </a:solidFill>
                <a:latin typeface="Calibri"/>
                <a:cs typeface="Calibri"/>
              </a:rPr>
              <a:t>Citrobacter, </a:t>
            </a:r>
            <a:r>
              <a:rPr sz="1550" i="1" dirty="0">
                <a:solidFill>
                  <a:srgbClr val="FFFFFF"/>
                </a:solidFill>
                <a:latin typeface="Calibri"/>
                <a:cs typeface="Calibri"/>
              </a:rPr>
              <a:t>Enterobacter</a:t>
            </a:r>
            <a:r>
              <a:rPr sz="1550" i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55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-10" dirty="0">
                <a:solidFill>
                  <a:srgbClr val="FFFFFF"/>
                </a:solidFill>
                <a:latin typeface="Calibri"/>
                <a:cs typeface="Calibri"/>
              </a:rPr>
              <a:t>Klebsiella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551180" y="237744"/>
            <a:ext cx="8077200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Colour</a:t>
            </a:r>
            <a:r>
              <a:rPr spc="-100" dirty="0"/>
              <a:t> </a:t>
            </a:r>
            <a:r>
              <a:rPr dirty="0"/>
              <a:t>–</a:t>
            </a:r>
            <a:r>
              <a:rPr spc="-95" dirty="0"/>
              <a:t> </a:t>
            </a:r>
            <a:r>
              <a:rPr dirty="0"/>
              <a:t>lactose</a:t>
            </a:r>
            <a:r>
              <a:rPr spc="-95" dirty="0"/>
              <a:t> </a:t>
            </a:r>
            <a:r>
              <a:rPr dirty="0"/>
              <a:t>fermentation,</a:t>
            </a:r>
            <a:r>
              <a:rPr spc="-95" dirty="0"/>
              <a:t> </a:t>
            </a:r>
            <a:r>
              <a:rPr dirty="0"/>
              <a:t>what</a:t>
            </a:r>
            <a:r>
              <a:rPr spc="-100" dirty="0"/>
              <a:t> </a:t>
            </a:r>
            <a:r>
              <a:rPr spc="-20" dirty="0"/>
              <a:t>next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83125" y="1505749"/>
            <a:ext cx="34004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0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dirty="0">
                <a:latin typeface="Calibri"/>
                <a:cs typeface="Calibri"/>
              </a:rPr>
              <a:t>When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this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enough?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83125" y="2509532"/>
            <a:ext cx="340232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0"/>
              </a:spcBef>
              <a:buSzPct val="116666"/>
              <a:buFont typeface="Arial"/>
              <a:buChar char="•"/>
              <a:tabLst>
                <a:tab pos="240029" algn="l"/>
              </a:tabLst>
            </a:pPr>
            <a:r>
              <a:rPr sz="2400" b="1" spc="-10" dirty="0">
                <a:latin typeface="Calibri"/>
                <a:cs typeface="Calibri"/>
              </a:rPr>
              <a:t>Serotyping/agglutination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6186" y="1690395"/>
            <a:ext cx="3395293" cy="2940723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9241156" y="1308735"/>
            <a:ext cx="2059305" cy="1235710"/>
            <a:chOff x="9241156" y="1308735"/>
            <a:chExt cx="2059305" cy="1235710"/>
          </a:xfrm>
        </p:grpSpPr>
        <p:sp>
          <p:nvSpPr>
            <p:cNvPr id="10" name="object 10"/>
            <p:cNvSpPr/>
            <p:nvPr/>
          </p:nvSpPr>
          <p:spPr>
            <a:xfrm>
              <a:off x="9247505" y="1315085"/>
              <a:ext cx="2046605" cy="1223010"/>
            </a:xfrm>
            <a:custGeom>
              <a:avLst/>
              <a:gdLst/>
              <a:ahLst/>
              <a:cxnLst/>
              <a:rect l="l" t="t" r="r" b="b"/>
              <a:pathLst>
                <a:path w="2046604" h="1223010">
                  <a:moveTo>
                    <a:pt x="21667" y="1222794"/>
                  </a:moveTo>
                  <a:lnTo>
                    <a:pt x="227623" y="919886"/>
                  </a:lnTo>
                  <a:lnTo>
                    <a:pt x="187009" y="890260"/>
                  </a:lnTo>
                  <a:lnTo>
                    <a:pt x="150438" y="859654"/>
                  </a:lnTo>
                  <a:lnTo>
                    <a:pt x="117890" y="828172"/>
                  </a:lnTo>
                  <a:lnTo>
                    <a:pt x="89349" y="795917"/>
                  </a:lnTo>
                  <a:lnTo>
                    <a:pt x="64791" y="762996"/>
                  </a:lnTo>
                  <a:lnTo>
                    <a:pt x="44198" y="729512"/>
                  </a:lnTo>
                  <a:lnTo>
                    <a:pt x="14825" y="661273"/>
                  </a:lnTo>
                  <a:lnTo>
                    <a:pt x="1070" y="592040"/>
                  </a:lnTo>
                  <a:lnTo>
                    <a:pt x="0" y="557313"/>
                  </a:lnTo>
                  <a:lnTo>
                    <a:pt x="2773" y="522650"/>
                  </a:lnTo>
                  <a:lnTo>
                    <a:pt x="19772" y="453940"/>
                  </a:lnTo>
                  <a:lnTo>
                    <a:pt x="51910" y="386748"/>
                  </a:lnTo>
                  <a:lnTo>
                    <a:pt x="73603" y="353984"/>
                  </a:lnTo>
                  <a:lnTo>
                    <a:pt x="99023" y="321912"/>
                  </a:lnTo>
                  <a:lnTo>
                    <a:pt x="128146" y="290638"/>
                  </a:lnTo>
                  <a:lnTo>
                    <a:pt x="160954" y="260267"/>
                  </a:lnTo>
                  <a:lnTo>
                    <a:pt x="197426" y="230903"/>
                  </a:lnTo>
                  <a:lnTo>
                    <a:pt x="237541" y="202652"/>
                  </a:lnTo>
                  <a:lnTo>
                    <a:pt x="281282" y="175617"/>
                  </a:lnTo>
                  <a:lnTo>
                    <a:pt x="328626" y="149902"/>
                  </a:lnTo>
                  <a:lnTo>
                    <a:pt x="379554" y="125615"/>
                  </a:lnTo>
                  <a:lnTo>
                    <a:pt x="422689" y="107358"/>
                  </a:lnTo>
                  <a:lnTo>
                    <a:pt x="467005" y="90556"/>
                  </a:lnTo>
                  <a:lnTo>
                    <a:pt x="512400" y="75200"/>
                  </a:lnTo>
                  <a:lnTo>
                    <a:pt x="558776" y="61287"/>
                  </a:lnTo>
                  <a:lnTo>
                    <a:pt x="606035" y="48811"/>
                  </a:lnTo>
                  <a:lnTo>
                    <a:pt x="654076" y="37765"/>
                  </a:lnTo>
                  <a:lnTo>
                    <a:pt x="702799" y="28143"/>
                  </a:lnTo>
                  <a:lnTo>
                    <a:pt x="752105" y="19939"/>
                  </a:lnTo>
                  <a:lnTo>
                    <a:pt x="801894" y="13149"/>
                  </a:lnTo>
                  <a:lnTo>
                    <a:pt x="852069" y="7765"/>
                  </a:lnTo>
                  <a:lnTo>
                    <a:pt x="902529" y="3783"/>
                  </a:lnTo>
                  <a:lnTo>
                    <a:pt x="953173" y="1196"/>
                  </a:lnTo>
                  <a:lnTo>
                    <a:pt x="1003905" y="0"/>
                  </a:lnTo>
                  <a:lnTo>
                    <a:pt x="1054622" y="187"/>
                  </a:lnTo>
                  <a:lnTo>
                    <a:pt x="1105227" y="1752"/>
                  </a:lnTo>
                  <a:lnTo>
                    <a:pt x="1155620" y="4689"/>
                  </a:lnTo>
                  <a:lnTo>
                    <a:pt x="1205701" y="8993"/>
                  </a:lnTo>
                  <a:lnTo>
                    <a:pt x="1255371" y="14658"/>
                  </a:lnTo>
                  <a:lnTo>
                    <a:pt x="1304530" y="21677"/>
                  </a:lnTo>
                  <a:lnTo>
                    <a:pt x="1353079" y="30046"/>
                  </a:lnTo>
                  <a:lnTo>
                    <a:pt x="1400919" y="39758"/>
                  </a:lnTo>
                  <a:lnTo>
                    <a:pt x="1447949" y="50807"/>
                  </a:lnTo>
                  <a:lnTo>
                    <a:pt x="1494073" y="63189"/>
                  </a:lnTo>
                  <a:lnTo>
                    <a:pt x="1539188" y="76896"/>
                  </a:lnTo>
                  <a:lnTo>
                    <a:pt x="1583195" y="91924"/>
                  </a:lnTo>
                  <a:lnTo>
                    <a:pt x="1625998" y="108265"/>
                  </a:lnTo>
                  <a:lnTo>
                    <a:pt x="1667492" y="125916"/>
                  </a:lnTo>
                  <a:lnTo>
                    <a:pt x="1707582" y="144869"/>
                  </a:lnTo>
                  <a:lnTo>
                    <a:pt x="1746168" y="165119"/>
                  </a:lnTo>
                  <a:lnTo>
                    <a:pt x="1783149" y="186659"/>
                  </a:lnTo>
                  <a:lnTo>
                    <a:pt x="1818426" y="209486"/>
                  </a:lnTo>
                  <a:lnTo>
                    <a:pt x="1859041" y="239109"/>
                  </a:lnTo>
                  <a:lnTo>
                    <a:pt x="1895612" y="269714"/>
                  </a:lnTo>
                  <a:lnTo>
                    <a:pt x="1928159" y="301196"/>
                  </a:lnTo>
                  <a:lnTo>
                    <a:pt x="1956701" y="333449"/>
                  </a:lnTo>
                  <a:lnTo>
                    <a:pt x="1981259" y="366370"/>
                  </a:lnTo>
                  <a:lnTo>
                    <a:pt x="2001852" y="399854"/>
                  </a:lnTo>
                  <a:lnTo>
                    <a:pt x="2031224" y="468091"/>
                  </a:lnTo>
                  <a:lnTo>
                    <a:pt x="2044979" y="537321"/>
                  </a:lnTo>
                  <a:lnTo>
                    <a:pt x="2046050" y="572050"/>
                  </a:lnTo>
                  <a:lnTo>
                    <a:pt x="2043276" y="606711"/>
                  </a:lnTo>
                  <a:lnTo>
                    <a:pt x="2026276" y="675421"/>
                  </a:lnTo>
                  <a:lnTo>
                    <a:pt x="1994137" y="742614"/>
                  </a:lnTo>
                  <a:lnTo>
                    <a:pt x="1972442" y="775379"/>
                  </a:lnTo>
                  <a:lnTo>
                    <a:pt x="1947022" y="807452"/>
                  </a:lnTo>
                  <a:lnTo>
                    <a:pt x="1917898" y="838727"/>
                  </a:lnTo>
                  <a:lnTo>
                    <a:pt x="1885089" y="869098"/>
                  </a:lnTo>
                  <a:lnTo>
                    <a:pt x="1848617" y="898464"/>
                  </a:lnTo>
                  <a:lnTo>
                    <a:pt x="1808500" y="926716"/>
                  </a:lnTo>
                  <a:lnTo>
                    <a:pt x="1764758" y="953753"/>
                  </a:lnTo>
                  <a:lnTo>
                    <a:pt x="1717413" y="979468"/>
                  </a:lnTo>
                  <a:lnTo>
                    <a:pt x="1666482" y="1003757"/>
                  </a:lnTo>
                  <a:lnTo>
                    <a:pt x="1623491" y="1021944"/>
                  </a:lnTo>
                  <a:lnTo>
                    <a:pt x="1579166" y="1038729"/>
                  </a:lnTo>
                  <a:lnTo>
                    <a:pt x="1533612" y="1054106"/>
                  </a:lnTo>
                  <a:lnTo>
                    <a:pt x="1518952" y="1058494"/>
                  </a:lnTo>
                  <a:lnTo>
                    <a:pt x="526594" y="1058494"/>
                  </a:lnTo>
                  <a:lnTo>
                    <a:pt x="21667" y="1222794"/>
                  </a:lnTo>
                  <a:close/>
                </a:path>
                <a:path w="2046604" h="1223010">
                  <a:moveTo>
                    <a:pt x="1033683" y="1129411"/>
                  </a:moveTo>
                  <a:lnTo>
                    <a:pt x="981563" y="1128982"/>
                  </a:lnTo>
                  <a:lnTo>
                    <a:pt x="929476" y="1127086"/>
                  </a:lnTo>
                  <a:lnTo>
                    <a:pt x="877527" y="1123718"/>
                  </a:lnTo>
                  <a:lnTo>
                    <a:pt x="825821" y="1118872"/>
                  </a:lnTo>
                  <a:lnTo>
                    <a:pt x="774466" y="1112544"/>
                  </a:lnTo>
                  <a:lnTo>
                    <a:pt x="723564" y="1104730"/>
                  </a:lnTo>
                  <a:lnTo>
                    <a:pt x="673220" y="1095421"/>
                  </a:lnTo>
                  <a:lnTo>
                    <a:pt x="623541" y="1084617"/>
                  </a:lnTo>
                  <a:lnTo>
                    <a:pt x="574631" y="1072309"/>
                  </a:lnTo>
                  <a:lnTo>
                    <a:pt x="526594" y="1058494"/>
                  </a:lnTo>
                  <a:lnTo>
                    <a:pt x="1518952" y="1058494"/>
                  </a:lnTo>
                  <a:lnTo>
                    <a:pt x="1439244" y="1080624"/>
                  </a:lnTo>
                  <a:lnTo>
                    <a:pt x="1390639" y="1091750"/>
                  </a:lnTo>
                  <a:lnTo>
                    <a:pt x="1341227" y="1101452"/>
                  </a:lnTo>
                  <a:lnTo>
                    <a:pt x="1291111" y="1109721"/>
                  </a:lnTo>
                  <a:lnTo>
                    <a:pt x="1240400" y="1116552"/>
                  </a:lnTo>
                  <a:lnTo>
                    <a:pt x="1189196" y="1121943"/>
                  </a:lnTo>
                  <a:lnTo>
                    <a:pt x="1137606" y="1125886"/>
                  </a:lnTo>
                  <a:lnTo>
                    <a:pt x="1085733" y="1128377"/>
                  </a:lnTo>
                  <a:lnTo>
                    <a:pt x="1033683" y="11294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247505" y="1315085"/>
              <a:ext cx="2046605" cy="1223010"/>
            </a:xfrm>
            <a:custGeom>
              <a:avLst/>
              <a:gdLst/>
              <a:ahLst/>
              <a:cxnLst/>
              <a:rect l="l" t="t" r="r" b="b"/>
              <a:pathLst>
                <a:path w="2046604" h="1223010">
                  <a:moveTo>
                    <a:pt x="21667" y="1222794"/>
                  </a:moveTo>
                  <a:lnTo>
                    <a:pt x="21667" y="1222794"/>
                  </a:lnTo>
                  <a:lnTo>
                    <a:pt x="227623" y="919886"/>
                  </a:lnTo>
                  <a:lnTo>
                    <a:pt x="0" y="557313"/>
                  </a:lnTo>
                  <a:lnTo>
                    <a:pt x="0" y="557313"/>
                  </a:lnTo>
                  <a:lnTo>
                    <a:pt x="2773" y="522650"/>
                  </a:lnTo>
                  <a:lnTo>
                    <a:pt x="19772" y="453940"/>
                  </a:lnTo>
                  <a:lnTo>
                    <a:pt x="51910" y="386748"/>
                  </a:lnTo>
                  <a:lnTo>
                    <a:pt x="73603" y="353984"/>
                  </a:lnTo>
                  <a:lnTo>
                    <a:pt x="99023" y="321912"/>
                  </a:lnTo>
                  <a:lnTo>
                    <a:pt x="128146" y="290638"/>
                  </a:lnTo>
                  <a:lnTo>
                    <a:pt x="160954" y="260267"/>
                  </a:lnTo>
                  <a:lnTo>
                    <a:pt x="197426" y="230903"/>
                  </a:lnTo>
                  <a:lnTo>
                    <a:pt x="237541" y="202652"/>
                  </a:lnTo>
                  <a:lnTo>
                    <a:pt x="281282" y="175617"/>
                  </a:lnTo>
                  <a:lnTo>
                    <a:pt x="328626" y="149902"/>
                  </a:lnTo>
                  <a:lnTo>
                    <a:pt x="379554" y="125615"/>
                  </a:lnTo>
                  <a:lnTo>
                    <a:pt x="422689" y="107358"/>
                  </a:lnTo>
                  <a:lnTo>
                    <a:pt x="467005" y="90556"/>
                  </a:lnTo>
                  <a:lnTo>
                    <a:pt x="512400" y="75200"/>
                  </a:lnTo>
                  <a:lnTo>
                    <a:pt x="558776" y="61287"/>
                  </a:lnTo>
                  <a:lnTo>
                    <a:pt x="606035" y="48811"/>
                  </a:lnTo>
                  <a:lnTo>
                    <a:pt x="654076" y="37765"/>
                  </a:lnTo>
                  <a:lnTo>
                    <a:pt x="702799" y="28143"/>
                  </a:lnTo>
                  <a:lnTo>
                    <a:pt x="752105" y="19939"/>
                  </a:lnTo>
                  <a:lnTo>
                    <a:pt x="801894" y="13149"/>
                  </a:lnTo>
                  <a:lnTo>
                    <a:pt x="852069" y="7765"/>
                  </a:lnTo>
                  <a:lnTo>
                    <a:pt x="902529" y="3783"/>
                  </a:lnTo>
                  <a:lnTo>
                    <a:pt x="953173" y="1196"/>
                  </a:lnTo>
                  <a:lnTo>
                    <a:pt x="1003905" y="0"/>
                  </a:lnTo>
                  <a:lnTo>
                    <a:pt x="1003905" y="0"/>
                  </a:lnTo>
                  <a:lnTo>
                    <a:pt x="1054622" y="187"/>
                  </a:lnTo>
                  <a:lnTo>
                    <a:pt x="1105227" y="1752"/>
                  </a:lnTo>
                  <a:lnTo>
                    <a:pt x="1155620" y="4689"/>
                  </a:lnTo>
                  <a:lnTo>
                    <a:pt x="1205701" y="8993"/>
                  </a:lnTo>
                  <a:lnTo>
                    <a:pt x="1255371" y="14658"/>
                  </a:lnTo>
                  <a:lnTo>
                    <a:pt x="1304530" y="21677"/>
                  </a:lnTo>
                  <a:lnTo>
                    <a:pt x="1353079" y="30046"/>
                  </a:lnTo>
                  <a:lnTo>
                    <a:pt x="1400919" y="39758"/>
                  </a:lnTo>
                  <a:lnTo>
                    <a:pt x="1447949" y="50807"/>
                  </a:lnTo>
                  <a:lnTo>
                    <a:pt x="1494073" y="63189"/>
                  </a:lnTo>
                  <a:lnTo>
                    <a:pt x="1539188" y="76896"/>
                  </a:lnTo>
                  <a:lnTo>
                    <a:pt x="1583195" y="91924"/>
                  </a:lnTo>
                  <a:lnTo>
                    <a:pt x="1625998" y="108265"/>
                  </a:lnTo>
                  <a:lnTo>
                    <a:pt x="1667492" y="125916"/>
                  </a:lnTo>
                  <a:lnTo>
                    <a:pt x="1707582" y="144869"/>
                  </a:lnTo>
                  <a:lnTo>
                    <a:pt x="1746168" y="165119"/>
                  </a:lnTo>
                  <a:lnTo>
                    <a:pt x="1783149" y="186659"/>
                  </a:lnTo>
                  <a:lnTo>
                    <a:pt x="1818426" y="209486"/>
                  </a:lnTo>
                  <a:lnTo>
                    <a:pt x="1859041" y="239109"/>
                  </a:lnTo>
                  <a:lnTo>
                    <a:pt x="1895612" y="269714"/>
                  </a:lnTo>
                  <a:lnTo>
                    <a:pt x="1928159" y="301196"/>
                  </a:lnTo>
                  <a:lnTo>
                    <a:pt x="1956701" y="333449"/>
                  </a:lnTo>
                  <a:lnTo>
                    <a:pt x="1981259" y="366370"/>
                  </a:lnTo>
                  <a:lnTo>
                    <a:pt x="2001852" y="399854"/>
                  </a:lnTo>
                  <a:lnTo>
                    <a:pt x="2031224" y="468091"/>
                  </a:lnTo>
                  <a:lnTo>
                    <a:pt x="2044979" y="537321"/>
                  </a:lnTo>
                  <a:lnTo>
                    <a:pt x="2046050" y="572050"/>
                  </a:lnTo>
                  <a:lnTo>
                    <a:pt x="2046050" y="572050"/>
                  </a:lnTo>
                  <a:lnTo>
                    <a:pt x="21667" y="1222794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662300" y="1442085"/>
            <a:ext cx="1219200" cy="732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610" marR="5080" indent="-42545" algn="just">
              <a:lnSpc>
                <a:spcPct val="100000"/>
              </a:lnSpc>
              <a:spcBef>
                <a:spcPts val="100"/>
              </a:spcBef>
            </a:pP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Children</a:t>
            </a: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20" dirty="0">
                <a:solidFill>
                  <a:srgbClr val="FFFFFF"/>
                </a:solidFill>
                <a:latin typeface="Calibri"/>
                <a:cs typeface="Calibri"/>
              </a:rPr>
              <a:t>under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5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years</a:t>
            </a:r>
            <a:r>
              <a:rPr sz="15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5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25" dirty="0">
                <a:solidFill>
                  <a:srgbClr val="FFFFFF"/>
                </a:solidFill>
                <a:latin typeface="Calibri"/>
                <a:cs typeface="Calibri"/>
              </a:rPr>
              <a:t>age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due</a:t>
            </a:r>
            <a:r>
              <a:rPr sz="15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5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25" dirty="0">
                <a:solidFill>
                  <a:srgbClr val="FFFFFF"/>
                </a:solidFill>
                <a:latin typeface="Calibri"/>
                <a:cs typeface="Calibri"/>
              </a:rPr>
              <a:t>HUS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29662" y="2639961"/>
            <a:ext cx="3293745" cy="2294890"/>
          </a:xfrm>
          <a:prstGeom prst="rect">
            <a:avLst/>
          </a:prstGeom>
          <a:solidFill>
            <a:srgbClr val="C00000"/>
          </a:solidFill>
          <a:ln w="12700">
            <a:solidFill>
              <a:srgbClr val="000000"/>
            </a:solidFill>
          </a:ln>
        </p:spPr>
        <p:txBody>
          <a:bodyPr vert="horz" wrap="square" lIns="0" tIns="425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35"/>
              </a:spcBef>
            </a:pPr>
            <a:endParaRPr sz="1550">
              <a:latin typeface="Times New Roman"/>
              <a:cs typeface="Times New Roman"/>
            </a:endParaRPr>
          </a:p>
          <a:p>
            <a:pPr marL="90805" marR="731520">
              <a:lnSpc>
                <a:spcPct val="116300"/>
              </a:lnSpc>
            </a:pP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Haemolytic</a:t>
            </a:r>
            <a:r>
              <a:rPr sz="155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uraemic</a:t>
            </a:r>
            <a:r>
              <a:rPr sz="155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syndrome (HUS)</a:t>
            </a:r>
            <a:endParaRPr sz="1550">
              <a:latin typeface="Calibri"/>
              <a:cs typeface="Calibri"/>
            </a:endParaRPr>
          </a:p>
          <a:p>
            <a:pPr marL="90805" marR="541020">
              <a:lnSpc>
                <a:spcPct val="100000"/>
              </a:lnSpc>
              <a:spcBef>
                <a:spcPts val="35"/>
              </a:spcBef>
            </a:pP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=</a:t>
            </a:r>
            <a:r>
              <a:rPr sz="155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thrombocytopenia,</a:t>
            </a:r>
            <a:r>
              <a:rPr sz="155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haemolytic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anaemia</a:t>
            </a:r>
            <a:r>
              <a:rPr sz="15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5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acute</a:t>
            </a:r>
            <a:r>
              <a:rPr sz="15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kidney</a:t>
            </a: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 failure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1550">
              <a:latin typeface="Calibri"/>
              <a:cs typeface="Calibri"/>
            </a:endParaRPr>
          </a:p>
          <a:p>
            <a:pPr marL="90805" marR="13970">
              <a:lnSpc>
                <a:spcPct val="100000"/>
              </a:lnSpc>
            </a:pP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typical</a:t>
            </a:r>
            <a:r>
              <a:rPr sz="15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5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FFFFF"/>
                </a:solidFill>
                <a:latin typeface="Calibri"/>
                <a:cs typeface="Calibri"/>
              </a:rPr>
              <a:t>children</a:t>
            </a:r>
            <a:r>
              <a:rPr sz="155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FFFFF"/>
                </a:solidFill>
                <a:latin typeface="Calibri"/>
                <a:cs typeface="Calibri"/>
              </a:rPr>
              <a:t>under</a:t>
            </a:r>
            <a:r>
              <a:rPr sz="155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55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FFFFF"/>
                </a:solidFill>
                <a:latin typeface="Calibri"/>
                <a:cs typeface="Calibri"/>
              </a:rPr>
              <a:t>years</a:t>
            </a:r>
            <a:r>
              <a:rPr sz="155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550" b="1" spc="-20" dirty="0">
                <a:solidFill>
                  <a:srgbClr val="FFFFFF"/>
                </a:solidFill>
                <a:latin typeface="Calibri"/>
                <a:cs typeface="Calibri"/>
              </a:rPr>
              <a:t> age</a:t>
            </a:r>
            <a:r>
              <a:rPr sz="1550" spc="-20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55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FFFFF"/>
                </a:solidFill>
                <a:latin typeface="Calibri"/>
                <a:cs typeface="Calibri"/>
              </a:rPr>
              <a:t>epidemics</a:t>
            </a:r>
            <a:r>
              <a:rPr sz="155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(summer)</a:t>
            </a:r>
            <a:r>
              <a:rPr sz="155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55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beef,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unpasteurised</a:t>
            </a:r>
            <a:r>
              <a:rPr sz="155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products.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7816" y="4768786"/>
            <a:ext cx="3192399" cy="185680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971857" y="6177000"/>
            <a:ext cx="4888230" cy="480059"/>
          </a:xfrm>
          <a:custGeom>
            <a:avLst/>
            <a:gdLst/>
            <a:ahLst/>
            <a:cxnLst/>
            <a:rect l="l" t="t" r="r" b="b"/>
            <a:pathLst>
              <a:path w="4888230" h="480059">
                <a:moveTo>
                  <a:pt x="0" y="0"/>
                </a:moveTo>
                <a:lnTo>
                  <a:pt x="4888229" y="0"/>
                </a:lnTo>
                <a:lnTo>
                  <a:pt x="4888229" y="479476"/>
                </a:lnTo>
                <a:lnTo>
                  <a:pt x="0" y="47947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970968" y="6176111"/>
            <a:ext cx="4890135" cy="48133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5080" rIns="0" bIns="0" rtlCol="0">
            <a:spAutoFit/>
          </a:bodyPr>
          <a:lstStyle/>
          <a:p>
            <a:pPr marL="816610" marR="576580" indent="-614045">
              <a:lnSpc>
                <a:spcPts val="1850"/>
              </a:lnSpc>
              <a:spcBef>
                <a:spcPts val="40"/>
              </a:spcBef>
            </a:pP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Non-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fermenting:</a:t>
            </a:r>
            <a:r>
              <a:rPr sz="15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others</a:t>
            </a:r>
            <a:r>
              <a:rPr sz="15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55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incl.</a:t>
            </a:r>
            <a:r>
              <a:rPr sz="15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dirty="0">
                <a:solidFill>
                  <a:srgbClr val="FFFFFF"/>
                </a:solidFill>
                <a:latin typeface="Calibri"/>
                <a:cs typeface="Calibri"/>
              </a:rPr>
              <a:t>Shigella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5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-10" dirty="0">
                <a:solidFill>
                  <a:srgbClr val="FFFFFF"/>
                </a:solidFill>
                <a:latin typeface="Calibri"/>
                <a:cs typeface="Calibri"/>
              </a:rPr>
              <a:t>Salmonella, </a:t>
            </a:r>
            <a:r>
              <a:rPr sz="1550" i="1" dirty="0">
                <a:solidFill>
                  <a:srgbClr val="FFFFFF"/>
                </a:solidFill>
                <a:latin typeface="Calibri"/>
                <a:cs typeface="Calibri"/>
              </a:rPr>
              <a:t>Serratia</a:t>
            </a:r>
            <a:r>
              <a:rPr sz="155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1550" i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-10" dirty="0">
                <a:solidFill>
                  <a:srgbClr val="FFFFFF"/>
                </a:solidFill>
                <a:latin typeface="Calibri"/>
                <a:cs typeface="Calibri"/>
              </a:rPr>
              <a:t>non-fermenting</a:t>
            </a:r>
            <a:r>
              <a:rPr sz="1550" i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-20" dirty="0">
                <a:solidFill>
                  <a:srgbClr val="FFFFFF"/>
                </a:solidFill>
                <a:latin typeface="Calibri"/>
                <a:cs typeface="Calibri"/>
              </a:rPr>
              <a:t>rods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4748" rIns="0" bIns="0" rtlCol="0">
            <a:spAutoFit/>
          </a:bodyPr>
          <a:lstStyle/>
          <a:p>
            <a:pPr marL="717550">
              <a:lnSpc>
                <a:spcPct val="100000"/>
              </a:lnSpc>
              <a:spcBef>
                <a:spcPts val="100"/>
              </a:spcBef>
            </a:pPr>
            <a:r>
              <a:rPr dirty="0"/>
              <a:t>Colour</a:t>
            </a:r>
            <a:r>
              <a:rPr spc="-75" dirty="0"/>
              <a:t> </a:t>
            </a:r>
            <a:r>
              <a:rPr dirty="0"/>
              <a:t>–</a:t>
            </a:r>
            <a:r>
              <a:rPr spc="-70" dirty="0"/>
              <a:t> </a:t>
            </a:r>
            <a:r>
              <a:rPr dirty="0"/>
              <a:t>lactose</a:t>
            </a:r>
            <a:r>
              <a:rPr spc="-70" dirty="0"/>
              <a:t> </a:t>
            </a:r>
            <a:r>
              <a:rPr dirty="0"/>
              <a:t>fermentation,</a:t>
            </a:r>
            <a:r>
              <a:rPr spc="-70" dirty="0"/>
              <a:t> </a:t>
            </a:r>
            <a:r>
              <a:rPr dirty="0"/>
              <a:t>what</a:t>
            </a:r>
            <a:r>
              <a:rPr spc="-70" dirty="0"/>
              <a:t> </a:t>
            </a:r>
            <a:r>
              <a:rPr dirty="0"/>
              <a:t>to</a:t>
            </a:r>
            <a:r>
              <a:rPr spc="-70" dirty="0"/>
              <a:t> </a:t>
            </a:r>
            <a:r>
              <a:rPr dirty="0"/>
              <a:t>do</a:t>
            </a:r>
            <a:r>
              <a:rPr spc="-75" dirty="0"/>
              <a:t> </a:t>
            </a:r>
            <a:r>
              <a:rPr spc="-20" dirty="0"/>
              <a:t>next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16939" y="1842427"/>
            <a:ext cx="3500120" cy="143954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241300" marR="901700" indent="-228600" algn="just">
              <a:lnSpc>
                <a:spcPts val="2600"/>
              </a:lnSpc>
              <a:spcBef>
                <a:spcPts val="420"/>
              </a:spcBef>
              <a:buSzPct val="116666"/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How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tell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if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it’s </a:t>
            </a:r>
            <a:r>
              <a:rPr sz="2400" dirty="0">
                <a:latin typeface="Calibri"/>
                <a:cs typeface="Calibri"/>
              </a:rPr>
              <a:t>Shigella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not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i="1" spc="-25" dirty="0">
                <a:latin typeface="Calibri"/>
                <a:cs typeface="Calibri"/>
              </a:rPr>
              <a:t>E. </a:t>
            </a:r>
            <a:r>
              <a:rPr sz="2400" i="1" spc="-10" dirty="0">
                <a:latin typeface="Calibri"/>
                <a:cs typeface="Calibri"/>
              </a:rPr>
              <a:t>coli</a:t>
            </a:r>
            <a:r>
              <a:rPr sz="2400" spc="-10" dirty="0">
                <a:latin typeface="Calibri"/>
                <a:cs typeface="Calibri"/>
              </a:rPr>
              <a:t>?</a:t>
            </a:r>
            <a:endParaRPr sz="2400">
              <a:latin typeface="Calibri"/>
              <a:cs typeface="Calibri"/>
            </a:endParaRPr>
          </a:p>
          <a:p>
            <a:pPr marL="696595" lvl="1" indent="-226695">
              <a:lnSpc>
                <a:spcPct val="100000"/>
              </a:lnSpc>
              <a:spcBef>
                <a:spcPts val="480"/>
              </a:spcBef>
              <a:buSzPct val="117073"/>
              <a:buFont typeface="Arial"/>
              <a:buChar char="•"/>
              <a:tabLst>
                <a:tab pos="696595" algn="l"/>
              </a:tabLst>
            </a:pPr>
            <a:r>
              <a:rPr sz="2050" spc="-10" dirty="0">
                <a:latin typeface="Calibri"/>
                <a:cs typeface="Calibri"/>
              </a:rPr>
              <a:t>MALDI-</a:t>
            </a:r>
            <a:r>
              <a:rPr sz="2050" dirty="0">
                <a:latin typeface="Calibri"/>
                <a:cs typeface="Calibri"/>
              </a:rPr>
              <a:t>TOF</a:t>
            </a:r>
            <a:r>
              <a:rPr sz="2050" spc="-3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MS</a:t>
            </a:r>
            <a:r>
              <a:rPr sz="2050" spc="-2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won’t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spc="-20" dirty="0">
                <a:latin typeface="Calibri"/>
                <a:cs typeface="Calibri"/>
              </a:rPr>
              <a:t>help</a:t>
            </a:r>
            <a:endParaRPr sz="2050">
              <a:latin typeface="Calibri"/>
              <a:cs typeface="Calibri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38175" y="3542931"/>
          <a:ext cx="4538345" cy="10966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0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7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06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22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55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Wedge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55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E.</a:t>
                      </a:r>
                      <a:r>
                        <a:rPr sz="155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coli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55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Shigella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25" dirty="0">
                          <a:latin typeface="Calibri"/>
                          <a:cs typeface="Calibri"/>
                        </a:rPr>
                        <a:t>Gas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+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(bubbles)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(no)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22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Indole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+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(pink)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(yellow)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62955" y="1690382"/>
            <a:ext cx="5487251" cy="409218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275666" y="1754937"/>
          <a:ext cx="5272403" cy="2376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5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78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3730">
                <a:tc>
                  <a:txBody>
                    <a:bodyPr/>
                    <a:lstStyle/>
                    <a:p>
                      <a:pPr marL="91440" marR="545465">
                        <a:lnSpc>
                          <a:spcPct val="117200"/>
                        </a:lnSpc>
                        <a:spcBef>
                          <a:spcPts val="150"/>
                        </a:spcBef>
                      </a:pPr>
                      <a:r>
                        <a:rPr sz="155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Determinants </a:t>
                      </a:r>
                      <a:r>
                        <a:rPr sz="155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O-</a:t>
                      </a:r>
                      <a:r>
                        <a:rPr sz="155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antigen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7155" marR="334010">
                        <a:lnSpc>
                          <a:spcPct val="117200"/>
                        </a:lnSpc>
                        <a:spcBef>
                          <a:spcPts val="150"/>
                        </a:spcBef>
                      </a:pPr>
                      <a:r>
                        <a:rPr sz="155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Determinants H-</a:t>
                      </a:r>
                      <a:r>
                        <a:rPr sz="155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antigen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1,9,12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25" dirty="0">
                          <a:latin typeface="Calibri"/>
                          <a:cs typeface="Calibri"/>
                        </a:rPr>
                        <a:t>g,m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Enteritidis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1,4,12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50" dirty="0">
                          <a:latin typeface="Calibri"/>
                          <a:cs typeface="Calibri"/>
                        </a:rPr>
                        <a:t>i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Typhimurium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57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6,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7,</a:t>
                      </a:r>
                      <a:r>
                        <a:rPr sz="155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14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50" dirty="0">
                          <a:latin typeface="Calibri"/>
                          <a:cs typeface="Calibri"/>
                        </a:rPr>
                        <a:t>R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Infantis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24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9,</a:t>
                      </a:r>
                      <a:r>
                        <a:rPr sz="155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12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50" spc="-50" dirty="0">
                          <a:latin typeface="Calibri"/>
                          <a:cs typeface="Calibri"/>
                        </a:rPr>
                        <a:t>d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6520" marR="5105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Typhi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(+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capsular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antigen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b="1" spc="-25" dirty="0">
                          <a:latin typeface="Calibri"/>
                          <a:cs typeface="Calibri"/>
                        </a:rPr>
                        <a:t>Vi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)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2113" y="1305293"/>
            <a:ext cx="4472551" cy="445617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54874" y="5931484"/>
            <a:ext cx="4278630" cy="560070"/>
          </a:xfrm>
          <a:prstGeom prst="rect">
            <a:avLst/>
          </a:prstGeom>
          <a:solidFill>
            <a:srgbClr val="000000"/>
          </a:solidFill>
          <a:ln w="3175">
            <a:solidFill>
              <a:srgbClr val="000000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235"/>
              </a:spcBef>
            </a:pP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Ferments:</a:t>
            </a:r>
            <a:r>
              <a:rPr sz="155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typically</a:t>
            </a:r>
            <a:r>
              <a:rPr sz="155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dirty="0">
                <a:solidFill>
                  <a:srgbClr val="FFFFFF"/>
                </a:solidFill>
                <a:latin typeface="Calibri"/>
                <a:cs typeface="Calibri"/>
              </a:rPr>
              <a:t>Salmonella</a:t>
            </a:r>
            <a:r>
              <a:rPr sz="1550" i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spc="-2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endParaRPr sz="155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320"/>
              </a:spcBef>
            </a:pPr>
            <a:r>
              <a:rPr sz="1550" i="1" spc="-10" dirty="0">
                <a:solidFill>
                  <a:srgbClr val="FFFFFF"/>
                </a:solidFill>
                <a:latin typeface="Calibri"/>
                <a:cs typeface="Calibri"/>
              </a:rPr>
              <a:t>Citrobacter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916939" y="520191"/>
            <a:ext cx="451167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Colour</a:t>
            </a:r>
            <a:r>
              <a:rPr spc="-60" dirty="0"/>
              <a:t> </a:t>
            </a:r>
            <a:r>
              <a:rPr dirty="0"/>
              <a:t>–</a:t>
            </a:r>
            <a:r>
              <a:rPr spc="-50" dirty="0"/>
              <a:t> </a:t>
            </a:r>
            <a:r>
              <a:rPr dirty="0"/>
              <a:t>H₂S</a:t>
            </a:r>
            <a:r>
              <a:rPr spc="-100" dirty="0"/>
              <a:t> </a:t>
            </a:r>
            <a:r>
              <a:rPr spc="-10" dirty="0"/>
              <a:t>utilisation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279134" y="757466"/>
            <a:ext cx="5206365" cy="566420"/>
          </a:xfrm>
          <a:prstGeom prst="rect">
            <a:avLst/>
          </a:prstGeom>
          <a:solidFill>
            <a:srgbClr val="000000"/>
          </a:solidFill>
          <a:ln w="3175">
            <a:solidFill>
              <a:srgbClr val="000000"/>
            </a:solidFill>
          </a:ln>
        </p:spPr>
        <p:txBody>
          <a:bodyPr vert="horz" wrap="square" lIns="0" tIns="1219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60"/>
              </a:spcBef>
            </a:pPr>
            <a:r>
              <a:rPr sz="2750" spc="-10" dirty="0">
                <a:solidFill>
                  <a:srgbClr val="FFFFFF"/>
                </a:solidFill>
                <a:latin typeface="Calibri"/>
                <a:cs typeface="Calibri"/>
              </a:rPr>
              <a:t>Serotyping</a:t>
            </a:r>
            <a:endParaRPr sz="2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</TotalTime>
  <Words>2228</Words>
  <Application>Microsoft Office PowerPoint</Application>
  <PresentationFormat>Širokoúhlá obrazovka</PresentationFormat>
  <Paragraphs>452</Paragraphs>
  <Slides>49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49</vt:i4>
      </vt:variant>
    </vt:vector>
  </HeadingPairs>
  <TitlesOfParts>
    <vt:vector size="54" baseType="lpstr">
      <vt:lpstr>Aptos</vt:lpstr>
      <vt:lpstr>Arial</vt:lpstr>
      <vt:lpstr>Calibri</vt:lpstr>
      <vt:lpstr>Times New Roman</vt:lpstr>
      <vt:lpstr>Office Theme</vt:lpstr>
      <vt:lpstr>Diagnosis of Significant G- rods I: Enterobacteria and Anaerobes</vt:lpstr>
      <vt:lpstr>Enterobacteria</vt:lpstr>
      <vt:lpstr>Virulence factors</vt:lpstr>
      <vt:lpstr>Infection</vt:lpstr>
      <vt:lpstr>Suitable specimens</vt:lpstr>
      <vt:lpstr>Colour – lactose fermentation</vt:lpstr>
      <vt:lpstr>Colour – lactose fermentation, what next</vt:lpstr>
      <vt:lpstr>Colour – lactose fermentation, what to do next</vt:lpstr>
      <vt:lpstr>Colour – H₂S utilisation</vt:lpstr>
      <vt:lpstr>Colour – utilisation of H2S</vt:lpstr>
      <vt:lpstr>Colour – oxidase production</vt:lpstr>
      <vt:lpstr>When is this useful?</vt:lpstr>
      <vt:lpstr>Serotyping (backward, slide agglutination)</vt:lpstr>
      <vt:lpstr>Performing serotyping</vt:lpstr>
      <vt:lpstr>Colour – lactose fermentation: what next?</vt:lpstr>
      <vt:lpstr>E. coli serotyping</vt:lpstr>
      <vt:lpstr>Prezentace aplikace PowerPoint</vt:lpstr>
      <vt:lpstr>Anaerobes</vt:lpstr>
      <vt:lpstr>Anaerobic infections</vt:lpstr>
      <vt:lpstr>Prezentace aplikace PowerPoint</vt:lpstr>
      <vt:lpstr>Today, only non-spore-forming bacteria</vt:lpstr>
      <vt:lpstr>Non-spore-forming anaerobes</vt:lpstr>
      <vt:lpstr>Pathogenicity of anaerobes</vt:lpstr>
      <vt:lpstr>Diagnostic characteristics</vt:lpstr>
      <vt:lpstr>Anaerobic metabolism</vt:lpstr>
      <vt:lpstr>Diagnostic specifics</vt:lpstr>
      <vt:lpstr>Diagnostic specifics</vt:lpstr>
      <vt:lpstr>Diagnostic specifics</vt:lpstr>
      <vt:lpstr>Important antibiotics in the treatment of anaerobic infections</vt:lpstr>
      <vt:lpstr>G+ anaerobic rods</vt:lpstr>
      <vt:lpstr>Actinomyces spp.</vt:lpstr>
      <vt:lpstr>Prezentace aplikace PowerPoint</vt:lpstr>
      <vt:lpstr>Cutibacterium acnes</vt:lpstr>
      <vt:lpstr>Prezentace aplikace PowerPoint</vt:lpstr>
      <vt:lpstr>Case report: early infection following a dog bite</vt:lpstr>
      <vt:lpstr>Repeat: Antibiotics with good penetration directly into the CNS (especially cerebral abscess)</vt:lpstr>
      <vt:lpstr>G+ anaerobic cocci</vt:lpstr>
      <vt:lpstr>G+ anaerobic cocci (GPAC)</vt:lpstr>
      <vt:lpstr>Prezentace aplikace PowerPoint</vt:lpstr>
      <vt:lpstr>G-negative anaerobic rods</vt:lpstr>
      <vt:lpstr>Bacteroides spp.</vt:lpstr>
      <vt:lpstr>Prezentace aplikace PowerPoint</vt:lpstr>
      <vt:lpstr>Case report: liver abscess</vt:lpstr>
      <vt:lpstr>Fusobacterium spp.</vt:lpstr>
      <vt:lpstr>Prezentace aplikace PowerPoint</vt:lpstr>
      <vt:lpstr>Case report: peritonsillar abscess</vt:lpstr>
      <vt:lpstr>G-anaerobic cocci</vt:lpstr>
      <vt:lpstr>Summary</vt:lpstr>
      <vt:lpstr>Hope dies last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Diagnostika streptokoků</dc:title>
  <dc:creator>Jan Matějka</dc:creator>
  <cp:keywords>, docId:C8FA4B28BF8B5C7FE42387C9823172B7</cp:keywords>
  <cp:lastModifiedBy>Jakub Hurych 46231</cp:lastModifiedBy>
  <cp:revision>2</cp:revision>
  <dcterms:created xsi:type="dcterms:W3CDTF">2026-04-22T08:32:53Z</dcterms:created>
  <dcterms:modified xsi:type="dcterms:W3CDTF">2026-04-22T10:42:17Z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2026-04-22T00:00:00Z</vt:filetime>
  </property>
  <property fmtid="{D5CDD505-2E9C-101B-9397-08002B2CF9AE}" pid="3" name="Creator">
    <vt:lpwstr>Microsoft Office Word</vt:lpwstr>
  </property>
  <property fmtid="{D5CDD505-2E9C-101B-9397-08002B2CF9AE}" pid="4" name="LastSaved">
    <vt:filetime>2026-04-22T00:00:00Z</vt:filetime>
  </property>
  <property fmtid="{D5CDD505-2E9C-101B-9397-08002B2CF9AE}" pid="5" name="Producer">
    <vt:lpwstr>Aspose.Words for .NET 25.2.0</vt:lpwstr>
  </property>
</Properties>
</file>