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65" r:id="rId8"/>
    <p:sldId id="258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4OfkqG4Hw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AD8A52-2B71-4BF7-A1FA-C56B4493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/>
          </a:bodyPr>
          <a:lstStyle/>
          <a:p>
            <a:r>
              <a:rPr lang="cs-CZ" sz="8000" b="1" i="0" dirty="0" err="1">
                <a:effectLst/>
                <a:latin typeface="Times New Roman" panose="02020603050405020304" pitchFamily="18" charset="0"/>
              </a:rPr>
              <a:t>Sádeq</a:t>
            </a:r>
            <a:r>
              <a:rPr lang="cs-CZ" sz="80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0" b="1" i="0" dirty="0" err="1">
                <a:effectLst/>
                <a:latin typeface="Times New Roman" panose="02020603050405020304" pitchFamily="18" charset="0"/>
              </a:rPr>
              <a:t>Hedájat</a:t>
            </a:r>
            <a:endParaRPr lang="cs-CZ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B73300-D216-4234-B43F-F6DF19E00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572664"/>
            <a:ext cx="5877385" cy="841803"/>
          </a:xfrm>
        </p:spPr>
        <p:txBody>
          <a:bodyPr>
            <a:normAutofit/>
          </a:bodyPr>
          <a:lstStyle/>
          <a:p>
            <a:endParaRPr lang="cs-CZ">
              <a:solidFill>
                <a:schemeClr val="bg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7C57FDA-417B-4CFD-A7AE-9E0267CFC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269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257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97D4E0-FC29-4D9D-9169-953E4724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DBD58-EA94-4A02-A567-DA29847C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1942 - </a:t>
            </a:r>
            <a:r>
              <a:rPr lang="fa-IR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سگ ولگرد</a:t>
            </a:r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- 8 povídek</a:t>
            </a:r>
          </a:p>
          <a:p>
            <a:pPr marL="0" indent="0" rtl="0" fontAlgn="base">
              <a:buNone/>
            </a:pPr>
            <a:endParaRPr lang="cs-CZ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r>
              <a:rPr lang="cs-CZ" b="1" i="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Hádží</a:t>
            </a:r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aqá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1945 </a:t>
            </a:r>
            <a:r>
              <a:rPr lang="fa-IR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حاجی آقا</a:t>
            </a:r>
            <a:r>
              <a:rPr lang="fa-I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fa-IR" b="0" i="0" dirty="0">
              <a:solidFill>
                <a:schemeClr val="tx1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kritika tehdejší perské společnosti, oportunismus, bezskrupulóznosti. 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¨</a:t>
            </a:r>
            <a:endParaRPr lang="cs-CZ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2A2A1A2-9DE1-4858-886A-8B8B2387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515390"/>
            <a:ext cx="3656581" cy="58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egh Hedayat | Iran pictures, Writers and poets, Persian pattern">
            <a:extLst>
              <a:ext uri="{FF2B5EF4-FFF2-40B4-BE49-F238E27FC236}">
                <a16:creationId xmlns:a16="http://schemas.microsoft.com/office/drawing/2014/main" id="{383F0D5F-78E2-4362-BCA2-A9985B35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" b="-1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0768B3-AF8C-431E-B29C-8D6BDB98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cs-CZ" sz="3200" b="1" i="0" dirty="0" err="1">
                <a:effectLst/>
                <a:latin typeface="Times New Roman" panose="02020603050405020304" pitchFamily="18" charset="0"/>
              </a:rPr>
              <a:t>Sádeq</a:t>
            </a:r>
            <a:r>
              <a:rPr lang="cs-CZ" sz="32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3200" b="1" i="0" dirty="0" err="1">
                <a:effectLst/>
                <a:latin typeface="Times New Roman" panose="02020603050405020304" pitchFamily="18" charset="0"/>
              </a:rPr>
              <a:t>Hedájat</a:t>
            </a:r>
            <a:r>
              <a:rPr lang="cs-CZ" sz="3200" b="1" i="0" dirty="0">
                <a:effectLst/>
                <a:latin typeface="Times New Roman" panose="02020603050405020304" pitchFamily="18" charset="0"/>
              </a:rPr>
              <a:t> (</a:t>
            </a:r>
            <a:r>
              <a:rPr lang="fa-IR" sz="3200" b="0" i="0" dirty="0">
                <a:effectLst/>
                <a:latin typeface="Arial" panose="020B0604020202020204" pitchFamily="34" charset="0"/>
              </a:rPr>
              <a:t>صادق هدایت (</a:t>
            </a:r>
            <a:r>
              <a:rPr lang="fa-IR" sz="3200" b="0" i="0" dirty="0">
                <a:effectLst/>
                <a:latin typeface="Calibri" panose="020F0502020204030204" pitchFamily="34" charset="0"/>
              </a:rPr>
              <a:t>1903 - 1951 </a:t>
            </a:r>
            <a:br>
              <a:rPr lang="fa-IR" sz="3200" b="0" i="0" dirty="0">
                <a:effectLst/>
              </a:rPr>
            </a:br>
            <a:endParaRPr lang="cs-CZ" sz="3200" dirty="0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F3E8C-E1E6-4B64-833C-D20F0B3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371601"/>
            <a:ext cx="6573595" cy="5104014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Times New Roman" panose="02020603050405020304" pitchFamily="18" charset="0"/>
              </a:rPr>
              <a:t>pradědeček </a:t>
            </a:r>
            <a:r>
              <a:rPr lang="cs-CZ" sz="2800" b="1" i="0" dirty="0" err="1">
                <a:effectLst/>
                <a:latin typeface="Times New Roman" panose="02020603050405020304" pitchFamily="18" charset="0"/>
              </a:rPr>
              <a:t>Rezá-Qolí</a:t>
            </a:r>
            <a:r>
              <a:rPr lang="cs-CZ" sz="2800" b="1" i="0" dirty="0">
                <a:effectLst/>
                <a:latin typeface="Times New Roman" panose="02020603050405020304" pitchFamily="18" charset="0"/>
              </a:rPr>
              <a:t> Chán </a:t>
            </a:r>
            <a:r>
              <a:rPr lang="cs-CZ" sz="2800" b="1" i="0" dirty="0" err="1">
                <a:effectLst/>
                <a:latin typeface="Times New Roman" panose="02020603050405020304" pitchFamily="18" charset="0"/>
              </a:rPr>
              <a:t>Hedája,t</a:t>
            </a:r>
            <a:r>
              <a:rPr lang="cs-CZ" sz="2800" b="1" i="0" dirty="0">
                <a:effectLst/>
                <a:latin typeface="Times New Roman" panose="02020603050405020304" pitchFamily="18" charset="0"/>
              </a:rPr>
              <a:t> (1800-1881) 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Times New Roman" panose="02020603050405020304" pitchFamily="18" charset="0"/>
              </a:rPr>
              <a:t>fr. misijní škola v Teheránu  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i="0" dirty="0">
                <a:effectLst/>
                <a:latin typeface="Times New Roman" panose="02020603050405020304" pitchFamily="18" charset="0"/>
              </a:rPr>
              <a:t>1925</a:t>
            </a:r>
            <a:r>
              <a:rPr lang="cs-CZ" sz="2800" b="0" i="0" dirty="0">
                <a:effectLst/>
                <a:latin typeface="Times New Roman" panose="02020603050405020304" pitchFamily="18" charset="0"/>
              </a:rPr>
              <a:t> odjel do Evropy 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</a:rPr>
              <a:t>n</a:t>
            </a:r>
            <a:r>
              <a:rPr lang="cs-CZ" sz="2800" b="0" i="0" dirty="0">
                <a:effectLst/>
                <a:latin typeface="Times New Roman" panose="02020603050405020304" pitchFamily="18" charset="0"/>
              </a:rPr>
              <a:t>ávrat do Íránu </a:t>
            </a:r>
            <a:r>
              <a:rPr lang="cs-CZ" sz="2800" b="1" i="0" dirty="0">
                <a:effectLst/>
                <a:latin typeface="Times New Roman" panose="02020603050405020304" pitchFamily="18" charset="0"/>
              </a:rPr>
              <a:t>1930</a:t>
            </a:r>
            <a:r>
              <a:rPr lang="cs-CZ" sz="2800" b="0" i="0" dirty="0">
                <a:effectLst/>
                <a:latin typeface="Times New Roman" panose="02020603050405020304" pitchFamily="18" charset="0"/>
              </a:rPr>
              <a:t>. 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Times New Roman" panose="02020603050405020304" pitchFamily="18" charset="0"/>
              </a:rPr>
              <a:t> esej </a:t>
            </a:r>
            <a:r>
              <a:rPr lang="fa-IR" sz="2800" b="0" i="0" dirty="0">
                <a:effectLst/>
                <a:latin typeface="Times New Roman" panose="02020603050405020304" pitchFamily="18" charset="0"/>
              </a:rPr>
              <a:t>مرگ</a:t>
            </a:r>
            <a:r>
              <a:rPr lang="cs-CZ" sz="2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2800" b="1" i="0" dirty="0">
                <a:effectLst/>
                <a:latin typeface="Times New Roman" panose="02020603050405020304" pitchFamily="18" charset="0"/>
              </a:rPr>
              <a:t>1927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latin typeface="Times New Roman" panose="02020603050405020304" pitchFamily="18" charset="0"/>
              </a:rPr>
              <a:t>Většina jeho povídek namluvena zde: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hlinkClick r:id="rId3"/>
              </a:rPr>
              <a:t>https://www.youtube.com/watch?v=64OfkqG4HwY</a:t>
            </a:r>
            <a:endParaRPr lang="cs-CZ" sz="2800" dirty="0"/>
          </a:p>
          <a:p>
            <a:pPr marL="0" indent="0" rtl="0" fontAlgn="base">
              <a:lnSpc>
                <a:spcPct val="10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621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1FE41-75CE-44BB-A6BF-33008C6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518718"/>
            <a:ext cx="2931735" cy="5657128"/>
          </a:xfrm>
        </p:spPr>
        <p:txBody>
          <a:bodyPr anchor="t">
            <a:normAutofit/>
          </a:bodyPr>
          <a:lstStyle/>
          <a:p>
            <a:r>
              <a:rPr lang="cs-CZ" sz="4000"/>
              <a:t>Esej „Marg“ - 1927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8C997-764E-4CB9-A422-00C3A25D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0" y="518719"/>
            <a:ext cx="7226903" cy="3453262"/>
          </a:xfrm>
        </p:spPr>
        <p:txBody>
          <a:bodyPr>
            <a:normAutofit lnSpcReduction="10000"/>
          </a:bodyPr>
          <a:lstStyle/>
          <a:p>
            <a:pPr rtl="0" fontAlgn="base">
              <a:lnSpc>
                <a:spcPct val="100000"/>
              </a:lnSpc>
            </a:pP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inseparable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would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must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order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have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meaning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Everything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largest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star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sky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smallest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particle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on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earth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sooner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later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die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: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stones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plants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animals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--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come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into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existence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successively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sent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back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world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inexistence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They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turn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into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handful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dust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fall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into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oblivion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However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earth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keeps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spinning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recklessly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endless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sky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nature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resumes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on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remains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sun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shines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breeze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blows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flowers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air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fragrance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birds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All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living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creatures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become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excited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sky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smiles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earth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nourishes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angel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reaps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harvest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her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sickle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... . </a:t>
            </a:r>
            <a:endParaRPr lang="cs-CZ" sz="8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treats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living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creatures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equally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determines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fates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impartially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It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recognizes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neither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rich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poor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neither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lowly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high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It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puts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human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beings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plants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animals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next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each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dark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graves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It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only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graveyard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executioners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bloodthirsty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stop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acting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tyrannically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innocents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tortured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graveyard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neither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oppressor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oppressed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;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rest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peacefully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What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peaceful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pleasant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sleep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!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One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never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see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next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morning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never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hear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bluster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tumult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haven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refuge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from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pains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sorrows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sufferings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cruelties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scintillant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fire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lust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capriciousness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goes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out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All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wars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disputes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killings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among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human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beings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end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fierceness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conflicts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self-praise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subside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depth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cold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dark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soil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narrow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pass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grave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 </a:t>
            </a:r>
            <a:endParaRPr lang="cs-CZ" sz="8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did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exist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everyone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would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long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Cries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despair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would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rise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up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sky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Everyone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would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curse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nature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How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frightening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painful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would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were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endless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hard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arduous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test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extinguishes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beguiling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lights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wellspring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kindness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dries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up,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coldness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darkness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ugliness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befalls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which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remedies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situation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It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which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puts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our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stature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our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wrinkled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faces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our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afflicted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bodies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resting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places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 </a:t>
            </a:r>
            <a:endParaRPr lang="cs-CZ" sz="8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death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lessen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sadness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sorrow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take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heavy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burden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our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shoulders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put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end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misery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wandering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ill-fated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unhappy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antidote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grief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despair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make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tearful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eyes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dry.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like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compassionate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mother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who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embraces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caresses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her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child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puts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him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sleep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after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stormy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day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like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- bitter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fierce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do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drag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man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aberration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depravity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throw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him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to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horrible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whirlpool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laugh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meanness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lowness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selfishness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stinginess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greediness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human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beings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hide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indecent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acts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Who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has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drunk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poisonous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wine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? Man has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created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terrifying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image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glorious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angel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regarded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as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raging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Devil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afraid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?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do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double-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cross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accuse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?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shining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light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but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take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darkness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auspicious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angel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kindness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but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mourn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loudly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when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arrive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not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messenger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mourning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lamentation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a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cure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sad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hearts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open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door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hope to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hopeless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entertain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weary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helpless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caravan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life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and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relieve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from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suffering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journey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praiseworthy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You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 are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everlasting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... </a:t>
            </a:r>
            <a:endParaRPr lang="cs-CZ" sz="8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Ghent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cs-CZ" sz="800" b="0" i="0" dirty="0" err="1">
                <a:effectLst/>
                <a:latin typeface="Times New Roman" panose="02020603050405020304" pitchFamily="18" charset="0"/>
              </a:rPr>
              <a:t>Belgium</a:t>
            </a:r>
            <a:r>
              <a:rPr lang="cs-CZ" sz="800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rtl="0" fontAlgn="base">
              <a:lnSpc>
                <a:spcPct val="100000"/>
              </a:lnSpc>
            </a:pPr>
            <a:r>
              <a:rPr lang="cs-CZ" sz="800" dirty="0">
                <a:latin typeface="Times New Roman" panose="02020603050405020304" pitchFamily="18" charset="0"/>
              </a:rPr>
              <a:t>Dole obr. H. domu, </a:t>
            </a:r>
            <a:r>
              <a:rPr lang="fa-IR" sz="800" dirty="0"/>
              <a:t>استان تهران، شهرستان تهران، خیابان سعدی، بالاتر از خیابان منوچهری، ضلع جنوب غربی بیمارستان </a:t>
            </a:r>
            <a:r>
              <a:rPr lang="fa-IR" sz="800" dirty="0" err="1"/>
              <a:t>امیراعلم</a:t>
            </a:r>
            <a:r>
              <a:rPr lang="fa-IR" sz="800" dirty="0"/>
              <a:t>، خیابان شهید تقوی (خیابان هدایت) پلاک ۳، کنار خانه سفیر کبیر دانمارک</a:t>
            </a:r>
            <a:endParaRPr lang="cs-CZ" sz="800" b="0" i="0" dirty="0">
              <a:effectLst/>
            </a:endParaRPr>
          </a:p>
          <a:p>
            <a:pPr>
              <a:lnSpc>
                <a:spcPct val="100000"/>
              </a:lnSpc>
            </a:pPr>
            <a:endParaRPr lang="cs-CZ" sz="800" dirty="0"/>
          </a:p>
        </p:txBody>
      </p:sp>
      <p:pic>
        <p:nvPicPr>
          <p:cNvPr id="1028" name="Picture 4" descr="خانه صادق هدایت | ایران بهتر">
            <a:extLst>
              <a:ext uri="{FF2B5EF4-FFF2-40B4-BE49-F238E27FC236}">
                <a16:creationId xmlns:a16="http://schemas.microsoft.com/office/drawing/2014/main" id="{41D5D69D-8DE7-4069-BB20-1A829BFA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280" y="3870242"/>
            <a:ext cx="4917439" cy="27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9B3792-F2F4-400D-83F1-52DB2D72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pPr rtl="0" fontAlgn="base"/>
            <a:r>
              <a:rPr lang="cs-CZ" sz="2800" b="1" i="0" u="sng" err="1">
                <a:effectLst/>
                <a:latin typeface="Calibri" panose="020F0502020204030204" pitchFamily="34" charset="0"/>
              </a:rPr>
              <a:t>Hedájat</a:t>
            </a:r>
            <a:r>
              <a:rPr lang="cs-CZ" sz="2800" b="1" i="0" u="sng">
                <a:effectLst/>
                <a:latin typeface="Calibri" panose="020F0502020204030204" pitchFamily="34" charset="0"/>
              </a:rPr>
              <a:t> – zakladatel tradice literární kritiky v Íránu</a:t>
            </a:r>
            <a:r>
              <a:rPr lang="cs-CZ" sz="2800" b="0" i="0">
                <a:effectLst/>
                <a:latin typeface="Calibri" panose="020F0502020204030204" pitchFamily="34" charset="0"/>
              </a:rPr>
              <a:t>. </a:t>
            </a:r>
            <a:br>
              <a:rPr lang="cs-CZ" sz="2800" b="0" i="0">
                <a:effectLst/>
              </a:rPr>
            </a:br>
            <a:r>
              <a:rPr lang="cs-CZ" sz="2800" b="0" i="0">
                <a:effectLst/>
                <a:latin typeface="Times New Roman" panose="02020603050405020304" pitchFamily="18" charset="0"/>
              </a:rPr>
              <a:t> </a:t>
            </a:r>
            <a:br>
              <a:rPr lang="cs-CZ" sz="2800" b="0" i="0">
                <a:effectLst/>
              </a:rPr>
            </a:br>
            <a:endParaRPr lang="cs-CZ" sz="2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9E2CA-A65E-43FC-8E25-C8A9B2EC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rtl="0" fontAlgn="base"/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Práce např. o </a:t>
            </a:r>
            <a:r>
              <a:rPr lang="cs-CZ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Chajjámovi</a:t>
            </a: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 jeho </a:t>
            </a:r>
            <a:r>
              <a:rPr lang="cs-CZ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Nourúznáme</a:t>
            </a: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cs-CZ" b="0" i="0" dirty="0">
              <a:solidFill>
                <a:schemeClr val="tx1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zakladatel žánru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qazzie</a:t>
            </a:r>
            <a:r>
              <a:rPr lang="cs-CZ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(parodie</a:t>
            </a: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fa-IR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قضیه</a:t>
            </a:r>
            <a:r>
              <a:rPr lang="fa-IR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fa-IR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Vagh</a:t>
            </a:r>
            <a:r>
              <a:rPr lang="cs-CZ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Vagh</a:t>
            </a:r>
            <a:r>
              <a:rPr lang="cs-CZ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Sáháb</a:t>
            </a:r>
            <a:r>
              <a:rPr lang="cs-CZ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fa-IR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وغ </a:t>
            </a:r>
            <a:r>
              <a:rPr lang="fa-IR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وغ</a:t>
            </a:r>
            <a:r>
              <a:rPr lang="fa-IR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a-IR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ساهاب</a:t>
            </a:r>
            <a:r>
              <a:rPr lang="fa-IR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„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Pan klanící se zírající“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vyšlo r. 1933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rtl="0" fontAlgn="base">
              <a:buNone/>
            </a:pP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b="0" i="0" dirty="0">
              <a:solidFill>
                <a:schemeClr val="tx1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dílo </a:t>
            </a:r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Moderní styly v perské poezii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1941 vytváří nové termíny, např.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nesmyslnismus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cs-CZ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čarandism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a-IR" b="0" i="0" dirty="0">
                <a:solidFill>
                  <a:schemeClr val="tx1"/>
                </a:solidFill>
                <a:effectLst/>
              </a:rPr>
              <a:t>پیام کافکا</a:t>
            </a:r>
            <a:r>
              <a:rPr lang="cs-CZ" b="0" i="0" dirty="0">
                <a:solidFill>
                  <a:schemeClr val="tx1"/>
                </a:solidFill>
                <a:effectLst/>
              </a:rPr>
              <a:t>   - 1948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6" name="Picture 2" descr="کتاب وغ وغ ساهاب اثر صادق هدایت انتشارات الماس پارسیان | دیجی‌کالا">
            <a:extLst>
              <a:ext uri="{FF2B5EF4-FFF2-40B4-BE49-F238E27FC236}">
                <a16:creationId xmlns:a16="http://schemas.microsoft.com/office/drawing/2014/main" id="{B9226DE7-94E3-456D-8588-4A4E886E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1600709"/>
            <a:ext cx="3656581" cy="36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FE2CCE-EDE9-406A-AA7B-BB0B9E9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2E01E-87FF-44D4-9BCB-C8BD0979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 návratu do Teheránu </a:t>
            </a:r>
            <a:r>
              <a:rPr lang="cs-CZ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povídková sbírka </a:t>
            </a:r>
            <a:r>
              <a:rPr lang="cs-CZ" sz="1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Pohřbený zaživa 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1930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</a:t>
            </a:r>
            <a:endParaRPr lang="cs-CZ" sz="19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Íránu civilní zaměstnání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Teheránu - intelektuální spolek </a:t>
            </a:r>
            <a:r>
              <a:rPr lang="cs-CZ" sz="19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Rab´a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(čtyřka) - </a:t>
            </a:r>
            <a:r>
              <a:rPr lang="fa-I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گروه </a:t>
            </a:r>
            <a:r>
              <a:rPr lang="fa-I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ربعه</a:t>
            </a:r>
            <a:r>
              <a:rPr lang="fa-IR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</a:t>
            </a:r>
            <a:endParaRPr lang="cs-CZ" sz="1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obdoba </a:t>
            </a:r>
            <a:r>
              <a:rPr lang="cs-CZ" sz="19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Sab´a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(zkratka </a:t>
            </a:r>
            <a:r>
              <a:rPr lang="cs-CZ" sz="19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odabá</a:t>
            </a:r>
            <a:r>
              <a:rPr lang="cs-CZ" sz="1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-je </a:t>
            </a:r>
            <a:r>
              <a:rPr lang="cs-CZ" sz="19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sab´a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sedm učenců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a-I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ادبای سبعه</a:t>
            </a:r>
            <a:r>
              <a:rPr lang="fa-IR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cs-CZ" sz="19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členové </a:t>
            </a:r>
            <a:r>
              <a:rPr lang="cs-CZ" sz="19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Bozorg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9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Alaví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cs-CZ" sz="1900" dirty="0">
                <a:solidFill>
                  <a:srgbClr val="000000"/>
                </a:solidFill>
              </a:rPr>
              <a:t>1904 – 1997)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sz="19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Modžtabá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Minoví (</a:t>
            </a:r>
            <a:r>
              <a:rPr lang="cs-CZ" sz="1900" dirty="0">
                <a:solidFill>
                  <a:srgbClr val="000000"/>
                </a:solidFill>
              </a:rPr>
              <a:t>1903 – 1977)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sz="19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Mas´úd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9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Farzád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en-US" sz="1900" dirty="0">
                <a:solidFill>
                  <a:srgbClr val="000000"/>
                </a:solidFill>
              </a:rPr>
              <a:t>1906</a:t>
            </a:r>
            <a:r>
              <a:rPr lang="cs-CZ" sz="1900" dirty="0">
                <a:solidFill>
                  <a:srgbClr val="000000"/>
                </a:solidFill>
              </a:rPr>
              <a:t> –</a:t>
            </a:r>
            <a:r>
              <a:rPr lang="en-US" sz="1900" dirty="0">
                <a:solidFill>
                  <a:srgbClr val="000000"/>
                </a:solidFill>
              </a:rPr>
              <a:t> 1981</a:t>
            </a:r>
            <a:r>
              <a:rPr lang="cs-CZ" sz="1900" dirty="0">
                <a:solidFill>
                  <a:srgbClr val="000000"/>
                </a:solidFill>
              </a:rPr>
              <a:t>)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editor časopisu </a:t>
            </a:r>
            <a:r>
              <a:rPr lang="fa-IR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سخن 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- významného literárně společenského časopisu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Roku </a:t>
            </a:r>
            <a:r>
              <a:rPr lang="cs-CZ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1936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9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Rab´a</a:t>
            </a:r>
            <a:r>
              <a:rPr lang="cs-CZ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oficiálně rozpuštěna</a:t>
            </a:r>
          </a:p>
          <a:p>
            <a:pPr>
              <a:lnSpc>
                <a:spcPct val="100000"/>
              </a:lnSpc>
            </a:pPr>
            <a:endParaRPr lang="cs-CZ" sz="19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MINOVI, MOJTABA – Encyclopaedia Iranica">
            <a:extLst>
              <a:ext uri="{FF2B5EF4-FFF2-40B4-BE49-F238E27FC236}">
                <a16:creationId xmlns:a16="http://schemas.microsoft.com/office/drawing/2014/main" id="{6B8C2A80-1648-4A0F-B0F0-C34DC218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7584" y="482321"/>
            <a:ext cx="1972078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exteriér, osoba, stojící&#10;&#10;Popis byl vytvořen automaticky">
            <a:extLst>
              <a:ext uri="{FF2B5EF4-FFF2-40B4-BE49-F238E27FC236}">
                <a16:creationId xmlns:a16="http://schemas.microsoft.com/office/drawing/2014/main" id="{458E9DA3-24F4-4E70-82C9-5AED1047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04" y="3429000"/>
            <a:ext cx="1913838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AF63D-27C4-4E89-AB12-CBFC359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4" y="484631"/>
            <a:ext cx="6306309" cy="155449"/>
          </a:xfrm>
        </p:spPr>
        <p:txBody>
          <a:bodyPr>
            <a:noAutofit/>
          </a:bodyPr>
          <a:lstStyle/>
          <a:p>
            <a:endParaRPr lang="cs-CZ" sz="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40E08-0FBD-45C9-85C5-E6732B98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640080"/>
            <a:ext cx="6634480" cy="5733287"/>
          </a:xfrm>
        </p:spPr>
        <p:txBody>
          <a:bodyPr>
            <a:normAutofit lnSpcReduction="10000"/>
          </a:bodyPr>
          <a:lstStyle/>
          <a:p>
            <a:pPr rtl="0" fontAlgn="base">
              <a:lnSpc>
                <a:spcPct val="100000"/>
              </a:lnSpc>
            </a:pPr>
            <a:r>
              <a:rPr lang="cs-CZ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Hedájat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(1937-39)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středoperština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překládá do moderní perštiny (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Jašty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spisy o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Ardašírovi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…)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Vydal zde </a:t>
            </a:r>
            <a:r>
              <a:rPr lang="cs-CZ" sz="24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Búf</a:t>
            </a:r>
            <a:r>
              <a:rPr lang="cs-CZ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-e kúr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zaměstnán na  </a:t>
            </a:r>
            <a:r>
              <a:rPr lang="fa-I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اداره ی موسیقی کشور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úřadu náležel i časopis </a:t>
            </a:r>
            <a:r>
              <a:rPr lang="fa-IR" sz="2400" b="1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مجلهٔ</a:t>
            </a:r>
            <a:r>
              <a:rPr lang="fa-IR" sz="2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موسیقی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,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a-I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ke konci života - opium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 konci roku 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1950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odjíždí do Paříže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1951 si ve svém malém bytě pustil plyn, je pohřben v Paříži. 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Odjel jsem a zlomil vaše srdce, uvidíme se v soudný den“ 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700" dirty="0">
              <a:solidFill>
                <a:srgbClr val="000000"/>
              </a:solidFill>
            </a:endParaRPr>
          </a:p>
        </p:txBody>
      </p:sp>
      <p:pic>
        <p:nvPicPr>
          <p:cNvPr id="7" name="Obrázek 6" descr="Obsah obrázku země, exteriér, květina, rostlina&#10;&#10;Popis byl vytvořen automaticky">
            <a:extLst>
              <a:ext uri="{FF2B5EF4-FFF2-40B4-BE49-F238E27FC236}">
                <a16:creationId xmlns:a16="http://schemas.microsoft.com/office/drawing/2014/main" id="{97DCD66A-56B2-4937-85C7-62FD56209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891" y="482321"/>
            <a:ext cx="2089464" cy="2785952"/>
          </a:xfrm>
          <a:prstGeom prst="rect">
            <a:avLst/>
          </a:prstGeom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E97CC603-AD2A-48FB-B660-B5B697A1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35" y="3429000"/>
            <a:ext cx="1877977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یرنگستان - کتاب هایی که می خوانیم">
            <a:extLst>
              <a:ext uri="{FF2B5EF4-FFF2-40B4-BE49-F238E27FC236}">
                <a16:creationId xmlns:a16="http://schemas.microsoft.com/office/drawing/2014/main" id="{F84E7522-0430-47C5-8707-F83B89B98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56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7100F-9FD5-44E8-A69C-42B1E00D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382385"/>
            <a:ext cx="5785268" cy="308495"/>
          </a:xfrm>
        </p:spPr>
        <p:txBody>
          <a:bodyPr>
            <a:normAutofit/>
          </a:bodyPr>
          <a:lstStyle/>
          <a:p>
            <a:endParaRPr lang="cs-CZ" sz="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351A6-D73E-4E73-A022-3E768B8C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cs-CZ" b="1" i="0" u="sng" dirty="0" err="1">
                <a:effectLst/>
                <a:latin typeface="Times New Roman" panose="02020603050405020304" pitchFamily="18" charset="0"/>
              </a:rPr>
              <a:t>Folkoristika</a:t>
            </a:r>
            <a:r>
              <a:rPr lang="cs-CZ" b="1" i="0" dirty="0">
                <a:effectLst/>
                <a:latin typeface="Times New Roman" panose="02020603050405020304" pitchFamily="18" charset="0"/>
              </a:rPr>
              <a:t> </a:t>
            </a:r>
            <a:r>
              <a:rPr lang="cs-CZ" b="0" i="0" dirty="0">
                <a:effectLst/>
                <a:latin typeface="Times New Roman" panose="02020603050405020304" pitchFamily="18" charset="0"/>
              </a:rPr>
              <a:t>    </a:t>
            </a:r>
            <a:endParaRPr lang="cs-CZ" b="0" i="0" dirty="0">
              <a:effectLst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cs-CZ" b="0" i="0" dirty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Times New Roman" panose="02020603050405020304" pitchFamily="18" charset="0"/>
              </a:rPr>
              <a:t>Ousáne</a:t>
            </a:r>
            <a:r>
              <a:rPr lang="cs-CZ" b="1" i="0" dirty="0">
                <a:effectLst/>
                <a:latin typeface="Times New Roman" panose="02020603050405020304" pitchFamily="18" charset="0"/>
              </a:rPr>
              <a:t>  </a:t>
            </a:r>
            <a:r>
              <a:rPr lang="fa-IR" b="1" i="0" dirty="0" err="1">
                <a:effectLst/>
                <a:latin typeface="Times New Roman" panose="02020603050405020304" pitchFamily="18" charset="0"/>
              </a:rPr>
              <a:t>اوسانه</a:t>
            </a:r>
            <a:r>
              <a:rPr lang="fa-IR" b="1" i="0" dirty="0">
                <a:effectLst/>
                <a:latin typeface="Times New Roman" panose="02020603050405020304" pitchFamily="18" charset="0"/>
              </a:rPr>
              <a:t> – </a:t>
            </a:r>
            <a:r>
              <a:rPr lang="cs-CZ" dirty="0">
                <a:latin typeface="Times New Roman" panose="02020603050405020304" pitchFamily="18" charset="0"/>
              </a:rPr>
              <a:t>   </a:t>
            </a:r>
            <a:r>
              <a:rPr lang="cs-CZ" b="1" i="0" dirty="0">
                <a:effectLst/>
                <a:latin typeface="Times New Roman" panose="02020603050405020304" pitchFamily="18" charset="0"/>
              </a:rPr>
              <a:t> 1932 </a:t>
            </a:r>
            <a:endParaRPr lang="cs-CZ" b="0" i="0" dirty="0">
              <a:effectLst/>
              <a:latin typeface="Cambria" panose="020405030504060302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i="0" dirty="0" err="1">
                <a:effectLst/>
                <a:latin typeface="Times New Roman" panose="02020603050405020304" pitchFamily="18" charset="0"/>
              </a:rPr>
              <a:t>Najrangistán</a:t>
            </a:r>
            <a:r>
              <a:rPr lang="cs-CZ" b="1" i="0" dirty="0">
                <a:effectLst/>
                <a:latin typeface="Times New Roman" panose="02020603050405020304" pitchFamily="18" charset="0"/>
              </a:rPr>
              <a:t> –  </a:t>
            </a:r>
            <a:r>
              <a:rPr lang="fa-IR" b="1" i="1" dirty="0">
                <a:effectLst/>
                <a:latin typeface="Times New Roman" panose="02020603050405020304" pitchFamily="18" charset="0"/>
              </a:rPr>
              <a:t>نیرنگستان - 1934</a:t>
            </a:r>
            <a:r>
              <a:rPr lang="fa-IR" b="0" i="0" dirty="0">
                <a:effectLst/>
                <a:latin typeface="Times New Roman" panose="02020603050405020304" pitchFamily="18" charset="0"/>
              </a:rPr>
              <a:t> </a:t>
            </a:r>
            <a:endParaRPr lang="fa-IR" b="0" i="0" dirty="0">
              <a:effectLst/>
              <a:latin typeface="Cambria" panose="02040503050406030204" pitchFamily="18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o</a:t>
            </a:r>
            <a:r>
              <a:rPr lang="cs-CZ" b="0" i="0" dirty="0">
                <a:effectLst/>
                <a:latin typeface="Calibri" panose="020F0502020204030204" pitchFamily="34" charset="0"/>
              </a:rPr>
              <a:t>rálně tradované příběhy, bajky o zvířatech, ukolébavky, písně, rituály, pověry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p</a:t>
            </a:r>
            <a:r>
              <a:rPr lang="cs-CZ" b="0" i="0" dirty="0">
                <a:effectLst/>
                <a:latin typeface="Calibri" panose="020F0502020204030204" pitchFamily="34" charset="0"/>
              </a:rPr>
              <a:t>racoval v rozhlase jako editor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studoval buddhismus, velmi ovlivněn myšlenkou predestinace, převtělování </a:t>
            </a:r>
          </a:p>
          <a:p>
            <a:pPr marL="0" indent="0" rtl="0" fontAlgn="base">
              <a:lnSpc>
                <a:spcPct val="100000"/>
              </a:lnSpc>
              <a:buNone/>
            </a:pPr>
            <a:endParaRPr lang="cs-CZ" b="0" i="0" dirty="0">
              <a:effectLst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57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12EFA7-5FEF-4401-A3F3-2EA1E09D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cs-CZ" sz="3600" b="0" i="0">
                <a:effectLst/>
                <a:latin typeface="Times New Roman" panose="02020603050405020304" pitchFamily="18" charset="0"/>
              </a:rPr>
              <a:t>Povídkové sbírky:  </a:t>
            </a:r>
            <a:br>
              <a:rPr lang="cs-CZ" sz="3600" b="0" i="0">
                <a:effectLst/>
              </a:rPr>
            </a:br>
            <a:endParaRPr lang="cs-CZ" sz="3600"/>
          </a:p>
        </p:txBody>
      </p:sp>
      <p:sp>
        <p:nvSpPr>
          <p:cNvPr id="5128" name="Rectangle 72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8EE47-1755-4031-A117-E582598A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107441"/>
            <a:ext cx="5733284" cy="4772152"/>
          </a:xfrm>
        </p:spPr>
        <p:txBody>
          <a:bodyPr>
            <a:normAutofit lnSpcReduction="10000"/>
          </a:bodyPr>
          <a:lstStyle/>
          <a:p>
            <a:pPr rtl="0" fontAlgn="base">
              <a:lnSpc>
                <a:spcPct val="100000"/>
              </a:lnSpc>
            </a:pPr>
            <a:r>
              <a:rPr lang="cs-CZ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1930 - </a:t>
            </a:r>
            <a:r>
              <a:rPr lang="fa-IR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زنده به گور</a:t>
            </a:r>
            <a:r>
              <a:rPr lang="fa-IR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Pohřbený zaživa – 8 povídek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Tehrán</a:t>
            </a:r>
            <a:endParaRPr lang="cs-CZ" sz="1600" b="0" i="0" dirty="0">
              <a:solidFill>
                <a:schemeClr val="tx1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Součástí též stejnojmenná povídka </a:t>
            </a:r>
            <a:r>
              <a:rPr lang="cs-CZ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Zende</a:t>
            </a:r>
            <a:r>
              <a:rPr lang="cs-CZ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be</a:t>
            </a:r>
            <a:r>
              <a:rPr lang="cs-CZ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gúr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 autobiografickými prvky  </a:t>
            </a:r>
            <a:endParaRPr lang="cs-CZ" sz="16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fascinace  smrtí, hlavní hrdina přemýšlí o sebevraždě</a:t>
            </a:r>
            <a:endParaRPr lang="cs-CZ" sz="16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Otázky po smyslu života, lidské bezvýznamnosti</a:t>
            </a:r>
            <a:endParaRPr lang="cs-CZ" sz="16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cs-CZ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Ne, nejsem ani živý ani spící. Není nic, co bych měl rád, není nic, co bych nenáviděl....Mrtvým již více nezávidím. Pokládejte mě za toho, kdo již náleží do jejich světa. Jsem s nimi. Jsem pohřben zaživa...”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Yarshater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íránská společnost v „přechodu“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Literární hledisko - vnitřní monolog, úsporný jazyk, koncisní věty</a:t>
            </a:r>
          </a:p>
          <a:p>
            <a:pPr algn="l" rtl="0" fontAlgn="base"/>
            <a:r>
              <a:rPr lang="cs-CZ" sz="1800" b="1" i="0" u="sng" dirty="0" err="1">
                <a:effectLst/>
                <a:latin typeface="Calibri" panose="020F0502020204030204" pitchFamily="34" charset="0"/>
              </a:rPr>
              <a:t>Abdží</a:t>
            </a:r>
            <a:r>
              <a:rPr lang="cs-CZ" sz="1800" b="1" i="0" u="sng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b="1" i="0" u="sng" dirty="0" err="1">
                <a:effectLst/>
                <a:latin typeface="Calibri" panose="020F0502020204030204" pitchFamily="34" charset="0"/>
              </a:rPr>
              <a:t>chánum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 – </a:t>
            </a:r>
            <a:r>
              <a:rPr lang="fa-IR" sz="1800" b="0" i="0" dirty="0">
                <a:effectLst/>
                <a:latin typeface="Calibri" panose="020F0502020204030204" pitchFamily="34" charset="0"/>
              </a:rPr>
              <a:t>آبجی خانوم   </a:t>
            </a:r>
            <a:endParaRPr lang="cs-CZ" sz="1400" b="0" i="0" dirty="0">
              <a:effectLst/>
            </a:endParaRPr>
          </a:p>
          <a:p>
            <a:pPr algn="l" rtl="0" fontAlgn="base"/>
            <a:r>
              <a:rPr lang="cs-CZ" sz="1800" b="0" i="0" dirty="0">
                <a:effectLst/>
                <a:latin typeface="Calibri" panose="020F0502020204030204" pitchFamily="34" charset="0"/>
              </a:rPr>
              <a:t> </a:t>
            </a:r>
            <a:r>
              <a:rPr lang="cs-CZ" sz="1800" b="1" i="0" dirty="0">
                <a:effectLst/>
                <a:latin typeface="Calibri" panose="020F0502020204030204" pitchFamily="34" charset="0"/>
              </a:rPr>
              <a:t>Morde </a:t>
            </a:r>
            <a:r>
              <a:rPr lang="cs-CZ" sz="1800" b="1" i="0" dirty="0" err="1">
                <a:effectLst/>
                <a:latin typeface="Calibri" panose="020F0502020204030204" pitchFamily="34" charset="0"/>
              </a:rPr>
              <a:t>chorhá</a:t>
            </a:r>
            <a:r>
              <a:rPr lang="cs-CZ" sz="1800" b="1" i="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>
                <a:effectLst/>
                <a:latin typeface="Calibri" panose="020F0502020204030204" pitchFamily="34" charset="0"/>
              </a:rPr>
              <a:t>- </a:t>
            </a:r>
            <a:r>
              <a:rPr lang="fa-IR" sz="1800" b="0" i="0" dirty="0">
                <a:effectLst/>
                <a:latin typeface="Calibri" panose="020F0502020204030204" pitchFamily="34" charset="0"/>
              </a:rPr>
              <a:t>مرده </a:t>
            </a:r>
            <a:r>
              <a:rPr lang="fa-IR" sz="1800" b="0" i="0" dirty="0" err="1">
                <a:effectLst/>
                <a:latin typeface="Calibri" panose="020F0502020204030204" pitchFamily="34" charset="0"/>
              </a:rPr>
              <a:t>خورها</a:t>
            </a:r>
            <a:r>
              <a:rPr lang="fa-IR" sz="1800" b="0" i="0" dirty="0">
                <a:effectLst/>
                <a:latin typeface="Calibri" panose="020F0502020204030204" pitchFamily="34" charset="0"/>
              </a:rPr>
              <a:t> </a:t>
            </a:r>
            <a:endParaRPr lang="cs-CZ" sz="18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a-IR" sz="2400" b="0" i="0" dirty="0">
                <a:effectLst/>
              </a:rPr>
              <a:t>آتش پرست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129" name="Freeform 22">
            <a:extLst>
              <a:ext uri="{FF2B5EF4-FFF2-40B4-BE49-F238E27FC236}">
                <a16:creationId xmlns:a16="http://schemas.microsoft.com/office/drawing/2014/main" id="{588FC0EF-FB5A-4AF3-A7C1-57F4582B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DB19D2F-9F08-47D1-A104-0BE7E301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BA3296F-35A8-4765-9397-9E13B11A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154"/>
          <a:stretch/>
        </p:blipFill>
        <p:spPr>
          <a:xfrm>
            <a:off x="8587040" y="304177"/>
            <a:ext cx="1983744" cy="2803089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DDC619B-7F37-4A93-ADCA-7EAE09EE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داستان مرده خورها از صادق هدایت - گلونی">
            <a:extLst>
              <a:ext uri="{FF2B5EF4-FFF2-40B4-BE49-F238E27FC236}">
                <a16:creationId xmlns:a16="http://schemas.microsoft.com/office/drawing/2014/main" id="{93EC7072-8982-4AFD-A940-65D22D78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8706" y="3750734"/>
            <a:ext cx="2520412" cy="25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3314DB-0E76-4F9C-9FF8-4D1521DD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b="1" i="1" u="sng">
                <a:effectLst/>
                <a:latin typeface="Times New Roman" panose="02020603050405020304" pitchFamily="18" charset="0"/>
              </a:rPr>
              <a:t>1933 - </a:t>
            </a:r>
            <a:r>
              <a:rPr lang="fa-IR" b="0" i="0">
                <a:effectLst/>
                <a:latin typeface="Times New Roman" panose="02020603050405020304" pitchFamily="18" charset="0"/>
              </a:rPr>
              <a:t>سه قطره خون </a:t>
            </a:r>
            <a:br>
              <a:rPr lang="cs-CZ" b="0" i="0">
                <a:effectLst/>
              </a:rPr>
            </a:br>
            <a:endParaRPr lang="cs-CZ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744FA-6E9F-4009-B841-62067739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endParaRPr lang="cs-CZ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rtl="0" fontAlgn="base">
              <a:buNone/>
            </a:pPr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1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a-IR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صورتکها </a:t>
            </a:r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Masky</a:t>
            </a:r>
            <a:endParaRPr lang="cs-CZ" b="0" i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cs-CZ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fa-I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داش آکل</a:t>
            </a:r>
            <a:r>
              <a:rPr lang="cs-CZ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- Kubíčková</a:t>
            </a:r>
            <a:endParaRPr lang="cs-CZ" b="0" i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cs-CZ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a-IR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زنی که مردش را گم کرده </a:t>
            </a:r>
            <a:r>
              <a:rPr lang="cs-CZ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- (Kubíčková)  </a:t>
            </a:r>
            <a:endParaRPr lang="cs-CZ" b="0" i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fa-IR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علویه خانم</a:t>
            </a:r>
            <a:r>
              <a:rPr lang="fa-IR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cs-CZ" b="0" i="0">
              <a:solidFill>
                <a:srgbClr val="000000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C9ED41F-F23B-4A0C-8F42-AF6FE264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1" b="14207"/>
          <a:stretch/>
        </p:blipFill>
        <p:spPr>
          <a:xfrm>
            <a:off x="8386022" y="482321"/>
            <a:ext cx="2975202" cy="278595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3970FDC-7ABF-4733-A041-6527E727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89" y="3429000"/>
            <a:ext cx="2023268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94691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831B2A9FEA6C45A25FDF617AD44EF7" ma:contentTypeVersion="13" ma:contentTypeDescription="Vytvoří nový dokument" ma:contentTypeScope="" ma:versionID="1b407708fc560017e206f2a766cbd54b">
  <xsd:schema xmlns:xsd="http://www.w3.org/2001/XMLSchema" xmlns:xs="http://www.w3.org/2001/XMLSchema" xmlns:p="http://schemas.microsoft.com/office/2006/metadata/properties" xmlns:ns3="b3c7bbb6-eb26-4c1b-9bb6-cba5dd494eea" xmlns:ns4="715b35c6-e146-45a0-beb3-84c6bbc18745" targetNamespace="http://schemas.microsoft.com/office/2006/metadata/properties" ma:root="true" ma:fieldsID="0ab41adae06a0786f9d386e76aae84fb" ns3:_="" ns4:_="">
    <xsd:import namespace="b3c7bbb6-eb26-4c1b-9bb6-cba5dd494eea"/>
    <xsd:import namespace="715b35c6-e146-45a0-beb3-84c6bbc187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7bbb6-eb26-4c1b-9bb6-cba5dd494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35c6-e146-45a0-beb3-84c6bbc18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EAC3D4-32C4-4A61-835C-42FA75A53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7bbb6-eb26-4c1b-9bb6-cba5dd494eea"/>
    <ds:schemaRef ds:uri="715b35c6-e146-45a0-beb3-84c6bbc18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577504-EB54-42A3-B86C-68D5AE223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272F1-6F05-48D8-8C29-B37B5DED3B51}">
  <ds:schemaRefs>
    <ds:schemaRef ds:uri="715b35c6-e146-45a0-beb3-84c6bbc18745"/>
    <ds:schemaRef ds:uri="http://schemas.microsoft.com/office/2006/documentManagement/types"/>
    <ds:schemaRef ds:uri="http://purl.org/dc/elements/1.1/"/>
    <ds:schemaRef ds:uri="http://www.w3.org/XML/1998/namespace"/>
    <ds:schemaRef ds:uri="b3c7bbb6-eb26-4c1b-9bb6-cba5dd494eea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1232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Gill Sans MT</vt:lpstr>
      <vt:lpstr>Impact</vt:lpstr>
      <vt:lpstr>Times New Roman</vt:lpstr>
      <vt:lpstr>Odznáček</vt:lpstr>
      <vt:lpstr>Sádeq Hedájat</vt:lpstr>
      <vt:lpstr>Sádeq Hedájat (صادق هدایت (1903 - 1951  </vt:lpstr>
      <vt:lpstr>Esej „Marg“ - 1927</vt:lpstr>
      <vt:lpstr>Hedájat – zakladatel tradice literární kritiky v Íránu.    </vt:lpstr>
      <vt:lpstr>Prezentace aplikace PowerPoint</vt:lpstr>
      <vt:lpstr>Prezentace aplikace PowerPoint</vt:lpstr>
      <vt:lpstr>Prezentace aplikace PowerPoint</vt:lpstr>
      <vt:lpstr>Povídkové sbírky:   </vt:lpstr>
      <vt:lpstr>1933 - سه قطره خون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Sádeq Hedájat</dc:title>
  <dc:creator>Zuzana Kříhová</dc:creator>
  <cp:lastModifiedBy>Zuzana Kříhová</cp:lastModifiedBy>
  <cp:revision>1</cp:revision>
  <dcterms:created xsi:type="dcterms:W3CDTF">2020-12-21T09:21:22Z</dcterms:created>
  <dcterms:modified xsi:type="dcterms:W3CDTF">2020-12-21T09:31:42Z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0x01010023831B2A9FEA6C45A25FDF617AD44EF7</vt:lpwstr>
  </property>
</Properties>
</file>