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7" r:id="rId3"/>
    <p:sldId id="278" r:id="rId4"/>
    <p:sldId id="279" r:id="rId5"/>
    <p:sldId id="280" r:id="rId6"/>
    <p:sldId id="281" r:id="rId7"/>
    <p:sldId id="282" r:id="rId8"/>
    <p:sldId id="284" r:id="rId9"/>
    <p:sldId id="288" r:id="rId10"/>
    <p:sldId id="283" r:id="rId11"/>
    <p:sldId id="285" r:id="rId12"/>
    <p:sldId id="286" r:id="rId13"/>
    <p:sldId id="287" r:id="rId14"/>
    <p:sldId id="290" r:id="rId15"/>
    <p:sldId id="291" r:id="rId16"/>
    <p:sldId id="289" r:id="rId17"/>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190" autoAdjust="0"/>
  </p:normalViewPr>
  <p:slideViewPr>
    <p:cSldViewPr>
      <p:cViewPr varScale="1">
        <p:scale>
          <a:sx n="68" d="100"/>
          <a:sy n="68" d="100"/>
        </p:scale>
        <p:origin x="144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0793C0-00E5-4FB6-8A08-3355A08BDB46}" type="datetimeFigureOut">
              <a:rPr lang="cs-CZ" smtClean="0"/>
              <a:pPr/>
              <a:t>30.04.2020</a:t>
            </a:fld>
            <a:endParaRPr lang="en-US"/>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44830A-81FC-456B-825A-0249FFFDD54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18A2481B-5154-415F-B752-558547769AA3}" type="datetimeFigureOut">
              <a:rPr lang="cs-CZ" smtClean="0"/>
              <a:pPr/>
              <a:t>30.04.2020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18A2481B-5154-415F-B752-558547769AA3}" type="datetimeFigureOut">
              <a:rPr lang="cs-CZ" smtClean="0"/>
              <a:pPr/>
              <a:t>30.04.2020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18A2481B-5154-415F-B752-558547769AA3}" type="datetimeFigureOut">
              <a:rPr lang="cs-CZ" smtClean="0"/>
              <a:pPr/>
              <a:t>30.04.2020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18A2481B-5154-415F-B752-558547769AA3}" type="datetimeFigureOut">
              <a:rPr lang="cs-CZ" smtClean="0"/>
              <a:pPr/>
              <a:t>30.04.2020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18A2481B-5154-415F-B752-558547769AA3}" type="datetimeFigureOut">
              <a:rPr lang="cs-CZ" smtClean="0"/>
              <a:pPr/>
              <a:t>30.04.2020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18A2481B-5154-415F-B752-558547769AA3}" type="datetimeFigureOut">
              <a:rPr lang="cs-CZ" smtClean="0"/>
              <a:pPr/>
              <a:t>30.04.2020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18A2481B-5154-415F-B752-558547769AA3}" type="datetimeFigureOut">
              <a:rPr lang="cs-CZ" smtClean="0"/>
              <a:pPr/>
              <a:t>30.04.2020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18A2481B-5154-415F-B752-558547769AA3}" type="datetimeFigureOut">
              <a:rPr lang="cs-CZ" smtClean="0"/>
              <a:pPr/>
              <a:t>30.04.2020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18A2481B-5154-415F-B752-558547769AA3}" type="datetimeFigureOut">
              <a:rPr lang="cs-CZ" smtClean="0"/>
              <a:pPr/>
              <a:t>30.04.2020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18A2481B-5154-415F-B752-558547769AA3}" type="datetimeFigureOut">
              <a:rPr lang="cs-CZ" smtClean="0"/>
              <a:pPr/>
              <a:t>30.04.2020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18A2481B-5154-415F-B752-558547769AA3}" type="datetimeFigureOut">
              <a:rPr lang="cs-CZ" smtClean="0"/>
              <a:pPr/>
              <a:t>30.04.2020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A2481B-5154-415F-B752-558547769AA3}" type="datetimeFigureOut">
              <a:rPr lang="cs-CZ" smtClean="0"/>
              <a:pPr/>
              <a:t>30.04.2020</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264769-77EF-4CD0-90DE-F7D7F2D423C4}"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youtube.com/watch?v=lm-hZY5W4S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HERMENEUTICS AND RECEPTION AESTHETICS</a:t>
            </a:r>
            <a:endParaRPr lang="en-US" b="1" dirty="0"/>
          </a:p>
        </p:txBody>
      </p:sp>
      <p:sp>
        <p:nvSpPr>
          <p:cNvPr id="3" name="Podnadpis 2"/>
          <p:cNvSpPr>
            <a:spLocks noGrp="1"/>
          </p:cNvSpPr>
          <p:nvPr>
            <p:ph type="subTitle" idx="1"/>
          </p:nvPr>
        </p:nvSpPr>
        <p:spPr/>
        <p:txBody>
          <a:bodyPr/>
          <a:lstStyle/>
          <a:p>
            <a:r>
              <a:rPr lang="cs-CZ" dirty="0"/>
              <a:t>SUMMER SEMESTER 2019-2020</a:t>
            </a:r>
          </a:p>
          <a:p>
            <a:r>
              <a:rPr lang="cs-CZ" dirty="0"/>
              <a:t>9th </a:t>
            </a:r>
            <a:r>
              <a:rPr lang="cs-CZ" dirty="0" err="1"/>
              <a:t>Lecture</a:t>
            </a:r>
            <a:endParaRPr lang="cs-CZ"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03F1FC11-96CB-4DAA-B8FD-27F21682184C}"/>
              </a:ext>
            </a:extLst>
          </p:cNvPr>
          <p:cNvSpPr>
            <a:spLocks noGrp="1"/>
          </p:cNvSpPr>
          <p:nvPr>
            <p:ph idx="1"/>
          </p:nvPr>
        </p:nvSpPr>
        <p:spPr>
          <a:xfrm>
            <a:off x="457200" y="548680"/>
            <a:ext cx="8229600" cy="5577483"/>
          </a:xfrm>
        </p:spPr>
        <p:txBody>
          <a:bodyPr>
            <a:normAutofit/>
          </a:bodyPr>
          <a:lstStyle/>
          <a:p>
            <a:pPr marL="0" indent="0">
              <a:buNone/>
            </a:pPr>
            <a:r>
              <a:rPr lang="cs-CZ" dirty="0"/>
              <a:t>	  </a:t>
            </a:r>
            <a:r>
              <a:rPr lang="en-GB" dirty="0"/>
              <a:t>1. </a:t>
            </a:r>
            <a:r>
              <a:rPr lang="en-GB" u="sng" dirty="0"/>
              <a:t>An ordinary act of understanding</a:t>
            </a:r>
            <a:r>
              <a:rPr lang="en-GB" dirty="0"/>
              <a:t> </a:t>
            </a:r>
            <a:endParaRPr lang="cs-CZ" dirty="0"/>
          </a:p>
          <a:p>
            <a:pPr marL="0" indent="0">
              <a:buNone/>
            </a:pPr>
            <a:r>
              <a:rPr lang="en-GB" dirty="0"/>
              <a:t>– the forgetfulness of language. Partners of </a:t>
            </a:r>
            <a:r>
              <a:rPr lang="cs-CZ" dirty="0" err="1"/>
              <a:t>this</a:t>
            </a:r>
            <a:r>
              <a:rPr lang="cs-CZ" dirty="0"/>
              <a:t> </a:t>
            </a:r>
            <a:r>
              <a:rPr lang="en-GB" dirty="0"/>
              <a:t>conversation have a </a:t>
            </a:r>
            <a:r>
              <a:rPr lang="en-GB" i="1" dirty="0"/>
              <a:t>common</a:t>
            </a:r>
            <a:r>
              <a:rPr lang="en-GB" dirty="0"/>
              <a:t> </a:t>
            </a:r>
            <a:r>
              <a:rPr lang="en-GB" i="1" dirty="0"/>
              <a:t>language</a:t>
            </a:r>
            <a:r>
              <a:rPr lang="en-GB" dirty="0"/>
              <a:t>, in which and by which they think. This is an ordinary (naïve</a:t>
            </a:r>
            <a:r>
              <a:rPr lang="cs-CZ" dirty="0"/>
              <a:t>, </a:t>
            </a:r>
            <a:r>
              <a:rPr lang="cs-CZ" dirty="0" err="1"/>
              <a:t>everyday</a:t>
            </a:r>
            <a:r>
              <a:rPr lang="en-GB" dirty="0"/>
              <a:t>) communication in which one does not cast doubt on that kind of dialogue and does not get from it anything new.</a:t>
            </a:r>
            <a:endParaRPr lang="cs-CZ" dirty="0"/>
          </a:p>
          <a:p>
            <a:r>
              <a:rPr lang="en-GB" i="1" dirty="0"/>
              <a:t>“When we really master a language, then no translation is necessary</a:t>
            </a:r>
            <a:r>
              <a:rPr lang="cs-CZ" i="1" dirty="0"/>
              <a:t>.</a:t>
            </a:r>
            <a:r>
              <a:rPr lang="en-GB" i="1" dirty="0"/>
              <a:t>”</a:t>
            </a:r>
            <a:endParaRPr lang="cs-CZ" i="1" dirty="0"/>
          </a:p>
          <a:p>
            <a:endParaRPr lang="cs-CZ" dirty="0"/>
          </a:p>
        </p:txBody>
      </p:sp>
    </p:spTree>
    <p:extLst>
      <p:ext uri="{BB962C8B-B14F-4D97-AF65-F5344CB8AC3E}">
        <p14:creationId xmlns:p14="http://schemas.microsoft.com/office/powerpoint/2010/main" val="3560744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76039E79-2813-442F-8B3A-E7035946916A}"/>
              </a:ext>
            </a:extLst>
          </p:cNvPr>
          <p:cNvSpPr>
            <a:spLocks noGrp="1"/>
          </p:cNvSpPr>
          <p:nvPr>
            <p:ph idx="1"/>
          </p:nvPr>
        </p:nvSpPr>
        <p:spPr>
          <a:xfrm>
            <a:off x="457200" y="476672"/>
            <a:ext cx="8229600" cy="5649491"/>
          </a:xfrm>
        </p:spPr>
        <p:txBody>
          <a:bodyPr>
            <a:normAutofit fontScale="92500" lnSpcReduction="20000"/>
          </a:bodyPr>
          <a:lstStyle/>
          <a:p>
            <a:pPr marL="0" indent="0">
              <a:buNone/>
            </a:pPr>
            <a:r>
              <a:rPr lang="cs-CZ" dirty="0"/>
              <a:t>	       </a:t>
            </a:r>
            <a:r>
              <a:rPr lang="en-GB" dirty="0"/>
              <a:t>2. </a:t>
            </a:r>
            <a:r>
              <a:rPr lang="en-GB" u="sng" dirty="0"/>
              <a:t>A difficult act of understanding</a:t>
            </a:r>
            <a:r>
              <a:rPr lang="en-GB" dirty="0"/>
              <a:t> </a:t>
            </a:r>
            <a:endParaRPr lang="cs-CZ" dirty="0"/>
          </a:p>
          <a:p>
            <a:pPr marL="0" indent="0">
              <a:buNone/>
            </a:pPr>
            <a:r>
              <a:rPr lang="en-GB" dirty="0"/>
              <a:t>– only where the process of understanding is disrupted, that is, where understanding will not succeed, are questions asked about the wording of the text (cf. Text and Interpretation, p. 32).</a:t>
            </a:r>
            <a:endParaRPr lang="cs-CZ" dirty="0"/>
          </a:p>
          <a:p>
            <a:r>
              <a:rPr lang="en-GB" dirty="0"/>
              <a:t>E.g. the conversation of two strangers in which the understanding is difficult and it needs to find a common language of the two. If there is not, they need translator.</a:t>
            </a:r>
            <a:endParaRPr lang="cs-CZ" dirty="0"/>
          </a:p>
          <a:p>
            <a:r>
              <a:rPr lang="en-GB" dirty="0"/>
              <a:t>The translator – the one who must translate the meaning to be understood into the context in which the other speaker lives, i.e., into the other speech world. This is already an </a:t>
            </a:r>
            <a:r>
              <a:rPr lang="en-GB" u="sng" dirty="0"/>
              <a:t>interpretation</a:t>
            </a:r>
            <a:r>
              <a:rPr lang="en-GB" dirty="0"/>
              <a:t>.</a:t>
            </a:r>
            <a:endParaRPr lang="cs-CZ" dirty="0"/>
          </a:p>
        </p:txBody>
      </p:sp>
    </p:spTree>
    <p:extLst>
      <p:ext uri="{BB962C8B-B14F-4D97-AF65-F5344CB8AC3E}">
        <p14:creationId xmlns:p14="http://schemas.microsoft.com/office/powerpoint/2010/main" val="3499227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E3843BCB-4001-4C62-837E-50DA9BCF91C1}"/>
              </a:ext>
            </a:extLst>
          </p:cNvPr>
          <p:cNvSpPr>
            <a:spLocks noGrp="1"/>
          </p:cNvSpPr>
          <p:nvPr>
            <p:ph idx="1"/>
          </p:nvPr>
        </p:nvSpPr>
        <p:spPr>
          <a:xfrm>
            <a:off x="457200" y="332656"/>
            <a:ext cx="8229600" cy="5793507"/>
          </a:xfrm>
        </p:spPr>
        <p:txBody>
          <a:bodyPr/>
          <a:lstStyle/>
          <a:p>
            <a:r>
              <a:rPr lang="en-GB" dirty="0"/>
              <a:t>The type of conversation in which the interpreter is needed, is unnatural. </a:t>
            </a:r>
            <a:endParaRPr lang="cs-CZ" dirty="0"/>
          </a:p>
          <a:p>
            <a:r>
              <a:rPr lang="en-GB" dirty="0"/>
              <a:t>Partners of the conversation who are limited to the translation are as if they were deprived of their rights. They have to be aware of the fact that there is a </a:t>
            </a:r>
            <a:r>
              <a:rPr lang="en-GB" u="sng" dirty="0"/>
              <a:t>distance</a:t>
            </a:r>
            <a:r>
              <a:rPr lang="en-GB" dirty="0"/>
              <a:t> between the original speech and its reproduction that can never be completely overcome.</a:t>
            </a:r>
            <a:endParaRPr lang="cs-CZ" dirty="0"/>
          </a:p>
          <a:p>
            <a:r>
              <a:rPr lang="en-GB" dirty="0"/>
              <a:t>The interpreter is always like a wedge inserted into the spontaneous flow of the conversation.</a:t>
            </a:r>
            <a:endParaRPr lang="cs-CZ" dirty="0"/>
          </a:p>
          <a:p>
            <a:endParaRPr lang="cs-CZ" dirty="0"/>
          </a:p>
        </p:txBody>
      </p:sp>
    </p:spTree>
    <p:extLst>
      <p:ext uri="{BB962C8B-B14F-4D97-AF65-F5344CB8AC3E}">
        <p14:creationId xmlns:p14="http://schemas.microsoft.com/office/powerpoint/2010/main" val="4029883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66CD86B6-51A2-4C9E-8749-FA66E8EDF409}"/>
              </a:ext>
            </a:extLst>
          </p:cNvPr>
          <p:cNvSpPr>
            <a:spLocks noGrp="1"/>
          </p:cNvSpPr>
          <p:nvPr>
            <p:ph idx="1"/>
          </p:nvPr>
        </p:nvSpPr>
        <p:spPr>
          <a:xfrm>
            <a:off x="457200" y="188640"/>
            <a:ext cx="8229600" cy="5937523"/>
          </a:xfrm>
        </p:spPr>
        <p:txBody>
          <a:bodyPr>
            <a:normAutofit fontScale="92500"/>
          </a:bodyPr>
          <a:lstStyle/>
          <a:p>
            <a:pPr marL="0" indent="0">
              <a:buNone/>
            </a:pPr>
            <a:r>
              <a:rPr lang="cs-CZ" dirty="0"/>
              <a:t>   </a:t>
            </a:r>
            <a:r>
              <a:rPr lang="en-GB" dirty="0"/>
              <a:t>3. </a:t>
            </a:r>
            <a:r>
              <a:rPr lang="en-GB" u="sng" dirty="0"/>
              <a:t>The proper subject matter of hermeneutics </a:t>
            </a:r>
            <a:r>
              <a:rPr lang="cs-CZ" dirty="0"/>
              <a:t>	          </a:t>
            </a:r>
            <a:r>
              <a:rPr lang="en-GB" u="sng" dirty="0"/>
              <a:t>= understanding of texts</a:t>
            </a:r>
            <a:endParaRPr lang="cs-CZ" dirty="0"/>
          </a:p>
          <a:p>
            <a:r>
              <a:rPr lang="en-GB" dirty="0"/>
              <a:t>the analogy with the conversation, i.e., the partners of a conversation are analogical to the relation “interpreter (translator) ÷ original text”</a:t>
            </a:r>
            <a:endParaRPr lang="cs-CZ" dirty="0"/>
          </a:p>
          <a:p>
            <a:r>
              <a:rPr lang="en-GB" dirty="0"/>
              <a:t>Once we encounter something unclear or difficult either in conversation or while reading a text, we are provoked. This provocation by the </a:t>
            </a:r>
            <a:r>
              <a:rPr lang="en-GB" u="sng" dirty="0"/>
              <a:t>unclarity of a text</a:t>
            </a:r>
            <a:r>
              <a:rPr lang="en-GB" dirty="0"/>
              <a:t> incites us to ask a question.</a:t>
            </a:r>
            <a:endParaRPr lang="cs-CZ" dirty="0"/>
          </a:p>
          <a:p>
            <a:pPr lvl="1"/>
            <a:r>
              <a:rPr lang="cs-CZ" dirty="0"/>
              <a:t>[</a:t>
            </a:r>
            <a:r>
              <a:rPr lang="en-GB" dirty="0"/>
              <a:t>Question = a sudden thought which comes in mind like a foreign army comes in a foreign country. </a:t>
            </a:r>
            <a:r>
              <a:rPr lang="cs-CZ" dirty="0"/>
              <a:t>]</a:t>
            </a:r>
          </a:p>
          <a:p>
            <a:pPr marL="457200" lvl="1" indent="0">
              <a:buNone/>
            </a:pPr>
            <a:endParaRPr lang="cs-CZ" dirty="0"/>
          </a:p>
          <a:p>
            <a:endParaRPr lang="cs-CZ" dirty="0"/>
          </a:p>
          <a:p>
            <a:endParaRPr lang="cs-CZ" dirty="0"/>
          </a:p>
        </p:txBody>
      </p:sp>
    </p:spTree>
    <p:extLst>
      <p:ext uri="{BB962C8B-B14F-4D97-AF65-F5344CB8AC3E}">
        <p14:creationId xmlns:p14="http://schemas.microsoft.com/office/powerpoint/2010/main" val="6735374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E787AF36-AA98-410D-9776-F5A3D6A29B32}"/>
              </a:ext>
            </a:extLst>
          </p:cNvPr>
          <p:cNvSpPr>
            <a:spLocks noGrp="1"/>
          </p:cNvSpPr>
          <p:nvPr>
            <p:ph idx="1"/>
          </p:nvPr>
        </p:nvSpPr>
        <p:spPr>
          <a:xfrm>
            <a:off x="457200" y="260648"/>
            <a:ext cx="8229600" cy="5865515"/>
          </a:xfrm>
        </p:spPr>
        <p:txBody>
          <a:bodyPr>
            <a:normAutofit lnSpcReduction="10000"/>
          </a:bodyPr>
          <a:lstStyle/>
          <a:p>
            <a:r>
              <a:rPr lang="en-GB" dirty="0"/>
              <a:t>Since the text is a fixed speech, it cannot explain itself (contrary to a person in a conversation</a:t>
            </a:r>
            <a:r>
              <a:rPr lang="cs-CZ" dirty="0"/>
              <a:t> </a:t>
            </a:r>
            <a:r>
              <a:rPr lang="cs-CZ" dirty="0" err="1"/>
              <a:t>who</a:t>
            </a:r>
            <a:r>
              <a:rPr lang="cs-CZ" dirty="0"/>
              <a:t> </a:t>
            </a:r>
            <a:r>
              <a:rPr lang="cs-CZ" dirty="0" err="1"/>
              <a:t>could</a:t>
            </a:r>
            <a:r>
              <a:rPr lang="en-GB" dirty="0"/>
              <a:t>) and thus it requires </a:t>
            </a:r>
            <a:r>
              <a:rPr lang="en-GB" u="sng" dirty="0"/>
              <a:t>interpretation</a:t>
            </a:r>
            <a:r>
              <a:rPr lang="en-GB" dirty="0"/>
              <a:t> from us. </a:t>
            </a:r>
            <a:endParaRPr lang="cs-CZ" dirty="0"/>
          </a:p>
          <a:p>
            <a:pPr lvl="1"/>
            <a:r>
              <a:rPr lang="cs-CZ" dirty="0"/>
              <a:t>t</a:t>
            </a:r>
            <a:r>
              <a:rPr lang="en-GB" dirty="0" err="1"/>
              <a:t>ext</a:t>
            </a:r>
            <a:r>
              <a:rPr lang="en-GB" dirty="0"/>
              <a:t> calls the interpreter to let the dialogue enter into speech</a:t>
            </a:r>
            <a:endParaRPr lang="cs-CZ" dirty="0"/>
          </a:p>
          <a:p>
            <a:r>
              <a:rPr lang="en-GB" dirty="0"/>
              <a:t>Interpretation of a text can only be successful if it is accompanied by the same openness that accompanies the conversation of two people. </a:t>
            </a:r>
            <a:endParaRPr lang="cs-CZ" dirty="0"/>
          </a:p>
          <a:p>
            <a:pPr lvl="1"/>
            <a:r>
              <a:rPr lang="cs-CZ" dirty="0"/>
              <a:t>Exchange </a:t>
            </a:r>
            <a:r>
              <a:rPr lang="cs-CZ" dirty="0" err="1"/>
              <a:t>of</a:t>
            </a:r>
            <a:r>
              <a:rPr lang="cs-CZ" dirty="0"/>
              <a:t> </a:t>
            </a:r>
            <a:r>
              <a:rPr lang="cs-CZ" dirty="0" err="1"/>
              <a:t>different</a:t>
            </a:r>
            <a:r>
              <a:rPr lang="cs-CZ" dirty="0"/>
              <a:t> </a:t>
            </a:r>
            <a:r>
              <a:rPr lang="cs-CZ" dirty="0" err="1"/>
              <a:t>views</a:t>
            </a:r>
            <a:r>
              <a:rPr lang="cs-CZ" dirty="0"/>
              <a:t>, </a:t>
            </a:r>
            <a:r>
              <a:rPr lang="cs-CZ" dirty="0" err="1"/>
              <a:t>effort</a:t>
            </a:r>
            <a:r>
              <a:rPr lang="cs-CZ" dirty="0"/>
              <a:t> to </a:t>
            </a:r>
            <a:r>
              <a:rPr lang="cs-CZ" dirty="0" err="1"/>
              <a:t>reach</a:t>
            </a:r>
            <a:r>
              <a:rPr lang="cs-CZ" dirty="0"/>
              <a:t> a </a:t>
            </a:r>
            <a:r>
              <a:rPr lang="cs-CZ" dirty="0" err="1"/>
              <a:t>common</a:t>
            </a:r>
            <a:r>
              <a:rPr lang="cs-CZ" dirty="0"/>
              <a:t> </a:t>
            </a:r>
            <a:r>
              <a:rPr lang="cs-CZ" dirty="0" err="1"/>
              <a:t>language</a:t>
            </a:r>
            <a:r>
              <a:rPr lang="cs-CZ" dirty="0"/>
              <a:t>.</a:t>
            </a:r>
          </a:p>
          <a:p>
            <a:endParaRPr lang="cs-CZ" dirty="0"/>
          </a:p>
          <a:p>
            <a:endParaRPr lang="cs-CZ" dirty="0"/>
          </a:p>
        </p:txBody>
      </p:sp>
    </p:spTree>
    <p:extLst>
      <p:ext uri="{BB962C8B-B14F-4D97-AF65-F5344CB8AC3E}">
        <p14:creationId xmlns:p14="http://schemas.microsoft.com/office/powerpoint/2010/main" val="18256473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3E7F0BF4-9F62-4503-B68B-2BFF82850FE9}"/>
              </a:ext>
            </a:extLst>
          </p:cNvPr>
          <p:cNvSpPr>
            <a:spLocks noGrp="1"/>
          </p:cNvSpPr>
          <p:nvPr>
            <p:ph idx="1"/>
          </p:nvPr>
        </p:nvSpPr>
        <p:spPr>
          <a:xfrm>
            <a:off x="457200" y="332656"/>
            <a:ext cx="8229600" cy="5793507"/>
          </a:xfrm>
        </p:spPr>
        <p:txBody>
          <a:bodyPr/>
          <a:lstStyle/>
          <a:p>
            <a:r>
              <a:rPr lang="en-GB" dirty="0"/>
              <a:t>Cf. hermeneutic situation resulting from the conversation of two persons × hermeneutic situation resulting from the reading of texts </a:t>
            </a:r>
            <a:endParaRPr lang="cs-CZ" dirty="0"/>
          </a:p>
          <a:p>
            <a:pPr lvl="1"/>
            <a:r>
              <a:rPr lang="en-GB" dirty="0"/>
              <a:t>(See for instance, “Text and Interpretation, p. 35)</a:t>
            </a:r>
            <a:endParaRPr lang="cs-CZ" dirty="0"/>
          </a:p>
          <a:p>
            <a:r>
              <a:rPr lang="en-GB" dirty="0"/>
              <a:t>The dialogue structure is present in both conversation and text. </a:t>
            </a:r>
            <a:endParaRPr lang="cs-CZ" dirty="0"/>
          </a:p>
          <a:p>
            <a:r>
              <a:rPr lang="cs-CZ" dirty="0"/>
              <a:t>U</a:t>
            </a:r>
            <a:r>
              <a:rPr lang="en-GB" dirty="0" err="1"/>
              <a:t>nlike</a:t>
            </a:r>
            <a:r>
              <a:rPr lang="en-GB" dirty="0"/>
              <a:t> the living partner of the conversation the text is passive and must be revived. It is exclusively the interpreter who transforms written characters into meaning.</a:t>
            </a:r>
            <a:endParaRPr lang="cs-CZ" dirty="0"/>
          </a:p>
          <a:p>
            <a:endParaRPr lang="cs-CZ" dirty="0"/>
          </a:p>
          <a:p>
            <a:endParaRPr lang="cs-CZ" dirty="0"/>
          </a:p>
        </p:txBody>
      </p:sp>
    </p:spTree>
    <p:extLst>
      <p:ext uri="{BB962C8B-B14F-4D97-AF65-F5344CB8AC3E}">
        <p14:creationId xmlns:p14="http://schemas.microsoft.com/office/powerpoint/2010/main" val="19304893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FEBC5D9-2E1F-4ECA-9C54-1F35B44B0A6D}"/>
              </a:ext>
            </a:extLst>
          </p:cNvPr>
          <p:cNvSpPr>
            <a:spLocks noGrp="1"/>
          </p:cNvSpPr>
          <p:nvPr>
            <p:ph type="title"/>
          </p:nvPr>
        </p:nvSpPr>
        <p:spPr/>
        <p:txBody>
          <a:bodyPr>
            <a:normAutofit fontScale="90000"/>
          </a:bodyPr>
          <a:lstStyle/>
          <a:p>
            <a:r>
              <a:rPr lang="cs-CZ" b="1" dirty="0" err="1"/>
              <a:t>Gadamer‘s</a:t>
            </a:r>
            <a:r>
              <a:rPr lang="cs-CZ" b="1" dirty="0"/>
              <a:t> Talk on </a:t>
            </a:r>
            <a:br>
              <a:rPr lang="cs-CZ" b="1" dirty="0"/>
            </a:br>
            <a:r>
              <a:rPr lang="cs-CZ" b="1" dirty="0" err="1"/>
              <a:t>Hermeneutics</a:t>
            </a:r>
            <a:endParaRPr lang="cs-CZ" b="1" dirty="0"/>
          </a:p>
        </p:txBody>
      </p:sp>
      <p:sp>
        <p:nvSpPr>
          <p:cNvPr id="3" name="Zástupný obsah 2">
            <a:extLst>
              <a:ext uri="{FF2B5EF4-FFF2-40B4-BE49-F238E27FC236}">
                <a16:creationId xmlns:a16="http://schemas.microsoft.com/office/drawing/2014/main" id="{2B2A5B87-2E18-4C29-9B80-DD16CAF009C8}"/>
              </a:ext>
            </a:extLst>
          </p:cNvPr>
          <p:cNvSpPr>
            <a:spLocks noGrp="1"/>
          </p:cNvSpPr>
          <p:nvPr>
            <p:ph idx="1"/>
          </p:nvPr>
        </p:nvSpPr>
        <p:spPr/>
        <p:txBody>
          <a:bodyPr/>
          <a:lstStyle/>
          <a:p>
            <a:endParaRPr lang="cs-CZ" u="sng" dirty="0">
              <a:hlinkClick r:id="rId2"/>
            </a:endParaRPr>
          </a:p>
          <a:p>
            <a:endParaRPr lang="cs-CZ" u="sng" dirty="0">
              <a:hlinkClick r:id="rId2"/>
            </a:endParaRPr>
          </a:p>
          <a:p>
            <a:r>
              <a:rPr lang="cs-CZ" u="sng" dirty="0">
                <a:hlinkClick r:id="rId2"/>
              </a:rPr>
              <a:t>https://www.youtube.com/watch?v=lm-hZY5W4Ss</a:t>
            </a:r>
            <a:endParaRPr lang="cs-CZ" dirty="0"/>
          </a:p>
          <a:p>
            <a:endParaRPr lang="cs-CZ" dirty="0"/>
          </a:p>
        </p:txBody>
      </p:sp>
    </p:spTree>
    <p:extLst>
      <p:ext uri="{BB962C8B-B14F-4D97-AF65-F5344CB8AC3E}">
        <p14:creationId xmlns:p14="http://schemas.microsoft.com/office/powerpoint/2010/main" val="1307352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56D14780-D879-4D22-8BC9-1ED63D5ACFE0}"/>
              </a:ext>
            </a:extLst>
          </p:cNvPr>
          <p:cNvSpPr>
            <a:spLocks noGrp="1"/>
          </p:cNvSpPr>
          <p:nvPr>
            <p:ph idx="1"/>
          </p:nvPr>
        </p:nvSpPr>
        <p:spPr>
          <a:xfrm>
            <a:off x="457200" y="434469"/>
            <a:ext cx="8229600" cy="5649491"/>
          </a:xfrm>
        </p:spPr>
        <p:txBody>
          <a:bodyPr>
            <a:normAutofit fontScale="55000" lnSpcReduction="20000"/>
          </a:bodyPr>
          <a:lstStyle/>
          <a:p>
            <a:endParaRPr lang="cs-CZ" dirty="0"/>
          </a:p>
          <a:p>
            <a:endParaRPr lang="cs-CZ" dirty="0"/>
          </a:p>
          <a:p>
            <a:pPr marL="0" indent="0">
              <a:buNone/>
            </a:pPr>
            <a:r>
              <a:rPr lang="cs-CZ" sz="4400" b="1" dirty="0"/>
              <a:t> </a:t>
            </a:r>
            <a:r>
              <a:rPr lang="cs-CZ" sz="5200" b="1" dirty="0"/>
              <a:t>	</a:t>
            </a:r>
            <a:r>
              <a:rPr lang="en-GB" sz="8400" b="1" dirty="0"/>
              <a:t>Language as the medium of </a:t>
            </a:r>
            <a:r>
              <a:rPr lang="cs-CZ" sz="8400" b="1" dirty="0"/>
              <a:t>	   </a:t>
            </a:r>
            <a:r>
              <a:rPr lang="en-GB" sz="8400" b="1" dirty="0"/>
              <a:t>hermeneutic experience</a:t>
            </a:r>
            <a:endParaRPr lang="cs-CZ" sz="8400" b="1" dirty="0"/>
          </a:p>
          <a:p>
            <a:pPr marL="0" indent="0">
              <a:buNone/>
            </a:pPr>
            <a:endParaRPr lang="cs-CZ" sz="3800" b="1" dirty="0"/>
          </a:p>
          <a:p>
            <a:pPr marL="0" indent="0">
              <a:buNone/>
            </a:pPr>
            <a:endParaRPr lang="cs-CZ" sz="3800" b="1" dirty="0"/>
          </a:p>
          <a:p>
            <a:pPr marL="0" indent="0">
              <a:buNone/>
            </a:pPr>
            <a:r>
              <a:rPr lang="cs-CZ" sz="3800" b="1" dirty="0"/>
              <a:t>	</a:t>
            </a:r>
            <a:r>
              <a:rPr lang="cs-CZ" sz="5100" b="1" dirty="0" err="1"/>
              <a:t>Read</a:t>
            </a:r>
            <a:r>
              <a:rPr lang="cs-CZ" sz="5100" b="1" dirty="0"/>
              <a:t>: H.-G. </a:t>
            </a:r>
            <a:r>
              <a:rPr lang="cs-CZ" sz="5100" b="1" dirty="0" err="1"/>
              <a:t>Gadamer</a:t>
            </a:r>
            <a:r>
              <a:rPr lang="cs-CZ" sz="5100" b="1" dirty="0"/>
              <a:t>, </a:t>
            </a:r>
            <a:r>
              <a:rPr lang="en-GB" sz="5100" dirty="0"/>
              <a:t>“The Ontological Shift of </a:t>
            </a:r>
            <a:r>
              <a:rPr lang="cs-CZ" sz="5100" dirty="0"/>
              <a:t>	</a:t>
            </a:r>
            <a:r>
              <a:rPr lang="en-GB" sz="5100" dirty="0"/>
              <a:t>Hermeneutics Guided by </a:t>
            </a:r>
            <a:r>
              <a:rPr lang="cs-CZ" sz="5100" dirty="0"/>
              <a:t>L</a:t>
            </a:r>
            <a:r>
              <a:rPr lang="en-GB" sz="5100" dirty="0" err="1"/>
              <a:t>anguage</a:t>
            </a:r>
            <a:r>
              <a:rPr lang="en-GB" sz="5100" dirty="0"/>
              <a:t>”, in</a:t>
            </a:r>
            <a:r>
              <a:rPr lang="cs-CZ" sz="5100" dirty="0"/>
              <a:t>:</a:t>
            </a:r>
            <a:r>
              <a:rPr lang="en-GB" sz="5100" dirty="0"/>
              <a:t> </a:t>
            </a:r>
            <a:r>
              <a:rPr lang="en-GB" sz="5100" i="1" dirty="0"/>
              <a:t>Truth </a:t>
            </a:r>
            <a:r>
              <a:rPr lang="cs-CZ" sz="5100" i="1" dirty="0"/>
              <a:t>	</a:t>
            </a:r>
            <a:r>
              <a:rPr lang="en-GB" sz="5100" i="1" dirty="0"/>
              <a:t>and </a:t>
            </a:r>
            <a:r>
              <a:rPr lang="cs-CZ" sz="5100" i="1" dirty="0"/>
              <a:t>M</a:t>
            </a:r>
            <a:r>
              <a:rPr lang="en-GB" sz="5100" i="1" dirty="0" err="1"/>
              <a:t>ethod</a:t>
            </a:r>
            <a:r>
              <a:rPr lang="en-GB" sz="5100" dirty="0"/>
              <a:t>, p. </a:t>
            </a:r>
            <a:r>
              <a:rPr lang="cs-CZ" sz="5100" dirty="0"/>
              <a:t>383-493 (</a:t>
            </a:r>
            <a:r>
              <a:rPr lang="cs-CZ" sz="5100" dirty="0" err="1"/>
              <a:t>esp</a:t>
            </a:r>
            <a:r>
              <a:rPr lang="cs-CZ" sz="5100" dirty="0"/>
              <a:t>. 383-406).</a:t>
            </a:r>
            <a:endParaRPr lang="cs-CZ" sz="4400" dirty="0"/>
          </a:p>
          <a:p>
            <a:pPr marL="0" indent="0">
              <a:buNone/>
            </a:pPr>
            <a:r>
              <a:rPr lang="cs-CZ" sz="4400" dirty="0"/>
              <a:t>	</a:t>
            </a:r>
            <a:r>
              <a:rPr lang="cs-CZ" sz="5100" b="1" dirty="0"/>
              <a:t>H.-G. </a:t>
            </a:r>
            <a:r>
              <a:rPr lang="cs-CZ" sz="5100" b="1" dirty="0" err="1"/>
              <a:t>Gadamer</a:t>
            </a:r>
            <a:r>
              <a:rPr lang="cs-CZ" sz="5100" b="1" dirty="0"/>
              <a:t>, </a:t>
            </a:r>
            <a:r>
              <a:rPr lang="cs-CZ" sz="5100" dirty="0"/>
              <a:t>Text and </a:t>
            </a:r>
            <a:r>
              <a:rPr lang="cs-CZ" sz="5100" dirty="0" err="1"/>
              <a:t>Interpretation</a:t>
            </a:r>
            <a:r>
              <a:rPr lang="cs-CZ" sz="5100" dirty="0"/>
              <a:t>, in: D. P. </a:t>
            </a:r>
          </a:p>
          <a:p>
            <a:pPr marL="0" indent="0">
              <a:buNone/>
            </a:pPr>
            <a:r>
              <a:rPr lang="cs-CZ" sz="5100" dirty="0"/>
              <a:t>	</a:t>
            </a:r>
            <a:r>
              <a:rPr lang="cs-CZ" sz="5100" dirty="0" err="1"/>
              <a:t>Michelfelder</a:t>
            </a:r>
            <a:r>
              <a:rPr lang="cs-CZ" sz="5100" dirty="0"/>
              <a:t> &amp; R. E. </a:t>
            </a:r>
            <a:r>
              <a:rPr lang="cs-CZ" sz="5100" dirty="0" err="1"/>
              <a:t>Palmer</a:t>
            </a:r>
            <a:r>
              <a:rPr lang="cs-CZ" sz="5100" dirty="0"/>
              <a:t> (</a:t>
            </a:r>
            <a:r>
              <a:rPr lang="cs-CZ" sz="5100" dirty="0" err="1"/>
              <a:t>eds</a:t>
            </a:r>
            <a:r>
              <a:rPr lang="cs-CZ" sz="5100" dirty="0"/>
              <a:t>.), </a:t>
            </a:r>
            <a:r>
              <a:rPr lang="cs-CZ" sz="5100" i="1" dirty="0" err="1"/>
              <a:t>Dialogue</a:t>
            </a:r>
            <a:r>
              <a:rPr lang="cs-CZ" sz="5100" i="1" dirty="0"/>
              <a:t> </a:t>
            </a:r>
          </a:p>
          <a:p>
            <a:pPr marL="0" indent="0">
              <a:buNone/>
            </a:pPr>
            <a:r>
              <a:rPr lang="cs-CZ" sz="5100" i="1" dirty="0"/>
              <a:t>	&amp; </a:t>
            </a:r>
            <a:r>
              <a:rPr lang="cs-CZ" sz="5100" i="1" dirty="0" err="1"/>
              <a:t>Deconstruction</a:t>
            </a:r>
            <a:r>
              <a:rPr lang="cs-CZ" sz="5100" dirty="0"/>
              <a:t>, p. 21-51.</a:t>
            </a:r>
          </a:p>
          <a:p>
            <a:pPr marL="0" indent="0">
              <a:buNone/>
            </a:pPr>
            <a:endParaRPr lang="cs-CZ" sz="4400" dirty="0"/>
          </a:p>
          <a:p>
            <a:pPr marL="0" indent="0">
              <a:buNone/>
            </a:pPr>
            <a:r>
              <a:rPr lang="cs-CZ" sz="4400" b="1" dirty="0"/>
              <a:t>  </a:t>
            </a:r>
            <a:endParaRPr lang="cs-CZ" dirty="0"/>
          </a:p>
        </p:txBody>
      </p:sp>
    </p:spTree>
    <p:extLst>
      <p:ext uri="{BB962C8B-B14F-4D97-AF65-F5344CB8AC3E}">
        <p14:creationId xmlns:p14="http://schemas.microsoft.com/office/powerpoint/2010/main" val="1861989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35B21FF1-F9D2-4F34-ADE2-5C5CC38E4F62}"/>
              </a:ext>
            </a:extLst>
          </p:cNvPr>
          <p:cNvSpPr>
            <a:spLocks noGrp="1"/>
          </p:cNvSpPr>
          <p:nvPr>
            <p:ph idx="1"/>
          </p:nvPr>
        </p:nvSpPr>
        <p:spPr>
          <a:xfrm>
            <a:off x="457200" y="188640"/>
            <a:ext cx="8229600" cy="6669360"/>
          </a:xfrm>
        </p:spPr>
        <p:txBody>
          <a:bodyPr>
            <a:normAutofit fontScale="62500" lnSpcReduction="20000"/>
          </a:bodyPr>
          <a:lstStyle/>
          <a:p>
            <a:r>
              <a:rPr lang="en-GB" sz="4500" dirty="0"/>
              <a:t>So far, we have dealt with the problem of the </a:t>
            </a:r>
            <a:r>
              <a:rPr lang="en-GB" sz="4500" u="sng" dirty="0"/>
              <a:t>historical condition of human being</a:t>
            </a:r>
            <a:r>
              <a:rPr lang="en-GB" sz="4500" dirty="0"/>
              <a:t>. Gadamer has shown how history permeates every experience we get. By the simple fact that we are in the world, we are historical. Gadamer argues that we are best aware of the historicity of our existence by reading texts from remote periods of time.</a:t>
            </a:r>
            <a:endParaRPr lang="cs-CZ" sz="4500" dirty="0"/>
          </a:p>
          <a:p>
            <a:r>
              <a:rPr lang="en-GB" sz="4500" dirty="0"/>
              <a:t>The principle of “the history of effect” (</a:t>
            </a:r>
            <a:r>
              <a:rPr lang="en-GB" sz="4500" dirty="0" err="1"/>
              <a:t>Wirkungsgeschichte</a:t>
            </a:r>
            <a:r>
              <a:rPr lang="en-GB" sz="4500" dirty="0"/>
              <a:t>) is a necessary condition of every hermeneutic experience; it proves the temporal changeability of all humanity.</a:t>
            </a:r>
            <a:endParaRPr lang="cs-CZ" sz="4500" dirty="0"/>
          </a:p>
          <a:p>
            <a:r>
              <a:rPr lang="en-GB" sz="4500" dirty="0"/>
              <a:t>As we found out in previous lectures, this condition must not be isolated from ourselves, i.e. from the position of an interpreter (</a:t>
            </a:r>
            <a:r>
              <a:rPr lang="cs-CZ" sz="4500" dirty="0"/>
              <a:t>×</a:t>
            </a:r>
            <a:r>
              <a:rPr lang="en-GB" sz="4500" dirty="0"/>
              <a:t> mistake of Hegel¸ of historicism, and the like). However, this leads to the fact that we cannot achieve any complete</a:t>
            </a:r>
            <a:r>
              <a:rPr lang="cs-CZ" sz="4500" dirty="0"/>
              <a:t>, </a:t>
            </a:r>
            <a:r>
              <a:rPr lang="cs-CZ" sz="4500" dirty="0" err="1"/>
              <a:t>absolute</a:t>
            </a:r>
            <a:r>
              <a:rPr lang="cs-CZ" sz="4500" dirty="0"/>
              <a:t> </a:t>
            </a:r>
            <a:r>
              <a:rPr lang="en-GB" sz="4500" dirty="0"/>
              <a:t>interpretation</a:t>
            </a:r>
            <a:r>
              <a:rPr lang="cs-CZ" sz="4500" dirty="0"/>
              <a:t>.</a:t>
            </a:r>
          </a:p>
          <a:p>
            <a:endParaRPr lang="cs-CZ" dirty="0"/>
          </a:p>
        </p:txBody>
      </p:sp>
    </p:spTree>
    <p:extLst>
      <p:ext uri="{BB962C8B-B14F-4D97-AF65-F5344CB8AC3E}">
        <p14:creationId xmlns:p14="http://schemas.microsoft.com/office/powerpoint/2010/main" val="3850867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2EECA0-55B1-47D9-A2C9-7B1585469897}"/>
              </a:ext>
            </a:extLst>
          </p:cNvPr>
          <p:cNvSpPr>
            <a:spLocks noGrp="1"/>
          </p:cNvSpPr>
          <p:nvPr>
            <p:ph type="title"/>
          </p:nvPr>
        </p:nvSpPr>
        <p:spPr>
          <a:xfrm>
            <a:off x="457200" y="116632"/>
            <a:ext cx="8229600" cy="864096"/>
          </a:xfrm>
        </p:spPr>
        <p:txBody>
          <a:bodyPr>
            <a:normAutofit/>
          </a:bodyPr>
          <a:lstStyle/>
          <a:p>
            <a:r>
              <a:rPr lang="cs-CZ" dirty="0" err="1"/>
              <a:t>Language</a:t>
            </a:r>
            <a:endParaRPr lang="cs-CZ" dirty="0"/>
          </a:p>
        </p:txBody>
      </p:sp>
      <p:sp>
        <p:nvSpPr>
          <p:cNvPr id="3" name="Zástupný obsah 2">
            <a:extLst>
              <a:ext uri="{FF2B5EF4-FFF2-40B4-BE49-F238E27FC236}">
                <a16:creationId xmlns:a16="http://schemas.microsoft.com/office/drawing/2014/main" id="{5E90C571-67FE-4FAD-A499-4C8CE436E2ED}"/>
              </a:ext>
            </a:extLst>
          </p:cNvPr>
          <p:cNvSpPr>
            <a:spLocks noGrp="1"/>
          </p:cNvSpPr>
          <p:nvPr>
            <p:ph idx="1"/>
          </p:nvPr>
        </p:nvSpPr>
        <p:spPr>
          <a:xfrm>
            <a:off x="457200" y="980728"/>
            <a:ext cx="8229600" cy="5145435"/>
          </a:xfrm>
        </p:spPr>
        <p:txBody>
          <a:bodyPr>
            <a:normAutofit fontScale="92500" lnSpcReduction="20000"/>
          </a:bodyPr>
          <a:lstStyle/>
          <a:p>
            <a:r>
              <a:rPr lang="cs-CZ" dirty="0" err="1"/>
              <a:t>The</a:t>
            </a:r>
            <a:r>
              <a:rPr lang="cs-CZ" dirty="0"/>
              <a:t> </a:t>
            </a:r>
            <a:r>
              <a:rPr lang="en-GB" dirty="0"/>
              <a:t>incompleteness caused by history becomes apparent in </a:t>
            </a:r>
            <a:r>
              <a:rPr lang="en-GB" b="1" u="sng" dirty="0"/>
              <a:t>language</a:t>
            </a:r>
            <a:r>
              <a:rPr lang="en-GB" dirty="0"/>
              <a:t>. </a:t>
            </a:r>
            <a:r>
              <a:rPr lang="cs-CZ" dirty="0"/>
              <a:t> </a:t>
            </a:r>
          </a:p>
          <a:p>
            <a:r>
              <a:rPr lang="cs-CZ" dirty="0" err="1"/>
              <a:t>Gadamer</a:t>
            </a:r>
            <a:r>
              <a:rPr lang="cs-CZ" dirty="0"/>
              <a:t> </a:t>
            </a:r>
            <a:r>
              <a:rPr lang="cs-CZ" dirty="0" err="1"/>
              <a:t>holds</a:t>
            </a:r>
            <a:r>
              <a:rPr lang="cs-CZ" dirty="0"/>
              <a:t> </a:t>
            </a:r>
            <a:r>
              <a:rPr lang="en-GB" dirty="0"/>
              <a:t>the view that all our knowledge is verbal. Language is the very </a:t>
            </a:r>
            <a:r>
              <a:rPr lang="en-GB" b="1" u="sng" dirty="0"/>
              <a:t>medium</a:t>
            </a:r>
            <a:r>
              <a:rPr lang="en-GB" dirty="0"/>
              <a:t> of experience, it is only in this medium where an</a:t>
            </a:r>
            <a:r>
              <a:rPr lang="cs-CZ" dirty="0"/>
              <a:t>y</a:t>
            </a:r>
            <a:r>
              <a:rPr lang="en-GB" dirty="0"/>
              <a:t> understanding of any</a:t>
            </a:r>
            <a:r>
              <a:rPr lang="cs-CZ" dirty="0"/>
              <a:t> </a:t>
            </a:r>
            <a:r>
              <a:rPr lang="en-GB" dirty="0"/>
              <a:t>thing can be articulated. What we encounter, we always know only in speech.</a:t>
            </a:r>
            <a:endParaRPr lang="cs-CZ" dirty="0"/>
          </a:p>
          <a:p>
            <a:pPr lvl="2"/>
            <a:r>
              <a:rPr lang="cs-CZ" dirty="0"/>
              <a:t>[</a:t>
            </a:r>
            <a:r>
              <a:rPr lang="cs-CZ" i="1" dirty="0"/>
              <a:t>L</a:t>
            </a:r>
            <a:r>
              <a:rPr lang="en-GB" i="1" dirty="0" err="1"/>
              <a:t>inguistic</a:t>
            </a:r>
            <a:r>
              <a:rPr lang="en-GB" i="1" dirty="0"/>
              <a:t> turn</a:t>
            </a:r>
            <a:r>
              <a:rPr lang="cs-CZ" i="1" dirty="0"/>
              <a:t> </a:t>
            </a:r>
            <a:r>
              <a:rPr lang="cs-CZ" dirty="0"/>
              <a:t>= </a:t>
            </a:r>
            <a:r>
              <a:rPr lang="en-US" dirty="0"/>
              <a:t>The</a:t>
            </a:r>
            <a:r>
              <a:rPr lang="cs-CZ" dirty="0"/>
              <a:t> shift</a:t>
            </a:r>
            <a:r>
              <a:rPr lang="en-US" dirty="0"/>
              <a:t> which occurred in philosophical attention, during the 20th century and within a number of philosophical schools of thought,</a:t>
            </a:r>
            <a:r>
              <a:rPr lang="cs-CZ" dirty="0"/>
              <a:t> </a:t>
            </a:r>
            <a:r>
              <a:rPr lang="en-US" dirty="0"/>
              <a:t>from</a:t>
            </a:r>
            <a:r>
              <a:rPr lang="cs-CZ" dirty="0"/>
              <a:t> </a:t>
            </a:r>
            <a:r>
              <a:rPr lang="cs-CZ" dirty="0" err="1"/>
              <a:t>traditional</a:t>
            </a:r>
            <a:r>
              <a:rPr lang="cs-CZ" dirty="0"/>
              <a:t> </a:t>
            </a:r>
            <a:r>
              <a:rPr lang="cs-CZ" dirty="0" err="1"/>
              <a:t>themes</a:t>
            </a:r>
            <a:r>
              <a:rPr lang="cs-CZ" dirty="0"/>
              <a:t> </a:t>
            </a:r>
            <a:r>
              <a:rPr lang="en-US" dirty="0"/>
              <a:t>of</a:t>
            </a:r>
            <a:r>
              <a:rPr lang="cs-CZ" dirty="0"/>
              <a:t> </a:t>
            </a:r>
            <a:r>
              <a:rPr lang="cs-CZ" dirty="0" err="1"/>
              <a:t>metaphysics</a:t>
            </a:r>
            <a:r>
              <a:rPr lang="en-US" dirty="0"/>
              <a:t> and </a:t>
            </a:r>
            <a:r>
              <a:rPr lang="cs-CZ" dirty="0"/>
              <a:t>epistemology </a:t>
            </a:r>
            <a:r>
              <a:rPr lang="en-US" dirty="0"/>
              <a:t>to a focus on</a:t>
            </a:r>
            <a:r>
              <a:rPr lang="cs-CZ" dirty="0"/>
              <a:t> t</a:t>
            </a:r>
            <a:r>
              <a:rPr lang="en-US" dirty="0"/>
              <a:t>he </a:t>
            </a:r>
            <a:r>
              <a:rPr lang="cs-CZ" dirty="0" err="1"/>
              <a:t>structure</a:t>
            </a:r>
            <a:r>
              <a:rPr lang="cs-CZ" dirty="0"/>
              <a:t> </a:t>
            </a:r>
            <a:r>
              <a:rPr lang="en-US" dirty="0"/>
              <a:t>and</a:t>
            </a:r>
            <a:r>
              <a:rPr lang="cs-CZ" dirty="0"/>
              <a:t> </a:t>
            </a:r>
            <a:r>
              <a:rPr lang="cs-CZ" dirty="0" err="1"/>
              <a:t>usage</a:t>
            </a:r>
            <a:r>
              <a:rPr lang="cs-CZ" dirty="0"/>
              <a:t> </a:t>
            </a:r>
            <a:r>
              <a:rPr lang="cs-CZ" dirty="0" err="1"/>
              <a:t>of</a:t>
            </a:r>
            <a:r>
              <a:rPr lang="cs-CZ" dirty="0"/>
              <a:t> </a:t>
            </a:r>
            <a:r>
              <a:rPr lang="cs-CZ" dirty="0" err="1"/>
              <a:t>language</a:t>
            </a:r>
            <a:r>
              <a:rPr lang="en-US" dirty="0"/>
              <a:t> and the</a:t>
            </a:r>
            <a:r>
              <a:rPr lang="cs-CZ" dirty="0"/>
              <a:t> </a:t>
            </a:r>
            <a:r>
              <a:rPr lang="cs-CZ" dirty="0" err="1"/>
              <a:t>relation</a:t>
            </a:r>
            <a:r>
              <a:rPr lang="en-US" dirty="0"/>
              <a:t> of language to human</a:t>
            </a:r>
            <a:r>
              <a:rPr lang="cs-CZ" dirty="0"/>
              <a:t> </a:t>
            </a:r>
            <a:r>
              <a:rPr lang="cs-CZ" dirty="0" err="1"/>
              <a:t>understanding</a:t>
            </a:r>
            <a:r>
              <a:rPr lang="cs-CZ" dirty="0"/>
              <a:t> </a:t>
            </a:r>
            <a:r>
              <a:rPr lang="en-US" dirty="0"/>
              <a:t>of those traditional themes.</a:t>
            </a:r>
            <a:r>
              <a:rPr lang="cs-CZ" dirty="0"/>
              <a:t>]</a:t>
            </a:r>
          </a:p>
          <a:p>
            <a:endParaRPr lang="cs-CZ" dirty="0"/>
          </a:p>
          <a:p>
            <a:endParaRPr lang="cs-CZ" dirty="0"/>
          </a:p>
        </p:txBody>
      </p:sp>
    </p:spTree>
    <p:extLst>
      <p:ext uri="{BB962C8B-B14F-4D97-AF65-F5344CB8AC3E}">
        <p14:creationId xmlns:p14="http://schemas.microsoft.com/office/powerpoint/2010/main" val="2471187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A037D1-9D06-4185-8A71-139131186414}"/>
              </a:ext>
            </a:extLst>
          </p:cNvPr>
          <p:cNvSpPr>
            <a:spLocks noGrp="1"/>
          </p:cNvSpPr>
          <p:nvPr>
            <p:ph type="title"/>
          </p:nvPr>
        </p:nvSpPr>
        <p:spPr>
          <a:xfrm>
            <a:off x="457200" y="274638"/>
            <a:ext cx="8229600" cy="850106"/>
          </a:xfrm>
        </p:spPr>
        <p:txBody>
          <a:bodyPr/>
          <a:lstStyle/>
          <a:p>
            <a:r>
              <a:rPr lang="cs-CZ" i="1" dirty="0"/>
              <a:t>C</a:t>
            </a:r>
            <a:r>
              <a:rPr lang="en-GB" i="1" dirty="0" err="1"/>
              <a:t>onversation</a:t>
            </a:r>
            <a:r>
              <a:rPr lang="en-GB" i="1" dirty="0"/>
              <a:t> </a:t>
            </a:r>
            <a:endParaRPr lang="cs-CZ" dirty="0"/>
          </a:p>
        </p:txBody>
      </p:sp>
      <p:sp>
        <p:nvSpPr>
          <p:cNvPr id="3" name="Zástupný obsah 2">
            <a:extLst>
              <a:ext uri="{FF2B5EF4-FFF2-40B4-BE49-F238E27FC236}">
                <a16:creationId xmlns:a16="http://schemas.microsoft.com/office/drawing/2014/main" id="{6ED24C13-D127-43B7-84A6-6D827CE17A2B}"/>
              </a:ext>
            </a:extLst>
          </p:cNvPr>
          <p:cNvSpPr>
            <a:spLocks noGrp="1"/>
          </p:cNvSpPr>
          <p:nvPr>
            <p:ph idx="1"/>
          </p:nvPr>
        </p:nvSpPr>
        <p:spPr>
          <a:xfrm>
            <a:off x="457200" y="1124744"/>
            <a:ext cx="8229600" cy="5001419"/>
          </a:xfrm>
        </p:spPr>
        <p:txBody>
          <a:bodyPr>
            <a:normAutofit fontScale="92500"/>
          </a:bodyPr>
          <a:lstStyle/>
          <a:p>
            <a:r>
              <a:rPr lang="cs-CZ" dirty="0"/>
              <a:t>as a </a:t>
            </a:r>
            <a:r>
              <a:rPr lang="en-GB" dirty="0"/>
              <a:t>fundamental principle of the linguistic relation toward the world. What we are dealing with (any object of everyday use, theoretical truths, texts</a:t>
            </a:r>
            <a:r>
              <a:rPr lang="cs-CZ" dirty="0"/>
              <a:t>, </a:t>
            </a:r>
            <a:r>
              <a:rPr lang="cs-CZ" dirty="0" err="1"/>
              <a:t>etc</a:t>
            </a:r>
            <a:r>
              <a:rPr lang="cs-CZ" dirty="0"/>
              <a:t>.</a:t>
            </a:r>
            <a:r>
              <a:rPr lang="en-GB" dirty="0"/>
              <a:t>) should be understood as </a:t>
            </a:r>
            <a:r>
              <a:rPr lang="cs-CZ" dirty="0"/>
              <a:t>a </a:t>
            </a:r>
            <a:r>
              <a:rPr lang="en-GB" dirty="0"/>
              <a:t>part of conversational situation. Knowledge of things has the character of </a:t>
            </a:r>
            <a:r>
              <a:rPr lang="en-GB" u="sng" dirty="0"/>
              <a:t>conversation</a:t>
            </a:r>
            <a:r>
              <a:rPr lang="en-GB" dirty="0"/>
              <a:t>: it takes the form of a dialectic of question and answer</a:t>
            </a:r>
            <a:r>
              <a:rPr lang="cs-CZ" dirty="0"/>
              <a:t>.</a:t>
            </a:r>
          </a:p>
          <a:p>
            <a:r>
              <a:rPr lang="cs-CZ" dirty="0"/>
              <a:t>C</a:t>
            </a:r>
            <a:r>
              <a:rPr lang="en-GB" dirty="0" err="1"/>
              <a:t>onversation</a:t>
            </a:r>
            <a:r>
              <a:rPr lang="en-GB" dirty="0"/>
              <a:t> of two people </a:t>
            </a:r>
            <a:r>
              <a:rPr lang="cs-CZ" dirty="0"/>
              <a:t>i</a:t>
            </a:r>
            <a:r>
              <a:rPr lang="en-GB" dirty="0"/>
              <a:t>s a model and an example of the linguistic nature of every human experience</a:t>
            </a:r>
            <a:r>
              <a:rPr lang="cs-CZ" dirty="0"/>
              <a:t>.</a:t>
            </a:r>
          </a:p>
        </p:txBody>
      </p:sp>
    </p:spTree>
    <p:extLst>
      <p:ext uri="{BB962C8B-B14F-4D97-AF65-F5344CB8AC3E}">
        <p14:creationId xmlns:p14="http://schemas.microsoft.com/office/powerpoint/2010/main" val="1554763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60527E-A33D-4860-8036-315320BA512B}"/>
              </a:ext>
            </a:extLst>
          </p:cNvPr>
          <p:cNvSpPr>
            <a:spLocks noGrp="1"/>
          </p:cNvSpPr>
          <p:nvPr>
            <p:ph type="title"/>
          </p:nvPr>
        </p:nvSpPr>
        <p:spPr/>
        <p:txBody>
          <a:bodyPr/>
          <a:lstStyle/>
          <a:p>
            <a:r>
              <a:rPr lang="cs-CZ" dirty="0"/>
              <a:t>P</a:t>
            </a:r>
            <a:r>
              <a:rPr lang="en-GB" dirty="0" err="1"/>
              <a:t>riority</a:t>
            </a:r>
            <a:r>
              <a:rPr lang="en-GB" dirty="0"/>
              <a:t> of speech</a:t>
            </a:r>
            <a:endParaRPr lang="cs-CZ" dirty="0"/>
          </a:p>
        </p:txBody>
      </p:sp>
      <p:sp>
        <p:nvSpPr>
          <p:cNvPr id="3" name="Zástupný obsah 2">
            <a:extLst>
              <a:ext uri="{FF2B5EF4-FFF2-40B4-BE49-F238E27FC236}">
                <a16:creationId xmlns:a16="http://schemas.microsoft.com/office/drawing/2014/main" id="{318B489B-1BEE-4EE3-8030-9D17ECAB877E}"/>
              </a:ext>
            </a:extLst>
          </p:cNvPr>
          <p:cNvSpPr>
            <a:spLocks noGrp="1"/>
          </p:cNvSpPr>
          <p:nvPr>
            <p:ph idx="1"/>
          </p:nvPr>
        </p:nvSpPr>
        <p:spPr>
          <a:xfrm>
            <a:off x="457200" y="1052736"/>
            <a:ext cx="8229600" cy="5073427"/>
          </a:xfrm>
        </p:spPr>
        <p:txBody>
          <a:bodyPr>
            <a:normAutofit fontScale="92500" lnSpcReduction="10000"/>
          </a:bodyPr>
          <a:lstStyle/>
          <a:p>
            <a:r>
              <a:rPr lang="en-GB" dirty="0"/>
              <a:t>In conversation of two people, there is a priority of speech over the speaker (</a:t>
            </a:r>
            <a:r>
              <a:rPr lang="en-GB" i="1" dirty="0"/>
              <a:t>logos</a:t>
            </a:r>
            <a:r>
              <a:rPr lang="en-GB" dirty="0"/>
              <a:t> over the </a:t>
            </a:r>
            <a:r>
              <a:rPr lang="en-GB" i="1" dirty="0"/>
              <a:t>a</a:t>
            </a:r>
            <a:r>
              <a:rPr lang="cs-CZ" i="1" dirty="0" err="1"/>
              <a:t>ddresser</a:t>
            </a:r>
            <a:r>
              <a:rPr lang="cs-CZ" i="1" dirty="0"/>
              <a:t> and </a:t>
            </a:r>
            <a:r>
              <a:rPr lang="cs-CZ" i="1" dirty="0" err="1"/>
              <a:t>addressee</a:t>
            </a:r>
            <a:r>
              <a:rPr lang="en-GB" dirty="0"/>
              <a:t>). </a:t>
            </a:r>
            <a:endParaRPr lang="cs-CZ" dirty="0"/>
          </a:p>
          <a:p>
            <a:r>
              <a:rPr lang="en-GB" dirty="0"/>
              <a:t>We want to understand the conversation partner, we want to understand what he is saying, so that we can both agree on the matter in question.</a:t>
            </a:r>
            <a:endParaRPr lang="cs-CZ" dirty="0"/>
          </a:p>
          <a:p>
            <a:r>
              <a:rPr lang="en-GB" dirty="0"/>
              <a:t>What matters in conversation is first of all a subject matter</a:t>
            </a:r>
            <a:r>
              <a:rPr lang="cs-CZ" dirty="0"/>
              <a:t>, </a:t>
            </a:r>
            <a:r>
              <a:rPr lang="cs-CZ" dirty="0" err="1"/>
              <a:t>i.e</a:t>
            </a:r>
            <a:r>
              <a:rPr lang="cs-CZ" dirty="0"/>
              <a:t>. </a:t>
            </a:r>
            <a:r>
              <a:rPr lang="en-GB" dirty="0"/>
              <a:t>the thing we talk about. If we focus on motives</a:t>
            </a:r>
            <a:r>
              <a:rPr lang="cs-CZ" dirty="0"/>
              <a:t> </a:t>
            </a:r>
            <a:r>
              <a:rPr lang="cs-CZ" dirty="0" err="1"/>
              <a:t>or</a:t>
            </a:r>
            <a:r>
              <a:rPr lang="en-GB" dirty="0"/>
              <a:t> speaker’s associations that are not based on speech itself, we are not (in the true sense of the word) in conversation</a:t>
            </a:r>
            <a:r>
              <a:rPr lang="cs-CZ" dirty="0"/>
              <a:t>.</a:t>
            </a:r>
          </a:p>
          <a:p>
            <a:endParaRPr lang="cs-CZ" dirty="0"/>
          </a:p>
        </p:txBody>
      </p:sp>
    </p:spTree>
    <p:extLst>
      <p:ext uri="{BB962C8B-B14F-4D97-AF65-F5344CB8AC3E}">
        <p14:creationId xmlns:p14="http://schemas.microsoft.com/office/powerpoint/2010/main" val="675629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091F1B-467F-43CB-B2C9-9D78400F24AA}"/>
              </a:ext>
            </a:extLst>
          </p:cNvPr>
          <p:cNvSpPr>
            <a:spLocks noGrp="1"/>
          </p:cNvSpPr>
          <p:nvPr>
            <p:ph type="title"/>
          </p:nvPr>
        </p:nvSpPr>
        <p:spPr/>
        <p:txBody>
          <a:bodyPr/>
          <a:lstStyle/>
          <a:p>
            <a:r>
              <a:rPr lang="cs-CZ" dirty="0" err="1"/>
              <a:t>Examples</a:t>
            </a:r>
            <a:endParaRPr lang="cs-CZ" dirty="0"/>
          </a:p>
        </p:txBody>
      </p:sp>
      <p:sp>
        <p:nvSpPr>
          <p:cNvPr id="3" name="Zástupný obsah 2">
            <a:extLst>
              <a:ext uri="{FF2B5EF4-FFF2-40B4-BE49-F238E27FC236}">
                <a16:creationId xmlns:a16="http://schemas.microsoft.com/office/drawing/2014/main" id="{61DEBC94-92AE-401C-A709-7ABDCCAE5614}"/>
              </a:ext>
            </a:extLst>
          </p:cNvPr>
          <p:cNvSpPr>
            <a:spLocks noGrp="1"/>
          </p:cNvSpPr>
          <p:nvPr>
            <p:ph idx="1"/>
          </p:nvPr>
        </p:nvSpPr>
        <p:spPr>
          <a:xfrm>
            <a:off x="457200" y="1268760"/>
            <a:ext cx="8229600" cy="4857403"/>
          </a:xfrm>
        </p:spPr>
        <p:txBody>
          <a:bodyPr>
            <a:normAutofit lnSpcReduction="10000"/>
          </a:bodyPr>
          <a:lstStyle/>
          <a:p>
            <a:r>
              <a:rPr lang="en-GB" dirty="0"/>
              <a:t>(1) investigator, (2) </a:t>
            </a:r>
            <a:r>
              <a:rPr lang="en-GB" dirty="0" err="1"/>
              <a:t>psychoanalytist</a:t>
            </a:r>
            <a:r>
              <a:rPr lang="en-GB" dirty="0"/>
              <a:t>, (3) scientist</a:t>
            </a:r>
            <a:r>
              <a:rPr lang="cs-CZ" dirty="0"/>
              <a:t>.</a:t>
            </a:r>
          </a:p>
          <a:p>
            <a:pPr lvl="1"/>
            <a:r>
              <a:rPr lang="cs-CZ" dirty="0"/>
              <a:t>They </a:t>
            </a:r>
            <a:r>
              <a:rPr lang="cs-CZ" dirty="0" err="1"/>
              <a:t>have</a:t>
            </a:r>
            <a:r>
              <a:rPr lang="cs-CZ" dirty="0"/>
              <a:t> </a:t>
            </a:r>
            <a:r>
              <a:rPr lang="en-GB" dirty="0"/>
              <a:t>a pre-conceived theme</a:t>
            </a:r>
            <a:r>
              <a:rPr lang="cs-CZ" dirty="0"/>
              <a:t> </a:t>
            </a:r>
            <a:r>
              <a:rPr lang="en-GB" dirty="0"/>
              <a:t>/</a:t>
            </a:r>
            <a:r>
              <a:rPr lang="cs-CZ" dirty="0"/>
              <a:t> </a:t>
            </a:r>
            <a:r>
              <a:rPr lang="en-GB" dirty="0"/>
              <a:t>question</a:t>
            </a:r>
            <a:r>
              <a:rPr lang="cs-CZ" dirty="0"/>
              <a:t> </a:t>
            </a:r>
            <a:r>
              <a:rPr lang="en-GB" dirty="0"/>
              <a:t>/</a:t>
            </a:r>
            <a:r>
              <a:rPr lang="cs-CZ" dirty="0"/>
              <a:t> </a:t>
            </a:r>
            <a:r>
              <a:rPr lang="en-GB" dirty="0"/>
              <a:t>method</a:t>
            </a:r>
            <a:r>
              <a:rPr lang="cs-CZ" dirty="0"/>
              <a:t>.</a:t>
            </a:r>
          </a:p>
          <a:p>
            <a:pPr lvl="1"/>
            <a:r>
              <a:rPr lang="en-GB" dirty="0"/>
              <a:t>all they really want to do is to confirm or refuse </a:t>
            </a:r>
            <a:r>
              <a:rPr lang="cs-CZ" dirty="0" err="1"/>
              <a:t>their</a:t>
            </a:r>
            <a:r>
              <a:rPr lang="en-GB" dirty="0"/>
              <a:t> method through the conversation</a:t>
            </a:r>
            <a:endParaRPr lang="cs-CZ" dirty="0"/>
          </a:p>
          <a:p>
            <a:pPr lvl="1"/>
            <a:r>
              <a:rPr lang="en-GB" dirty="0"/>
              <a:t>Such a conversation is not a dialogue, but rather a monologue. </a:t>
            </a:r>
            <a:endParaRPr lang="cs-CZ" dirty="0"/>
          </a:p>
          <a:p>
            <a:pPr lvl="1"/>
            <a:r>
              <a:rPr lang="en-GB" dirty="0"/>
              <a:t>One cannot learn anything </a:t>
            </a:r>
            <a:r>
              <a:rPr lang="cs-CZ" dirty="0" err="1"/>
              <a:t>new</a:t>
            </a:r>
            <a:r>
              <a:rPr lang="cs-CZ" dirty="0"/>
              <a:t> </a:t>
            </a:r>
            <a:r>
              <a:rPr lang="cs-CZ" dirty="0" err="1"/>
              <a:t>from</a:t>
            </a:r>
            <a:r>
              <a:rPr lang="cs-CZ" dirty="0"/>
              <a:t> </a:t>
            </a:r>
            <a:r>
              <a:rPr lang="en-GB" dirty="0"/>
              <a:t>such a conversation </a:t>
            </a:r>
            <a:r>
              <a:rPr lang="cs-CZ" dirty="0" err="1"/>
              <a:t>which</a:t>
            </a:r>
            <a:r>
              <a:rPr lang="cs-CZ" dirty="0"/>
              <a:t> </a:t>
            </a:r>
            <a:r>
              <a:rPr lang="en-GB" dirty="0"/>
              <a:t>is dominated by “preconceived” beliefs and convictions. </a:t>
            </a:r>
            <a:endParaRPr lang="cs-CZ" dirty="0"/>
          </a:p>
          <a:p>
            <a:endParaRPr lang="cs-CZ" dirty="0"/>
          </a:p>
        </p:txBody>
      </p:sp>
    </p:spTree>
    <p:extLst>
      <p:ext uri="{BB962C8B-B14F-4D97-AF65-F5344CB8AC3E}">
        <p14:creationId xmlns:p14="http://schemas.microsoft.com/office/powerpoint/2010/main" val="3669279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9EB825-1C63-4325-A709-5FEA8C89FE7D}"/>
              </a:ext>
            </a:extLst>
          </p:cNvPr>
          <p:cNvSpPr>
            <a:spLocks noGrp="1"/>
          </p:cNvSpPr>
          <p:nvPr>
            <p:ph type="title"/>
          </p:nvPr>
        </p:nvSpPr>
        <p:spPr/>
        <p:txBody>
          <a:bodyPr/>
          <a:lstStyle/>
          <a:p>
            <a:r>
              <a:rPr lang="en-GB" u="sng" dirty="0"/>
              <a:t>The true, authentic conversation</a:t>
            </a:r>
            <a:r>
              <a:rPr lang="en-GB" dirty="0"/>
              <a:t> </a:t>
            </a:r>
            <a:endParaRPr lang="cs-CZ" dirty="0"/>
          </a:p>
        </p:txBody>
      </p:sp>
      <p:sp>
        <p:nvSpPr>
          <p:cNvPr id="3" name="Zástupný obsah 2">
            <a:extLst>
              <a:ext uri="{FF2B5EF4-FFF2-40B4-BE49-F238E27FC236}">
                <a16:creationId xmlns:a16="http://schemas.microsoft.com/office/drawing/2014/main" id="{C14F01EB-C730-4059-8B29-33B8987541FA}"/>
              </a:ext>
            </a:extLst>
          </p:cNvPr>
          <p:cNvSpPr>
            <a:spLocks noGrp="1"/>
          </p:cNvSpPr>
          <p:nvPr>
            <p:ph idx="1"/>
          </p:nvPr>
        </p:nvSpPr>
        <p:spPr/>
        <p:txBody>
          <a:bodyPr/>
          <a:lstStyle/>
          <a:p>
            <a:r>
              <a:rPr lang="en-GB" dirty="0"/>
              <a:t>is not under domination of neither of speakers. </a:t>
            </a:r>
            <a:endParaRPr lang="cs-CZ" dirty="0"/>
          </a:p>
          <a:p>
            <a:r>
              <a:rPr lang="en-GB" dirty="0"/>
              <a:t>it can turn in different directions. The less it is under the control, the more is authentic. (= Openness which makes a conversation more unpredictable and thus more fruitful).</a:t>
            </a:r>
            <a:endParaRPr lang="cs-CZ" dirty="0"/>
          </a:p>
          <a:p>
            <a:r>
              <a:rPr lang="en-GB" dirty="0"/>
              <a:t>“</a:t>
            </a:r>
            <a:r>
              <a:rPr lang="en-GB" i="1" dirty="0" err="1"/>
              <a:t>Sprache</a:t>
            </a:r>
            <a:r>
              <a:rPr lang="en-GB" i="1" dirty="0"/>
              <a:t> </a:t>
            </a:r>
            <a:r>
              <a:rPr lang="en-GB" i="1" dirty="0" err="1"/>
              <a:t>spricht</a:t>
            </a:r>
            <a:r>
              <a:rPr lang="en-GB" i="1" dirty="0"/>
              <a:t>.</a:t>
            </a:r>
            <a:r>
              <a:rPr lang="en-GB" dirty="0"/>
              <a:t>” </a:t>
            </a:r>
            <a:endParaRPr lang="cs-CZ" dirty="0"/>
          </a:p>
          <a:p>
            <a:endParaRPr lang="cs-CZ" dirty="0"/>
          </a:p>
        </p:txBody>
      </p:sp>
    </p:spTree>
    <p:extLst>
      <p:ext uri="{BB962C8B-B14F-4D97-AF65-F5344CB8AC3E}">
        <p14:creationId xmlns:p14="http://schemas.microsoft.com/office/powerpoint/2010/main" val="1649382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9B6B801E-1EC7-4996-B975-E044957ED60C}"/>
              </a:ext>
            </a:extLst>
          </p:cNvPr>
          <p:cNvSpPr>
            <a:spLocks noGrp="1"/>
          </p:cNvSpPr>
          <p:nvPr>
            <p:ph idx="1"/>
          </p:nvPr>
        </p:nvSpPr>
        <p:spPr>
          <a:xfrm>
            <a:off x="457200" y="476672"/>
            <a:ext cx="8229600" cy="5649491"/>
          </a:xfrm>
        </p:spPr>
        <p:txBody>
          <a:bodyPr/>
          <a:lstStyle/>
          <a:p>
            <a:pPr marL="0" indent="0">
              <a:buNone/>
            </a:pPr>
            <a:endParaRPr lang="cs-CZ" dirty="0"/>
          </a:p>
          <a:p>
            <a:pPr marL="0" indent="0">
              <a:buNone/>
            </a:pPr>
            <a:endParaRPr lang="cs-CZ" dirty="0"/>
          </a:p>
          <a:p>
            <a:pPr marL="0" indent="0">
              <a:buNone/>
            </a:pPr>
            <a:r>
              <a:rPr lang="cs-CZ" sz="5400" b="1" dirty="0"/>
              <a:t>  </a:t>
            </a:r>
            <a:r>
              <a:rPr lang="en-GB" sz="5400" b="1" dirty="0"/>
              <a:t>Three levels of articulation </a:t>
            </a:r>
            <a:r>
              <a:rPr lang="cs-CZ" sz="5400" b="1" dirty="0"/>
              <a:t>			</a:t>
            </a:r>
            <a:r>
              <a:rPr lang="en-GB" sz="5400" b="1" dirty="0"/>
              <a:t>of speech </a:t>
            </a:r>
            <a:endParaRPr lang="cs-CZ" b="1" dirty="0"/>
          </a:p>
        </p:txBody>
      </p:sp>
    </p:spTree>
    <p:extLst>
      <p:ext uri="{BB962C8B-B14F-4D97-AF65-F5344CB8AC3E}">
        <p14:creationId xmlns:p14="http://schemas.microsoft.com/office/powerpoint/2010/main" val="330814470"/>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7113</TotalTime>
  <Words>811</Words>
  <Application>Microsoft Office PowerPoint</Application>
  <PresentationFormat>Předvádění na obrazovce (4:3)</PresentationFormat>
  <Paragraphs>68</Paragraphs>
  <Slides>16</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16</vt:i4>
      </vt:variant>
    </vt:vector>
  </HeadingPairs>
  <TitlesOfParts>
    <vt:vector size="19" baseType="lpstr">
      <vt:lpstr>Arial</vt:lpstr>
      <vt:lpstr>Calibri</vt:lpstr>
      <vt:lpstr>Motiv sady Office</vt:lpstr>
      <vt:lpstr>HERMENEUTICS AND RECEPTION AESTHETICS</vt:lpstr>
      <vt:lpstr>Prezentace aplikace PowerPoint</vt:lpstr>
      <vt:lpstr>Prezentace aplikace PowerPoint</vt:lpstr>
      <vt:lpstr>Language</vt:lpstr>
      <vt:lpstr>Conversation </vt:lpstr>
      <vt:lpstr>Priority of speech</vt:lpstr>
      <vt:lpstr>Examples</vt:lpstr>
      <vt:lpstr>The true, authentic conversation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Gadamer‘s Talk on  Hermeneutics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HERMENEUTICS AND RECEPTION AESTHETICS</dc:title>
  <dc:creator>Felix</dc:creator>
  <cp:lastModifiedBy>Felix</cp:lastModifiedBy>
  <cp:revision>330</cp:revision>
  <dcterms:created xsi:type="dcterms:W3CDTF">2020-02-22T22:39:21Z</dcterms:created>
  <dcterms:modified xsi:type="dcterms:W3CDTF">2020-05-01T12:30:53Z</dcterms:modified>
</cp:coreProperties>
</file>