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99" r:id="rId3"/>
    <p:sldId id="285" r:id="rId4"/>
    <p:sldId id="257" r:id="rId5"/>
    <p:sldId id="267" r:id="rId6"/>
    <p:sldId id="290" r:id="rId7"/>
    <p:sldId id="258" r:id="rId8"/>
    <p:sldId id="458" r:id="rId9"/>
    <p:sldId id="283" r:id="rId10"/>
    <p:sldId id="287" r:id="rId11"/>
    <p:sldId id="456" r:id="rId12"/>
    <p:sldId id="270" r:id="rId13"/>
    <p:sldId id="291" r:id="rId14"/>
    <p:sldId id="260" r:id="rId15"/>
    <p:sldId id="454" r:id="rId16"/>
    <p:sldId id="459" r:id="rId17"/>
    <p:sldId id="461" r:id="rId18"/>
    <p:sldId id="273" r:id="rId19"/>
    <p:sldId id="272" r:id="rId20"/>
    <p:sldId id="292" r:id="rId21"/>
    <p:sldId id="264" r:id="rId22"/>
    <p:sldId id="278" r:id="rId23"/>
    <p:sldId id="277" r:id="rId24"/>
    <p:sldId id="279" r:id="rId25"/>
    <p:sldId id="462" r:id="rId26"/>
    <p:sldId id="286" r:id="rId27"/>
    <p:sldId id="457" r:id="rId28"/>
    <p:sldId id="45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9FB23-C0E3-4D3B-BE5C-7451EEE4CB5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961B-CFB5-4561-AC15-2369D852C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1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2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43C6-702B-490B-A819-3B9D77FD7C0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7F4B4-A23A-4692-BD5F-A762ED3F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t.ly/&#352;ikanov&#225;n&#237;_na_&#353;kol&#225;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7126-promena-z-chlapce-na-divku?vsrc=vyhledavani&amp;vsrcid=transgend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cr.cz/cs/o-nas/aktuality/AUDIO-Sikana-v-ceskych-skolach-poradna-pro-rodice-a-finska-cest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jpg"/><Relationship Id="rId1" Type="http://schemas.microsoft.com/office/2007/relationships/media" Target="../media/media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 </a:t>
            </a:r>
            <a:br>
              <a:rPr lang="cs-CZ" sz="6000" b="1" dirty="0"/>
            </a:br>
            <a:r>
              <a:rPr lang="cs-CZ" sz="6000" b="1" dirty="0"/>
              <a:t>Šikanování ve škole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13. 4. 2021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Sociální psychologie </a:t>
            </a:r>
            <a:r>
              <a:rPr lang="cs-CZ" b="1">
                <a:solidFill>
                  <a:schemeClr val="tx1"/>
                </a:solidFill>
              </a:rPr>
              <a:t>pro pedagogy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Katedra pedagogiky, Pedagogická fakulta UK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PhDr. Lenka Kollerová, </a:t>
            </a:r>
            <a:r>
              <a:rPr lang="cs-CZ" dirty="0" err="1">
                <a:solidFill>
                  <a:schemeClr val="tx1"/>
                </a:solidFill>
              </a:rPr>
              <a:t>Ph.D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lenka.kollerova@pedf.cuni.cz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25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Příčiny šikany: Chladná agrese</a:t>
            </a:r>
            <a:endParaRPr lang="en-US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„chladná“ agrese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10000" cy="4302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tzv. instrumentální = zacílená, agrese je prostředkem k dosažení cíle:</a:t>
            </a:r>
          </a:p>
          <a:p>
            <a:pPr>
              <a:buFontTx/>
              <a:buChar char="-"/>
            </a:pPr>
            <a:r>
              <a:rPr lang="cs-CZ" b="1" u="sng" dirty="0"/>
              <a:t>moci</a:t>
            </a:r>
            <a:r>
              <a:rPr lang="cs-CZ" u="sng" dirty="0"/>
              <a:t> (postavení v kolektivu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b="1" dirty="0"/>
              <a:t>přízně</a:t>
            </a:r>
            <a:r>
              <a:rPr lang="cs-CZ" dirty="0"/>
              <a:t> (kamarádství jiného spolužáka</a:t>
            </a:r>
          </a:p>
          <a:p>
            <a:pPr>
              <a:buFontTx/>
              <a:buChar char="-"/>
            </a:pPr>
            <a:r>
              <a:rPr lang="cs-CZ" b="1" dirty="0"/>
              <a:t>zisku</a:t>
            </a:r>
            <a:r>
              <a:rPr lang="cs-CZ" dirty="0"/>
              <a:t> (svačin, peněz 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Potřeba je především </a:t>
            </a:r>
            <a:r>
              <a:rPr lang="cs-CZ" b="1" dirty="0"/>
              <a:t>nastavovat pravidla, žáky morálně zcitlivovat a přesvědčit je, že se jim agrese nevyplatí.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4657725" cy="2514600"/>
          </a:xfrm>
        </p:spPr>
      </p:pic>
    </p:spTree>
    <p:extLst>
      <p:ext uri="{BB962C8B-B14F-4D97-AF65-F5344CB8AC3E}">
        <p14:creationId xmlns:p14="http://schemas.microsoft.com/office/powerpoint/2010/main" val="134524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36E69-B972-425A-B570-AE9BAD1E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cs-CZ" sz="2800" dirty="0"/>
              <a:t>Otázka studentů: </a:t>
            </a:r>
            <a:br>
              <a:rPr lang="cs-CZ" sz="2800" dirty="0"/>
            </a:br>
            <a:r>
              <a:rPr lang="cs-CZ" sz="2800" dirty="0"/>
              <a:t>Jaký vliv má domácí prostředí na vznik agresivity ve škole? </a:t>
            </a:r>
            <a:endParaRPr lang="en-US" sz="28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F66468-9470-4074-BE15-1608630CC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Rodina jako zdroj frustrace a ohrožení </a:t>
            </a:r>
            <a:r>
              <a:rPr lang="cs-CZ" b="0" dirty="0"/>
              <a:t>(vedoucích k horké agresi)</a:t>
            </a:r>
            <a:endParaRPr lang="en-US" b="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90226B-D1B6-4045-A3B1-FA187C835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214" y="2490787"/>
            <a:ext cx="4187825" cy="44084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Děti, které vyrůstají v prostředí, které pro ně není dostatečně fyzicky či emočně bezpečné, mohou získat: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arenBoth"/>
            </a:pPr>
            <a:r>
              <a:rPr lang="cs-CZ" dirty="0"/>
              <a:t>sníženou </a:t>
            </a:r>
            <a:r>
              <a:rPr lang="cs-CZ" b="1" dirty="0"/>
              <a:t>frustrační toleranci </a:t>
            </a:r>
            <a:r>
              <a:rPr lang="cs-CZ" dirty="0"/>
              <a:t>(méně toho vydrží). Agrese je přirozenou reakcí na frustraci,</a:t>
            </a:r>
          </a:p>
          <a:p>
            <a:pPr marL="457200" indent="-457200">
              <a:buAutoNum type="arabicParenBoth"/>
            </a:pPr>
            <a:endParaRPr lang="cs-CZ" dirty="0"/>
          </a:p>
          <a:p>
            <a:pPr marL="457200" indent="-457200">
              <a:buAutoNum type="arabicParenBoth"/>
            </a:pPr>
            <a:r>
              <a:rPr lang="cs-CZ" dirty="0"/>
              <a:t>či pokřivený způsob </a:t>
            </a:r>
            <a:r>
              <a:rPr lang="cs-CZ" b="1" dirty="0"/>
              <a:t>zpracování sociálních informací. </a:t>
            </a:r>
            <a:r>
              <a:rPr lang="cs-CZ" dirty="0"/>
              <a:t>Ve svém okolí přeceňují náznaky ohrožení a podceňují pozitivní signály. Agrese je přirozenou reakcí na pocit ohrožení. 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51868BC-1978-4C27-BEFB-9ADAB16F8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Rodiče či sourozenec jako agresivní vzor </a:t>
            </a:r>
            <a:r>
              <a:rPr lang="cs-CZ" b="0" dirty="0"/>
              <a:t>(vedoucí k chladné agresi)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570568D-4BD6-485B-9101-7354B84BD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90787"/>
            <a:ext cx="4187825" cy="4454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Dítě může agresivním chováním ve škole jen </a:t>
            </a:r>
            <a:r>
              <a:rPr lang="cs-CZ" b="1" dirty="0"/>
              <a:t>napodobovat</a:t>
            </a:r>
            <a:r>
              <a:rPr lang="cs-CZ" dirty="0"/>
              <a:t> to, co vidí doma (např. že někoho křikem k něčemu nutit je v pořádku).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Velká část sociálního učení probíhá pozorováním a přejímáním vzorců chování rodičů či sourozenců.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Důležité jsou činy, ne slova, protože dítě druhé neustále pozoruje a napodobuje. Když např. rodič na dítě křičí a nadává mu, že nemá sourozence mlátit, tak to je velmi rozporuplný výchovný počin, co se týká agrese.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může mít šikana následky?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Pro agresory:</a:t>
            </a:r>
          </a:p>
          <a:p>
            <a:pPr>
              <a:buFontTx/>
              <a:buChar char="-"/>
            </a:pPr>
            <a:r>
              <a:rPr lang="cs-CZ" sz="2400" dirty="0"/>
              <a:t>budoucí zvýšené agresivní či vůbec delikventní chování</a:t>
            </a:r>
          </a:p>
          <a:p>
            <a:pPr>
              <a:buFontTx/>
              <a:buChar char="-"/>
            </a:pPr>
            <a:r>
              <a:rPr lang="cs-CZ" sz="2400" b="1" dirty="0"/>
              <a:t>vyčlenění ze skupiny, odmítání vrstevníky</a:t>
            </a:r>
          </a:p>
          <a:p>
            <a:pPr>
              <a:buFontTx/>
              <a:buChar char="-"/>
            </a:pPr>
            <a:r>
              <a:rPr lang="cs-CZ" sz="2400" dirty="0"/>
              <a:t>narušený vývoj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Pro svědky a třídu/školu jako celek:</a:t>
            </a:r>
          </a:p>
          <a:p>
            <a:pPr>
              <a:buFontTx/>
              <a:buChar char="-"/>
            </a:pPr>
            <a:r>
              <a:rPr lang="cs-CZ" sz="2400" dirty="0"/>
              <a:t>strach, úzkost, depresivní symptomy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toxické klima (ve škole není bezpečno/ děti se tam necítí dobře/ děti se učí přidávat se na stranu šikanujících či mlčet, aby přežily bez úhony či aby měly dobré postavení mezi druhými)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462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Autofit/>
          </a:bodyPr>
          <a:lstStyle/>
          <a:p>
            <a:r>
              <a:rPr lang="cs-CZ" sz="3200" b="1" dirty="0"/>
              <a:t>Zhruba 1/5 žáků 7. tříd  </a:t>
            </a:r>
            <a:br>
              <a:rPr lang="cs-CZ" sz="3200" b="1" dirty="0"/>
            </a:br>
            <a:r>
              <a:rPr lang="cs-CZ" sz="3200" b="1" dirty="0"/>
              <a:t>se min. někdy bojí, že budou šikanováni (N = 699)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2" y="1600199"/>
            <a:ext cx="6590348" cy="52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0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Jaké může mít šikana následky?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Pro oběti:</a:t>
            </a:r>
          </a:p>
          <a:p>
            <a:pPr>
              <a:buFontTx/>
              <a:buChar char="-"/>
            </a:pPr>
            <a:r>
              <a:rPr lang="cs-CZ" sz="2400" dirty="0"/>
              <a:t>strach a úzkost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deprese: smutek, ztráta energie, nevýkonnost, snížené sebehodnocení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frustrace, vztek, agrese jako reakce na ubližování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b="1" dirty="0"/>
              <a:t>vyčlenění ze skupiny, odmítání vrstevníky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potíže s navázáním důvěry v budoucích vztazích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453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Brožura o šikaně ke stažení zdarma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2125267"/>
            <a:ext cx="5943051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/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/>
              <a:t>Academia vydala v rámci edice </a:t>
            </a:r>
            <a:r>
              <a:rPr lang="cs-CZ" altLang="cs-CZ" sz="1800" i="1" dirty="0"/>
              <a:t>Věda kolem nás </a:t>
            </a:r>
            <a:r>
              <a:rPr lang="cs-CZ" altLang="cs-CZ" sz="1800" dirty="0"/>
              <a:t>brožuru 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/>
              <a:t>Šikanování na školách.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/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/>
              <a:t>Autorkami jsou L. Kollerová, A. Pospíšilová a P. Janošová z Psychologického ústavu AV ČR.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/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/>
              <a:t>Stáhněte si brožurku zde:</a:t>
            </a: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/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/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/>
              <a:t> </a:t>
            </a:r>
            <a:r>
              <a:rPr lang="cs-CZ" altLang="cs-CZ" sz="1800" dirty="0">
                <a:hlinkClick r:id="rId2"/>
              </a:rPr>
              <a:t>https://bit.ly/</a:t>
            </a:r>
            <a:r>
              <a:rPr lang="cs-CZ" altLang="cs-CZ" sz="1800" dirty="0" err="1">
                <a:hlinkClick r:id="rId2"/>
              </a:rPr>
              <a:t>Šikanování_na_školách</a:t>
            </a:r>
            <a:endParaRPr lang="cs-CZ" alt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30" y="2203509"/>
            <a:ext cx="2585270" cy="3752810"/>
          </a:xfrm>
          <a:prstGeom prst="rect">
            <a:avLst/>
          </a:prstGeom>
        </p:spPr>
      </p:pic>
      <p:pic>
        <p:nvPicPr>
          <p:cNvPr id="1025" name="Picture 1" descr="profile_mas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d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5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C12F98-A408-4F66-AE6D-3511559E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7271"/>
            <a:ext cx="9144000" cy="4905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80CC257-0516-411B-B420-0A2E2F13F088}"/>
              </a:ext>
            </a:extLst>
          </p:cNvPr>
          <p:cNvSpPr txBox="1"/>
          <p:nvPr/>
        </p:nvSpPr>
        <p:spPr>
          <a:xfrm>
            <a:off x="304800" y="5105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Proč jsou častěji šikanovány děti ze skupin, které jsou společností marginalizovány</a:t>
            </a:r>
          </a:p>
          <a:p>
            <a:endParaRPr lang="cs-CZ" dirty="0"/>
          </a:p>
          <a:p>
            <a:r>
              <a:rPr lang="cs-CZ" dirty="0"/>
              <a:t>Protože šikanující si vybírají jako svůj terč děti s horším postavením v kolektivu, aby minimalizovali svoje </a:t>
            </a:r>
            <a:r>
              <a:rPr lang="cs-CZ" b="1" dirty="0"/>
              <a:t>sociální rizika </a:t>
            </a:r>
            <a:r>
              <a:rPr lang="cs-CZ" dirty="0"/>
              <a:t>spojení s agresí – riziko protiútoku ze strany ostatních a riziko ztráty postavení mezi ostatními.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F9129-4081-4970-B0B9-1A1B3A1B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2AB0188-8652-4C40-A6CD-E63FA5D4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914401"/>
            <a:ext cx="7964487" cy="349250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ŠKOLY</a:t>
            </a:r>
          </a:p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prevenci:</a:t>
            </a:r>
          </a:p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Jak může škola pomoci, aby se šikana neobjevila?</a:t>
            </a:r>
          </a:p>
          <a:p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intervenci:</a:t>
            </a:r>
          </a:p>
          <a:p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jak může škola pomoci, aby šikana skončila a ten, kdo se stal jejím terčem, se cítil lépe?</a:t>
            </a:r>
            <a:endParaRPr lang="en-US" sz="2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Odpovědnost školy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Škola je povinna zajistit všem dětem</a:t>
            </a:r>
            <a:r>
              <a:rPr lang="cs-CZ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bezpečí 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(fyzické i emocionální) a podmínky pro zdravý vývoj (např. zdravý vývoj sociálních vztahů či sebehodnocení) ...</a:t>
            </a:r>
          </a:p>
          <a:p>
            <a:pPr marL="0" indent="0">
              <a:buNone/>
            </a:pPr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! ... a rodiče jsou povinni poskytnout jí v tom součinnost. (Pokud tak opakovaně nečinní, škola může požádat o součinnost OSPOD). </a:t>
            </a:r>
          </a:p>
          <a:p>
            <a:pPr marL="0" indent="0">
              <a:buNone/>
            </a:pPr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4013" indent="0">
              <a:buNone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Důležitou součástí je odborná příprava pedagogů a jejich </a:t>
            </a:r>
            <a:r>
              <a:rPr lang="cs-CZ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podpora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při řešení šikany. Za řešení je ve výsledku odpovědný ředitel. Provádí ho většinou třídní učitel ve spolupráci s metodikem prevence, výchovným poradcem, či vedením školy.</a:t>
            </a:r>
          </a:p>
          <a:p>
            <a:pPr marL="0" indent="0">
              <a:buNone/>
            </a:pPr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Prevence šikany ovlivňováním všech potenciálních aktérů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Děti by měly vědět, že:</a:t>
            </a:r>
          </a:p>
          <a:p>
            <a:pPr>
              <a:buFontTx/>
              <a:buChar char="-"/>
            </a:pPr>
            <a:r>
              <a:rPr lang="cs-CZ" sz="2400" b="1" dirty="0"/>
              <a:t>šikana je špatná</a:t>
            </a:r>
            <a:r>
              <a:rPr lang="cs-CZ" sz="2400" dirty="0"/>
              <a:t>/trapná a učitelé to hlídají – je potřeba se takovému chování vyhýbat (nedělat to)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b="1" dirty="0"/>
              <a:t>chyba je na straně šikanujícího</a:t>
            </a:r>
            <a:r>
              <a:rPr lang="cs-CZ" sz="2400" dirty="0"/>
              <a:t>, ne šikanovaného (oběti by se neměly obviňovat)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když je někomu ubližováno, je dobré </a:t>
            </a:r>
            <a:r>
              <a:rPr lang="cs-CZ" sz="2400" b="1" dirty="0"/>
              <a:t>se svěřit dospělým </a:t>
            </a:r>
            <a:r>
              <a:rPr lang="cs-CZ" sz="2400" dirty="0"/>
              <a:t>– učitelům/rodičům, kamarádovi (vyhledat pomoc)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když je někomu ubližováno, </a:t>
            </a:r>
            <a:r>
              <a:rPr lang="cs-CZ" sz="2400" b="1" dirty="0"/>
              <a:t>ostatní by mu neměli dělat vděčné publikum, </a:t>
            </a:r>
            <a:r>
              <a:rPr lang="cs-CZ" sz="2400" dirty="0"/>
              <a:t>případně se mohou přidat na stranu oběti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58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Šikanování mezi dětmi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8990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Chybějící vděčné publikum šikanu často zeslabí</a:t>
            </a:r>
            <a:endParaRPr lang="en-US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4282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Prevence a monitoring: 2 typy škol 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Školy, které se točí v začarovaném kruhu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Řeší problémy, až když nastanou.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Situaci nemonitorují.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Prevence probíhá jen v některých třídách.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Školy, které efektivně čelí šikaně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Aktivně </a:t>
            </a:r>
            <a:r>
              <a:rPr lang="cs-CZ" b="1" dirty="0"/>
              <a:t>předcházejí</a:t>
            </a:r>
            <a:r>
              <a:rPr lang="cs-CZ" dirty="0"/>
              <a:t> šikaně.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Situaci průběžně </a:t>
            </a:r>
            <a:r>
              <a:rPr lang="cs-CZ" b="1" dirty="0"/>
              <a:t>monitorují.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Prevence probíhá na úrovni </a:t>
            </a:r>
            <a:r>
              <a:rPr lang="cs-CZ" b="1" dirty="0"/>
              <a:t>celé školy.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76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Řešení šikany – mapování a plánování</a:t>
            </a:r>
            <a:br>
              <a:rPr lang="cs-CZ" b="1" dirty="0"/>
            </a:br>
            <a:r>
              <a:rPr lang="cs-CZ" b="1" dirty="0"/>
              <a:t>2 typy škol 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Školy, které se točí v začarovaném kruhu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Nejednají nebo jednají zbrkle, aniž by situaci zmapovali a zvážili. Často ani neinformují vedení školy.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50292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Školy, které efektivně čelí šikaně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Situaci </a:t>
            </a:r>
            <a:r>
              <a:rPr lang="cs-CZ" b="1" dirty="0"/>
              <a:t>zmapují </a:t>
            </a:r>
            <a:r>
              <a:rPr lang="cs-CZ" dirty="0"/>
              <a:t>pozorováním a </a:t>
            </a:r>
            <a:r>
              <a:rPr lang="cs-CZ" b="1" dirty="0"/>
              <a:t>INDIVIDUÁLNÍMI rozhovory </a:t>
            </a:r>
            <a:r>
              <a:rPr lang="cs-CZ" dirty="0"/>
              <a:t>se žáky/rodiči/kolegy.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Naplánují kroky k řešení ve spolupráci </a:t>
            </a:r>
            <a:r>
              <a:rPr lang="cs-CZ" dirty="0"/>
              <a:t>s vedením školy, často i s metodikem prevence/výchovným poradcem</a:t>
            </a:r>
            <a:r>
              <a:rPr lang="cs-CZ" b="1" dirty="0"/>
              <a:t>. </a:t>
            </a:r>
            <a:r>
              <a:rPr lang="cs-CZ" dirty="0"/>
              <a:t>Provádějí </a:t>
            </a:r>
            <a:r>
              <a:rPr lang="cs-CZ" b="1" dirty="0"/>
              <a:t>zápisy</a:t>
            </a:r>
            <a:r>
              <a:rPr lang="cs-CZ" dirty="0"/>
              <a:t>.</a:t>
            </a:r>
            <a:endParaRPr lang="cs-CZ" b="1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1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Řešení šikany – jednání</a:t>
            </a:r>
            <a:br>
              <a:rPr lang="cs-CZ" b="1" dirty="0"/>
            </a:br>
            <a:r>
              <a:rPr lang="cs-CZ" b="1" dirty="0"/>
              <a:t>2 typy škol 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Školy, které se točí v začarovaném kruhu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Situaci řeší ve třídě před všemi či v kabinetu v konfrontaci agresora a oběti.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Komunikují se všemi žáky i rodiči stejně: vyjednávají.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V případě žáků, kteří šikanují a současně jsou šikanováni často reagují jen na jednu polovinu problému.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Školy, které efektivně čelí šikaně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cs-CZ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Situaci řeší </a:t>
            </a:r>
            <a:r>
              <a:rPr lang="cs-CZ" b="1" dirty="0"/>
              <a:t>INDIVIDUÁLNÍMI rozhovory.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Šikanované děti a jejich rodiče především </a:t>
            </a:r>
            <a:r>
              <a:rPr lang="cs-CZ" b="1" dirty="0"/>
              <a:t>PODPORUJÍ</a:t>
            </a:r>
            <a:r>
              <a:rPr lang="cs-CZ" dirty="0"/>
              <a:t>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Po šikanujících žácích a jejich rodičích především </a:t>
            </a:r>
            <a:r>
              <a:rPr lang="cs-CZ" b="1" dirty="0"/>
              <a:t>POŽADUJÍ </a:t>
            </a:r>
            <a:r>
              <a:rPr lang="cs-CZ" dirty="0"/>
              <a:t>NÁPRAVU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Dětem, které šikanují a jsou šikanovány </a:t>
            </a:r>
            <a:r>
              <a:rPr lang="cs-CZ" b="1" dirty="0"/>
              <a:t>poskytují dostatek podpory i struktury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Co se třídou po intervenci?</a:t>
            </a:r>
            <a:br>
              <a:rPr lang="cs-CZ" b="1" dirty="0"/>
            </a:br>
            <a:r>
              <a:rPr lang="cs-CZ" b="1" dirty="0"/>
              <a:t>2 typy škol 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Školy, které se točí v začarovaném kruhu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Obvykle nedělají žádné další kroky.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Školy, které efektivně čelí šikaně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MONITORUJÍ</a:t>
            </a:r>
            <a:r>
              <a:rPr lang="cs-CZ" dirty="0"/>
              <a:t> úspěšnost intervence a další vývoj.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 kolektivem dál </a:t>
            </a:r>
            <a:r>
              <a:rPr lang="cs-CZ" b="1" dirty="0"/>
              <a:t>PRACUJÍ</a:t>
            </a:r>
            <a:r>
              <a:rPr lang="cs-CZ" dirty="0"/>
              <a:t> (např. v třídnických hod. na výletech), aby podpořili bezpečí = dodržování pravidel a dobré vztahy = vstřícnost/přátelství.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5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C12F98-A408-4F66-AE6D-3511559E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28600"/>
            <a:ext cx="9144000" cy="4905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80CC257-0516-411B-B420-0A2E2F13F088}"/>
              </a:ext>
            </a:extLst>
          </p:cNvPr>
          <p:cNvSpPr txBox="1"/>
          <p:nvPr/>
        </p:nvSpPr>
        <p:spPr>
          <a:xfrm>
            <a:off x="304800" y="45720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https://edu.ceskatelevize.cz/video/7126-promena-z-chlapce-na-divku?vsrc=vyhledavani&amp;vsrcid=transgender</a:t>
            </a:r>
            <a:endParaRPr lang="cs-CZ" dirty="0"/>
          </a:p>
          <a:p>
            <a:endParaRPr lang="cs-CZ" dirty="0"/>
          </a:p>
          <a:p>
            <a:r>
              <a:rPr lang="cs-CZ" dirty="0"/>
              <a:t>Zkuste se vžít do situace Dany: </a:t>
            </a:r>
          </a:p>
          <a:p>
            <a:r>
              <a:rPr lang="cs-CZ" dirty="0"/>
              <a:t>Je jí 15. Prochází přeměnou v dívku. Potýká se s diskriminací a šikanou ze strany vrstevníků kvůli své pohlavní identitě. Současně se potýká s řadou psychických potíží. </a:t>
            </a:r>
          </a:p>
          <a:p>
            <a:endParaRPr lang="cs-CZ" dirty="0"/>
          </a:p>
          <a:p>
            <a:r>
              <a:rPr lang="cs-CZ" dirty="0"/>
              <a:t>Co v takové situaci Dany potřebuje cítit či slyšet ze strany třídního učitele?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r>
              <a:rPr lang="cs-CZ" sz="4000" dirty="0"/>
              <a:t>Nenechme se pomalu uvařit</a:t>
            </a:r>
            <a:endParaRPr lang="en-US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08760"/>
            <a:ext cx="5120640" cy="384048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94300"/>
          </a:xfrm>
        </p:spPr>
        <p:txBody>
          <a:bodyPr>
            <a:normAutofit/>
          </a:bodyPr>
          <a:lstStyle/>
          <a:p>
            <a:r>
              <a:rPr lang="cs-CZ" sz="2400" dirty="0"/>
              <a:t>Náhlý výbuch agrese žáci i učitelé snadno zaznamenají a často zasáhnou.</a:t>
            </a:r>
          </a:p>
          <a:p>
            <a:endParaRPr lang="cs-CZ" sz="2400" dirty="0"/>
          </a:p>
          <a:p>
            <a:r>
              <a:rPr lang="cs-CZ" sz="2400" dirty="0"/>
              <a:t>Nicméně šikana většinou narůstá </a:t>
            </a:r>
            <a:r>
              <a:rPr lang="cs-CZ" sz="2400" b="1" dirty="0"/>
              <a:t>pozvolna</a:t>
            </a:r>
            <a:r>
              <a:rPr lang="cs-CZ" sz="2400" dirty="0"/>
              <a:t>, takže si na ni žáci i učitelé postupně zvykají, považují ji na za normální  a zasahují méně.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57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1B9C3-7EEC-4F8E-83DE-AE7D7FC3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400" dirty="0"/>
              <a:t>Otázka studentů: </a:t>
            </a:r>
            <a:br>
              <a:rPr lang="cs-CZ" sz="2400" dirty="0"/>
            </a:br>
            <a:r>
              <a:rPr lang="cs-CZ" sz="2400" dirty="0"/>
              <a:t>Jak může škola napravit dysfunkční vzorce chování přejaté z rodiny?</a:t>
            </a:r>
            <a:br>
              <a:rPr lang="cs-CZ" sz="2400" dirty="0"/>
            </a:br>
            <a:r>
              <a:rPr lang="cs-CZ" sz="2400" dirty="0"/>
              <a:t>Pokud jde o agresivní vzorce chování ....</a:t>
            </a:r>
            <a:endParaRPr lang="en-US" sz="2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6DCFFD-3108-414D-88CB-C2117733D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896" y="1946197"/>
            <a:ext cx="4045104" cy="8945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Škola může pomoci tím, že naplňuje POTŘEBY dítěte.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B5CC738-5D21-4A02-9831-AD457C3AC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34020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Děti se často zlepší, když zažívají ve škole: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BEZPEČÍ – fyzicky i emocionálně</a:t>
            </a:r>
          </a:p>
          <a:p>
            <a:pPr>
              <a:buFontTx/>
              <a:buChar char="-"/>
            </a:pPr>
            <a:r>
              <a:rPr lang="cs-CZ" dirty="0"/>
              <a:t>PŘIJETÍ A OCENĚNÍ</a:t>
            </a:r>
          </a:p>
          <a:p>
            <a:pPr>
              <a:buFontTx/>
              <a:buChar char="-"/>
            </a:pPr>
            <a:r>
              <a:rPr lang="cs-CZ" dirty="0"/>
              <a:t>PODNĚTNÉ PROSTŘEDÍ – učivo, vrstevníci, dospělí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CB67B9-93A9-4150-B473-00B43C5A5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3349" y="1979931"/>
            <a:ext cx="4009820" cy="8270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Škola může pomoci tím, že je zdrojem vhodných VZORŮ a NOREM.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D73D064-2612-4A20-889A-1AB1558A1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8737" y="263207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Děti se často zlepší, když mají pozitivní vzory a když poznají, že jejich chování není „in“, tj. je v rozporu s třídními normami (nevyplatí se jim). </a:t>
            </a:r>
          </a:p>
        </p:txBody>
      </p:sp>
    </p:spTree>
    <p:extLst>
      <p:ext uri="{BB962C8B-B14F-4D97-AF65-F5344CB8AC3E}">
        <p14:creationId xmlns:p14="http://schemas.microsoft.com/office/powerpoint/2010/main" val="186108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75B3C-F687-44F6-B0E8-8BAAA16F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>
                <a:latin typeface="+mn-lt"/>
              </a:rPr>
              <a:t>Podcast</a:t>
            </a:r>
            <a:r>
              <a:rPr lang="cs-CZ" dirty="0">
                <a:latin typeface="+mn-lt"/>
              </a:rPr>
              <a:t> o šikaně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1F668E-E4C8-4D96-AB60-E5F2BC95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https://www.avcr.cz/cs/o-nas/aktuality/AUDIO-Sikana-v-ceskych-skolach-poradna-pro-rodice-a-finska-cesta/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9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Špička ledovce</a:t>
            </a:r>
            <a:endParaRPr lang="en-US" sz="3600" dirty="0"/>
          </a:p>
        </p:txBody>
      </p:sp>
      <p:pic>
        <p:nvPicPr>
          <p:cNvPr id="5" name="ledovec.j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479425"/>
            <a:ext cx="5111750" cy="544036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Podle dětí se dospělí (učitelé/rodiče) dozví přibližně jen 1/3 až 1/2 závažných případů šikany.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7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šikana?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Šikana je typem agrese. Agrese je chování, jehož cílem je ublížit druhému.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Šikana se vyznačuje 2 znaky:</a:t>
            </a:r>
          </a:p>
          <a:p>
            <a:pPr marL="0" indent="0">
              <a:buNone/>
            </a:pPr>
            <a:endParaRPr lang="cs-CZ" dirty="0"/>
          </a:p>
          <a:p>
            <a:pPr marL="800100"/>
            <a:r>
              <a:rPr lang="cs-CZ" dirty="0"/>
              <a:t> OPAKOVANOSTÍ</a:t>
            </a:r>
          </a:p>
          <a:p>
            <a:pPr marL="800100"/>
            <a:r>
              <a:rPr lang="cs-CZ" dirty="0"/>
              <a:t> NEROVNOVÁHOU SIL = pro terč šikany je obtížné se bránit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bývají děti šikanovány?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Obvykle více způsoby současně. 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b="1" dirty="0"/>
              <a:t>Nejčastější způsoby: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/>
              <a:t>nadávání, nepříjemné přezdívky, zesměšňování/ponižování (uvádí cca 3/4 obětí)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/>
              <a:t>pomluvy, lži, intriky (uvádí více než 1/3  obětí)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b="1" dirty="0"/>
              <a:t>vyčleňování, ignorování, odmítání (uvádí 1/3 obětí)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/>
              <a:t>mlácení, kopání, vyhrožování fyzickým násilím (uvádí necelá 1/3 obětí)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/>
              <a:t>poškozování či braní věcí, braní peněž (uvádí necelých 10 % obětí)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sz="2400" dirty="0" err="1"/>
              <a:t>kyberšikana</a:t>
            </a:r>
            <a:r>
              <a:rPr lang="cs-CZ" sz="2400" dirty="0"/>
              <a:t> (tj. jakákoliv šikana v online prostředí)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02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Zhruba 1/3 žáků 7. tříd  </a:t>
            </a:r>
            <a:br>
              <a:rPr lang="cs-CZ" b="1" dirty="0"/>
            </a:br>
            <a:r>
              <a:rPr lang="cs-CZ" b="1" dirty="0"/>
              <a:t>vídá šikanu (N = 699)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87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Kolik % dětí se stává jejím terčem?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dirty="0"/>
              <a:t>Každé čtvrtletí se terčem šikany stává průměrně </a:t>
            </a:r>
            <a:r>
              <a:rPr lang="cs-CZ" sz="2400" b="1" dirty="0"/>
              <a:t>každé 10. dítě, </a:t>
            </a:r>
            <a:r>
              <a:rPr lang="cs-CZ" sz="2400" dirty="0"/>
              <a:t>a to </a:t>
            </a:r>
            <a:r>
              <a:rPr lang="cs-CZ" sz="2400" b="1" dirty="0"/>
              <a:t>2-3x měsíčně či častěji.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Procenta výskytu </a:t>
            </a:r>
            <a:r>
              <a:rPr lang="cs-CZ" sz="2400" b="1" dirty="0"/>
              <a:t>se liší mezi jednotlivými třídami a školami</a:t>
            </a:r>
            <a:r>
              <a:rPr lang="cs-CZ" sz="2400" dirty="0"/>
              <a:t>. 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Zajímá nás závažnost šikany, nejen celková čísla. </a:t>
            </a:r>
            <a:r>
              <a:rPr lang="cs-CZ" sz="2400" b="1" dirty="0"/>
              <a:t>Ve třídách, kde je méně obětí, bývá šikana často závažnější</a:t>
            </a:r>
            <a:r>
              <a:rPr lang="cs-CZ" sz="2400" dirty="0"/>
              <a:t> – více koncentrovaná na jedno či dvě děti a hůře rozpoznatelná, protože jde často o ty nejodmítanější děti, které nemají důvěru ani zastání (často ani u učitelů).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b="1" dirty="0"/>
              <a:t>Terčem šikany se často stávají vyčleňované děti, protože napadat je není tolik riskantní.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9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88482-EFB8-49B2-B10E-3900C668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DFDA95-DA03-4FCD-89CC-A3DF8D0F0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???</a:t>
            </a:r>
          </a:p>
          <a:p>
            <a:r>
              <a:rPr lang="cs-CZ" sz="2400" dirty="0">
                <a:solidFill>
                  <a:schemeClr val="tx1"/>
                </a:solidFill>
              </a:rPr>
              <a:t>Představte si nějaký incident šikany na školní chodbě,  např. že někdo někomu shodí tašku z ramene a řekne něco sprostého.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Jak se tváří ten agresor ve vaší představě? Co cítí? Proč to dělá?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Příčiny šikany: Horká agrese</a:t>
            </a:r>
            <a:endParaRPr lang="en-US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„horká“ agrese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tzv. impulsivní = agrese, která vzniká z:</a:t>
            </a:r>
          </a:p>
          <a:p>
            <a:pPr>
              <a:buFontTx/>
              <a:buChar char="-"/>
            </a:pPr>
            <a:r>
              <a:rPr lang="cs-CZ" dirty="0"/>
              <a:t>nedostatečné regulace </a:t>
            </a:r>
            <a:r>
              <a:rPr lang="cs-CZ" b="1" dirty="0"/>
              <a:t>vzteku</a:t>
            </a:r>
          </a:p>
          <a:p>
            <a:pPr>
              <a:buFontTx/>
              <a:buChar char="-"/>
            </a:pPr>
            <a:r>
              <a:rPr lang="cs-CZ" dirty="0"/>
              <a:t>reakce na </a:t>
            </a:r>
            <a:r>
              <a:rPr lang="cs-CZ" b="1" dirty="0"/>
              <a:t>frustraci</a:t>
            </a:r>
            <a:r>
              <a:rPr lang="cs-CZ" dirty="0"/>
              <a:t> (např. z toho, že je člověk odmítán nebo terčem agrese)</a:t>
            </a:r>
          </a:p>
          <a:p>
            <a:pPr>
              <a:buFontTx/>
              <a:buChar char="-"/>
            </a:pPr>
            <a:r>
              <a:rPr lang="cs-CZ" dirty="0"/>
              <a:t>často spojeno s špatnou orientací ve vztazích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Potřeba je především </a:t>
            </a:r>
            <a:r>
              <a:rPr lang="cs-CZ" b="1" dirty="0"/>
              <a:t>podpora, ale i pravidla a trénink  sebeovládání.</a:t>
            </a:r>
            <a:endParaRPr lang="en-US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16" y="2514600"/>
            <a:ext cx="4080510" cy="2898458"/>
          </a:xfrm>
        </p:spPr>
      </p:pic>
    </p:spTree>
    <p:extLst>
      <p:ext uri="{BB962C8B-B14F-4D97-AF65-F5344CB8AC3E}">
        <p14:creationId xmlns:p14="http://schemas.microsoft.com/office/powerpoint/2010/main" val="3980179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1654</Words>
  <Application>Microsoft Office PowerPoint</Application>
  <PresentationFormat>Předvádění na obrazovce (4:3)</PresentationFormat>
  <Paragraphs>206</Paragraphs>
  <Slides>28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systému Office</vt:lpstr>
      <vt:lpstr>  Šikanování ve škole</vt:lpstr>
      <vt:lpstr>Šikanování mezi dětmi</vt:lpstr>
      <vt:lpstr>Špička ledovce</vt:lpstr>
      <vt:lpstr>Co je šikana?</vt:lpstr>
      <vt:lpstr>Jak bývají děti šikanovány?</vt:lpstr>
      <vt:lpstr>Zhruba 1/3 žáků 7. tříd   vídá šikanu (N = 699)</vt:lpstr>
      <vt:lpstr>Kolik % dětí se stává jejím terčem?</vt:lpstr>
      <vt:lpstr>Prezentace aplikace PowerPoint</vt:lpstr>
      <vt:lpstr>Příčiny šikany: Horká agrese</vt:lpstr>
      <vt:lpstr>Příčiny šikany: Chladná agrese</vt:lpstr>
      <vt:lpstr>Otázka studentů:  Jaký vliv má domácí prostředí na vznik agresivity ve škole? </vt:lpstr>
      <vt:lpstr>Jaké může mít šikana následky?</vt:lpstr>
      <vt:lpstr>Zhruba 1/5 žáků 7. tříd   se min. někdy bojí, že budou šikanováni (N = 699)</vt:lpstr>
      <vt:lpstr>Jaké může mít šikana následky?</vt:lpstr>
      <vt:lpstr>Brožura o šikaně ke stažení zdarma</vt:lpstr>
      <vt:lpstr>Prezentace aplikace PowerPoint</vt:lpstr>
      <vt:lpstr> </vt:lpstr>
      <vt:lpstr>Odpovědnost školy</vt:lpstr>
      <vt:lpstr>Prevence šikany ovlivňováním všech potenciálních aktérů</vt:lpstr>
      <vt:lpstr>Chybějící vděčné publikum šikanu často zeslabí</vt:lpstr>
      <vt:lpstr>Prevence a monitoring: 2 typy škol  </vt:lpstr>
      <vt:lpstr>Řešení šikany – mapování a plánování 2 typy škol  </vt:lpstr>
      <vt:lpstr>Řešení šikany – jednání 2 typy škol  </vt:lpstr>
      <vt:lpstr>Co se třídou po intervenci? 2 typy škol  </vt:lpstr>
      <vt:lpstr>Prezentace aplikace PowerPoint</vt:lpstr>
      <vt:lpstr>Nenechme se pomalu uvařit</vt:lpstr>
      <vt:lpstr>Otázka studentů:  Jak může škola napravit dysfunkční vzorce chování přejaté z rodiny? Pokud jde o agresivní vzorce chování ....</vt:lpstr>
      <vt:lpstr>Podcast o šikaně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a řešení šikany:</dc:title>
  <dc:creator>franova</dc:creator>
  <cp:lastModifiedBy>Lenka Kollerová</cp:lastModifiedBy>
  <cp:revision>109</cp:revision>
  <dcterms:created xsi:type="dcterms:W3CDTF">2017-01-17T15:15:07Z</dcterms:created>
  <dcterms:modified xsi:type="dcterms:W3CDTF">2021-04-19T13:56:58Z</dcterms:modified>
</cp:coreProperties>
</file>