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3"/>
  </p:notesMasterIdLst>
  <p:sldIdLst>
    <p:sldId id="288" r:id="rId2"/>
    <p:sldId id="257" r:id="rId3"/>
    <p:sldId id="258" r:id="rId4"/>
    <p:sldId id="290" r:id="rId5"/>
    <p:sldId id="291" r:id="rId6"/>
    <p:sldId id="292" r:id="rId7"/>
    <p:sldId id="289" r:id="rId8"/>
    <p:sldId id="259" r:id="rId9"/>
    <p:sldId id="260" r:id="rId10"/>
    <p:sldId id="261" r:id="rId11"/>
    <p:sldId id="264" r:id="rId12"/>
    <p:sldId id="267" r:id="rId13"/>
    <p:sldId id="265" r:id="rId14"/>
    <p:sldId id="268" r:id="rId15"/>
    <p:sldId id="266" r:id="rId16"/>
    <p:sldId id="293" r:id="rId17"/>
    <p:sldId id="275" r:id="rId18"/>
    <p:sldId id="276" r:id="rId19"/>
    <p:sldId id="294" r:id="rId20"/>
    <p:sldId id="295" r:id="rId21"/>
    <p:sldId id="296" r:id="rId22"/>
    <p:sldId id="298" r:id="rId23"/>
    <p:sldId id="299" r:id="rId24"/>
    <p:sldId id="297" r:id="rId25"/>
    <p:sldId id="262" r:id="rId26"/>
    <p:sldId id="314" r:id="rId27"/>
    <p:sldId id="301" r:id="rId28"/>
    <p:sldId id="300" r:id="rId29"/>
    <p:sldId id="302" r:id="rId30"/>
    <p:sldId id="303" r:id="rId31"/>
    <p:sldId id="304" r:id="rId32"/>
    <p:sldId id="306" r:id="rId33"/>
    <p:sldId id="305" r:id="rId34"/>
    <p:sldId id="307" r:id="rId35"/>
    <p:sldId id="269" r:id="rId36"/>
    <p:sldId id="308" r:id="rId37"/>
    <p:sldId id="309" r:id="rId38"/>
    <p:sldId id="310" r:id="rId39"/>
    <p:sldId id="311" r:id="rId40"/>
    <p:sldId id="312" r:id="rId41"/>
    <p:sldId id="313" r:id="rId4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94645"/>
  </p:normalViewPr>
  <p:slideViewPr>
    <p:cSldViewPr>
      <p:cViewPr varScale="1">
        <p:scale>
          <a:sx n="113" d="100"/>
          <a:sy n="113" d="100"/>
        </p:scale>
        <p:origin x="12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0E71585A-61C4-709F-A73A-E1AA34E8F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958F0E06-80DA-B0C5-1A95-039BC49B3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597842EB-7005-3C61-5FFC-340588A7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EAA232A3-A3C2-19CE-A3CC-DD64C661D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54F64B52-25D4-5495-CF27-BCEE16553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534A3918-B6E1-E083-584D-B444DB00042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C6F479D-42D0-8035-D667-31247D14DDA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FFD506FA-F90D-17E4-8A27-040096320562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0DFF440-7F09-0645-A1CB-A9DC6BD1940C}" type="slidenum">
              <a:rPr lang="de-CH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9D01AD73-9607-7E23-75CA-CAB88D2D8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82D1687D-73A7-AEE3-29DE-96CEB9C2A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B086E71B-DADE-6ABA-2745-0CAB5811C0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F9132EA7-288B-A5F8-653A-63251E241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B1D9BB30-50E1-887A-EFD9-11EC9DF34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85B2601-29D6-73D7-BEF3-2F5257EC2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C5BD7333-BB47-6B7C-1D3C-651BA93E8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6EF4D2EB-BCB0-C307-EEFB-7C2D6F8CF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C7F5D1AE-15A7-95B0-7CE0-883CCDA52D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54312ACD-882F-AA60-C99C-572DDAC8E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74B23DEA-194E-C063-940A-1C49523EF0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4B2B04C2-6AA7-DE9A-E87C-3DAF444B9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0854772A-4FFC-8D10-4CFF-6C6E948FD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7416321B-DBF6-026A-D669-AB18A92CC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2D3CFCE1-E0F1-9F92-0155-FD944A14F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D0867054-A160-3EF6-94AE-921917FCA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9ADA4A89-C9D2-B55D-A081-C67A322A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32F5B5FB-D92A-852E-28BA-CF710661C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77FC8A85-419B-EC58-8F63-D633F6688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24A68B83-CDD5-06BF-650E-35000E747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9166DBB3-AFC6-5301-9F54-060FC1A9F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3E4D9942-4CDF-4375-955D-AAD5C57F5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15250E60-539F-B987-EAEC-7A0611C19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A2406580-FC06-F151-B661-678AF22B2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0756FB7C-B3AB-E5C8-C4AB-1B2842472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A5081F06-B994-C035-AE79-1C7DC58B4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1E77A894-5EEE-1052-E19F-72A06B040A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F50F0CCB-ED9C-1000-9210-78773E4DC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39D69D4E-A248-5790-B464-F3B3904ECD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648AABBF-1BFA-5712-6463-9220C097D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F8FA79-A41C-BB37-E6AC-04AF1BADD8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F8695B-3522-C89D-7526-09DD85E882D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F732D0-BB5B-17A2-FEE0-F70A710781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753D7-5066-3E4A-A65E-5CCF3A798A6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22041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820388-4E67-66CB-E870-65CEEB80EAA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8FB35-056A-7A29-C729-216D80C4F8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0F77C1-FDE8-DBF3-0161-5FF79C95E2C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608D4-0DDC-B541-8D4A-D694A5DFAC2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0436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AFF705-4D28-2595-A810-406A35F4F2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070002-0BF2-9CB8-74C2-B694E3465A3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2D7191-1CB1-CDE6-3C3F-7C0286BF9DB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93E1-6FEE-7D46-85D7-5C70CFC1F17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99017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C5D92EE-2017-EFA2-4EB5-539C3036A3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AAA444-4AEE-503E-C85C-A0FF4C8C68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2EB147-206E-8A86-E9F2-7CF4B88224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AF56C-446B-0E46-B2CF-6EF0F0694F2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8262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841424-643C-C36D-47EF-1C5F00CA07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AC72D9-4B43-632B-ABA0-47198EE7F69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C1C888-0EF7-86C3-63CD-A336B8ECE7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A255-AA1E-654A-B6F4-1E0B44CB8CE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8842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F0EBF7-E424-9D59-E09F-5588F1EAAC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147E0D-BABA-E2A0-9927-6434E71F62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C99368-C83E-4FD2-ACC7-8B7FADDDAC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E1056-06B2-B949-916A-2050A00888B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3815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3C71ED-00EF-A832-C32F-CF6C0F05FA4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96D3CC2-FE85-5FEC-2B4F-E367FB8FB5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EFC30C-51AE-BB9B-6C17-377C18EF42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B7FC6-5383-3D4A-B614-5622AF9FF6F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3952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874D0AF-170E-5701-09FE-6046BE9F68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0DD6988-317B-BD87-3755-27BF0BE7E3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3D5A8FB-0798-D5B0-6EB3-31B2B395DD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88302-5189-0942-B795-98FFB2819E0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8095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0F26492-7F77-F622-1A4D-524CBBA0BDD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F252AA-7EA2-6DF6-048C-655434F5DA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683BB9-2D32-F748-EBF0-4057059DA6D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C589-5ACB-464C-8B46-8A1A6854F96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9511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1BA9B65-0608-E09F-6EAC-2FECB2256C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2097F2-74F2-A69B-4110-3B1F8A548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FFF47D-A2E4-B0D2-FBCB-1C560639DD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093-C00B-3945-9CBE-D7C3FEFDA0C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39624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11515E3-DCE1-B75C-8076-A8036E9F8D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D840A8B-C995-50DA-1EFF-C3CD43BD2C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18E65C-FBDA-CEF0-E873-CDEFB32AB8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5C486-A7E9-8A4C-BC74-6AAA13A28E6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184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769D8A-88B3-F8C6-BC11-52783BF74A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D47C0A6-E0CD-1515-D546-452DAB4609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6D9F86-3A21-CA97-CBB4-9FC1B4FE7A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0AD91-8617-F64D-9084-69A46F0543B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7651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7EFB47F-C14A-8DBC-BE4C-58830650C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184F670-F6D6-8D64-A661-CD598B506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A132B54-B21F-BF66-1B19-DA05AC6227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4075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8BC0AD-67D6-8739-BA0A-0D3D081F5DC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6075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9D41E4-953D-2222-EED8-A483F1134CC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4075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296039F-9521-7B42-8A1F-FCA644DB2CB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88ABB2B7-16A4-099C-39FB-7977377F4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76275"/>
            <a:ext cx="8228013" cy="1165225"/>
          </a:xfrm>
        </p:spPr>
        <p:txBody>
          <a:bodyPr tIns="35268"/>
          <a:lstStyle/>
          <a:p>
            <a:pPr eaLnBrk="1">
              <a:buClrTx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altLang="de-CZ" b="1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A8752DA-5290-4506-6195-D4E3EB75E4D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4963"/>
            <a:ext cx="8228013" cy="4525962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3663" algn="l"/>
                <a:tab pos="501650" algn="l"/>
                <a:tab pos="909638" algn="l"/>
                <a:tab pos="1316038" algn="l"/>
                <a:tab pos="1724025" algn="l"/>
                <a:tab pos="2132013" algn="l"/>
                <a:tab pos="2540000" algn="l"/>
                <a:tab pos="2946400" algn="l"/>
                <a:tab pos="3354388" algn="l"/>
                <a:tab pos="3762375" algn="l"/>
                <a:tab pos="4168775" algn="l"/>
                <a:tab pos="4576763" algn="l"/>
                <a:tab pos="4984750" algn="l"/>
                <a:tab pos="5392738" algn="l"/>
                <a:tab pos="5799138" algn="l"/>
                <a:tab pos="6207125" algn="l"/>
                <a:tab pos="6615113" algn="l"/>
                <a:tab pos="7021513" algn="l"/>
                <a:tab pos="7429500" algn="l"/>
                <a:tab pos="7837488" algn="l"/>
                <a:tab pos="7878763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D039CAB1-96CB-BCD6-BCDA-F6FDCD6A962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569325" cy="6480175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Формы данной серии устойчивы к фруктовым кислотам, </a:t>
            </a:r>
            <a:r>
              <a:rPr lang="ru-RU" altLang="de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пекомый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хлеб не прилипает к форме, поэтому его легко вынуть.»</a:t>
            </a: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родная страна упивалась «Песней…» и под «Песню года», утомленные тамильским солнцем и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грызомые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комарами, мы духовно совершенствовались, наслаждаясь божественным искусством прекрасных танцовщиц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девадасси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такие формы – между ними именно приведенные две – имеют более старые корни, можно их найти (и в Интернете) в классической литературе, напр. у Пушкина, или в старых грамматиках, напр. у Н.И. Греча, так что не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D5816ACE-3D28-2A4C-D125-AFB2FD03C1B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333375"/>
            <a:ext cx="8496300" cy="6408738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исключено, что современные окказионализмы </a:t>
            </a:r>
            <a:r>
              <a:rPr lang="ru-RU" altLang="de-CZ" sz="2800" dirty="0">
                <a:latin typeface="Times New Roman" panose="02020603050405020304" pitchFamily="18" charset="0"/>
              </a:rPr>
              <a:t>имеют более старые модели.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Автоматические проверки орфографии таких форм не знают…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 роде исключения можно иногда найти формы сов. вида, как заметила уже АГ 80: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«Примечание. Встречающиеся изредка в употреблении причастия, образованные от глаголов сов. вида, не отвечают литературной норме; например: </a:t>
            </a:r>
            <a:r>
              <a:rPr lang="ru-RU" altLang="de-CZ" sz="2800" i="1" dirty="0">
                <a:latin typeface="Times New Roman" panose="02020603050405020304" pitchFamily="18" charset="0"/>
              </a:rPr>
              <a:t>греховным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храмом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озаримый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Возн</a:t>
            </a:r>
            <a:r>
              <a:rPr lang="ru-RU" altLang="de-CZ" sz="2800" dirty="0">
                <a:latin typeface="Times New Roman" panose="02020603050405020304" pitchFamily="18" charset="0"/>
              </a:rPr>
              <a:t>.); 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сократимая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определенных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условиях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позиция</a:t>
            </a:r>
            <a:r>
              <a:rPr lang="ru-RU" altLang="de-CZ" sz="2800" dirty="0">
                <a:latin typeface="Times New Roman" panose="02020603050405020304" pitchFamily="18" charset="0"/>
              </a:rPr>
              <a:t> (журн.).» (Русская грамматика 1, 1980, </a:t>
            </a:r>
            <a:r>
              <a:rPr lang="sk-SK" altLang="de-CZ" sz="2800" dirty="0">
                <a:latin typeface="Times New Roman" panose="02020603050405020304" pitchFamily="18" charset="0"/>
              </a:rPr>
              <a:t>§</a:t>
            </a:r>
            <a:r>
              <a:rPr lang="cs-CZ" altLang="de-CZ" sz="2800" dirty="0">
                <a:latin typeface="Times New Roman" panose="02020603050405020304" pitchFamily="18" charset="0"/>
              </a:rPr>
              <a:t>1583)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Однако во втором примере форма наверно прилагательное, ср.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сократимый</a:t>
            </a:r>
            <a:r>
              <a:rPr lang="ru-RU" altLang="de-CZ" sz="2800" dirty="0">
                <a:latin typeface="Times New Roman" panose="02020603050405020304" pitchFamily="18" charset="0"/>
              </a:rPr>
              <a:t> ,такой, который можно сократить (</a:t>
            </a:r>
            <a:r>
              <a:rPr lang="ru-RU" altLang="de-CZ" sz="2800" i="1" dirty="0">
                <a:latin typeface="Times New Roman" panose="02020603050405020304" pitchFamily="18" charset="0"/>
              </a:rPr>
              <a:t>о числах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de-DE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(Ефремова</a:t>
            </a:r>
            <a:r>
              <a:rPr lang="cs-CZ" altLang="de-CZ" sz="2800" dirty="0">
                <a:latin typeface="Times New Roman" panose="02020603050405020304" pitchFamily="18" charset="0"/>
              </a:rPr>
              <a:t> 2000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de-DE" altLang="de-CZ" sz="2800" dirty="0">
                <a:latin typeface="Times New Roman" panose="02020603050405020304" pitchFamily="18" charset="0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8C50F24E-2BAB-9882-8860-85A06AC3B5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каждом случае и во время Интернета является «страд. прич. буд. вр.» вполне исключением, в отличие от «дейст. прич. буд. вр.», о котором пойдет речь ниже…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1129B77D-A8F4-7282-710B-4D899BA7F00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23838"/>
            <a:ext cx="8785225" cy="641032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 кодификации – не только русского, но и других слав. языков –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образуется только от глаголов несов. вида.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Причина этого «правила» и его происхождение на самом деле не совсем ясны, потому что отдельные примеры форм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сов. вида мы можем найти в разные времена в разных слав. языках.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Значение может быть разным, в р. я., где личные формальные формы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глаголов сов. вида имеют регулярно значение буд.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и между причастиями мы находим вполне продуктивное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на </a:t>
            </a:r>
            <a:r>
              <a:rPr lang="ru-RU" altLang="de-CZ" sz="2800" i="1" dirty="0">
                <a:latin typeface="Times New Roman" panose="02020603050405020304" pitchFamily="18" charset="0"/>
              </a:rPr>
              <a:t>-(в)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ший</a:t>
            </a:r>
            <a:r>
              <a:rPr lang="ru-RU" altLang="de-CZ" sz="2800" dirty="0">
                <a:latin typeface="Times New Roman" panose="02020603050405020304" pitchFamily="18" charset="0"/>
              </a:rPr>
              <a:t>, формы типа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сумеющий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напишущий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заинтересующий</a:t>
            </a:r>
            <a:r>
              <a:rPr lang="ru-RU" altLang="de-CZ" sz="2800" dirty="0">
                <a:latin typeface="Times New Roman" panose="02020603050405020304" pitchFamily="18" charset="0"/>
              </a:rPr>
              <a:t>, которые возникают из комбинации форм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и сов.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349E011C-FA70-F371-F465-316C9B0FB8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569325" cy="6408738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вида, имеют обычно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футуральное</a:t>
            </a:r>
            <a:r>
              <a:rPr lang="ru-RU" altLang="de-CZ" sz="2800" dirty="0">
                <a:latin typeface="Times New Roman" panose="02020603050405020304" pitchFamily="18" charset="0"/>
              </a:rPr>
              <a:t> значение, так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dirty="0">
                <a:latin typeface="Times New Roman" panose="02020603050405020304" pitchFamily="18" charset="0"/>
              </a:rPr>
              <a:t> как и формы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сумею, напишу, заинтересует</a:t>
            </a:r>
            <a:r>
              <a:rPr lang="ru-RU" altLang="de-CZ" sz="2800" dirty="0">
                <a:latin typeface="Times New Roman" panose="02020603050405020304" pitchFamily="18" charset="0"/>
              </a:rPr>
              <a:t>…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 ч. я., где формально наст. формы глаголов сов. вида вполне могут выражать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(но конечно только не-актуальное – ср. </a:t>
            </a:r>
            <a:r>
              <a:rPr lang="cs-CZ" altLang="de-CZ" sz="2800" i="1" dirty="0">
                <a:latin typeface="Times New Roman" panose="02020603050405020304" pitchFamily="18" charset="0"/>
              </a:rPr>
              <a:t>Vždy když chlapec potká dívku, dá jí dárek </a:t>
            </a:r>
            <a:r>
              <a:rPr lang="cs-CZ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dirty="0">
                <a:latin typeface="Times New Roman" panose="02020603050405020304" pitchFamily="18" charset="0"/>
              </a:rPr>
              <a:t>пример кстати из работы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Ёстена</a:t>
            </a:r>
            <a:r>
              <a:rPr lang="ru-RU" altLang="de-CZ" sz="2800" dirty="0">
                <a:latin typeface="Times New Roman" panose="02020603050405020304" pitchFamily="18" charset="0"/>
              </a:rPr>
              <a:t> Даля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Time</a:t>
            </a:r>
            <a:r>
              <a:rPr lang="cs-CZ" altLang="de-CZ" sz="2800" i="1" dirty="0">
                <a:latin typeface="Times New Roman" panose="02020603050405020304" pitchFamily="18" charset="0"/>
              </a:rPr>
              <a:t> and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Aspect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с 1985 г.), формы типа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udělající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přijedoucí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(о них позже) могут также кроме значения буд.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иметь и значение не-актуального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 err="1">
                <a:latin typeface="Times New Roman" panose="02020603050405020304" pitchFamily="18" charset="0"/>
              </a:rPr>
              <a:t>Дюрович</a:t>
            </a:r>
            <a:r>
              <a:rPr lang="ru-RU" altLang="de-CZ" sz="2800" dirty="0">
                <a:latin typeface="Times New Roman" panose="02020603050405020304" pitchFamily="18" charset="0"/>
              </a:rPr>
              <a:t> показывает, что в отдельном (художественном) примере из словацкого языка эпохи национального возрождения (от Яна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Голлего</a:t>
            </a:r>
            <a:r>
              <a:rPr lang="ru-RU" altLang="de-CZ" sz="2800" dirty="0">
                <a:latin typeface="Times New Roman" panose="02020603050405020304" pitchFamily="18" charset="0"/>
              </a:rPr>
              <a:t>) сочетание </a:t>
            </a:r>
            <a:r>
              <a:rPr lang="cs-CZ" altLang="de-CZ" sz="2800" i="1" dirty="0">
                <a:latin typeface="Times New Roman" panose="02020603050405020304" pitchFamily="18" charset="0"/>
              </a:rPr>
              <a:t>had každí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sa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okrúťící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возникшее из комбинации граммем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и сов. вида, имеет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7AFF2D43-8B5A-3528-BE2D-9C3F429F46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5976938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значение «</a:t>
            </a:r>
            <a:r>
              <a:rPr lang="ru-RU" altLang="de-CZ" sz="2800" dirty="0" err="1">
                <a:latin typeface="Times New Roman" panose="02020603050405020304" pitchFamily="18" charset="0"/>
              </a:rPr>
              <a:t>обвившийся</a:t>
            </a:r>
            <a:r>
              <a:rPr lang="ru-RU" altLang="de-CZ" sz="2800" dirty="0">
                <a:latin typeface="Times New Roman" panose="02020603050405020304" pitchFamily="18" charset="0"/>
              </a:rPr>
              <a:t>», т. е. причастия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., а не буд.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 русском языке напротив того ситуация выглядит относительно ясно, если такая форма появляется, она имеет, регулярно, значение буд.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Тот же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Дюрович</a:t>
            </a:r>
            <a:r>
              <a:rPr lang="ru-RU" altLang="de-CZ" sz="2800" dirty="0">
                <a:latin typeface="Times New Roman" panose="02020603050405020304" pitchFamily="18" charset="0"/>
              </a:rPr>
              <a:t> на страницах журнала </a:t>
            </a:r>
            <a:r>
              <a:rPr lang="de-CH" altLang="de-CZ" sz="2800" dirty="0">
                <a:latin typeface="Times New Roman" panose="02020603050405020304" pitchFamily="18" charset="0"/>
              </a:rPr>
              <a:t>«</a:t>
            </a:r>
            <a:r>
              <a:rPr lang="de-CH" altLang="de-CZ" sz="2800" dirty="0" err="1">
                <a:latin typeface="Times New Roman" panose="02020603050405020304" pitchFamily="18" charset="0"/>
              </a:rPr>
              <a:t>Russian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Linguistics</a:t>
            </a:r>
            <a:r>
              <a:rPr lang="de-CH" altLang="de-CZ" sz="2800" dirty="0">
                <a:latin typeface="Times New Roman" panose="02020603050405020304" pitchFamily="18" charset="0"/>
              </a:rPr>
              <a:t>» </a:t>
            </a:r>
            <a:r>
              <a:rPr lang="ru-RU" altLang="de-CZ" sz="2800" dirty="0">
                <a:latin typeface="Times New Roman" panose="02020603050405020304" pitchFamily="18" charset="0"/>
              </a:rPr>
              <a:t>в 1974 г. цитирует свидетельство, что в дореволюционных лицеях форма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умрущий</a:t>
            </a:r>
            <a:r>
              <a:rPr lang="ru-RU" altLang="de-CZ" sz="2800" dirty="0">
                <a:latin typeface="Times New Roman" panose="02020603050405020304" pitchFamily="18" charset="0"/>
              </a:rPr>
              <a:t> употреблялась в преподавании латыни для объяснения латинского причастия буд.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moriturus</a:t>
            </a:r>
            <a:r>
              <a:rPr lang="ru-RU" altLang="de-CZ" sz="2800" dirty="0">
                <a:latin typeface="Times New Roman" panose="02020603050405020304" pitchFamily="18" charset="0"/>
              </a:rPr>
              <a:t>...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C060B2BA-F4FF-E9A9-7A15-3373AC4A24B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337300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АГ 80 (Шведова и др.) констатирует, что отдельные примеры таких форм можно найти в разных текстах: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Я мог бы привести здесь сотни отрывков из книг Грина, </a:t>
            </a:r>
            <a:r>
              <a:rPr lang="ru-RU" altLang="de-CZ" sz="2800" i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взволнующих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каждого, не потерявшего способности волноваться перед зрелищем прекрасного, но читатель найдёт их сам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;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Другая бумага содержала в себе отношение губернатора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соседственной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губернии о убежавшем от законного преследования разбойнике, и что буде окажется в их губернии какой подозрительный человек, не </a:t>
            </a:r>
            <a:r>
              <a:rPr lang="ru-RU" altLang="de-CZ" sz="2800" i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предъявящий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никаких свидетельств и паспортов, то задержать его немедленно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(</a:t>
            </a:r>
            <a:r>
              <a:rPr lang="ru-RU" altLang="de-CZ" sz="2800" dirty="0">
                <a:latin typeface="Times New Roman" panose="02020603050405020304" pitchFamily="18" charset="0"/>
              </a:rPr>
              <a:t>РГ</a:t>
            </a:r>
            <a:r>
              <a:rPr lang="cs-CZ" altLang="de-CZ" sz="2800" dirty="0">
                <a:latin typeface="Times New Roman" panose="02020603050405020304" pitchFamily="18" charset="0"/>
              </a:rPr>
              <a:t> 1980 I: 667f.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de-DE" altLang="de-CZ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Inhaltsplatzhalter 2">
            <a:extLst>
              <a:ext uri="{FF2B5EF4-FFF2-40B4-BE49-F238E27FC236}">
                <a16:creationId xmlns:a16="http://schemas.microsoft.com/office/drawing/2014/main" id="{1946823A-8B7E-B1A6-F5AD-B39B0943D3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Ср</a:t>
            </a:r>
            <a:r>
              <a:rPr lang="de-DE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и Гловинскую</a:t>
            </a:r>
            <a:r>
              <a:rPr lang="de-DE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de-DE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2010: 193):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Это и есть обоснованный покой, не </a:t>
            </a:r>
            <a:r>
              <a:rPr lang="ru-RU" altLang="de-CZ" sz="2800" b="1" i="1">
                <a:solidFill>
                  <a:schemeClr val="tx1"/>
                </a:solidFill>
                <a:latin typeface="Times New Roman" panose="02020603050405020304" pitchFamily="18" charset="0"/>
              </a:rPr>
              <a:t>выдумающий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 ничего 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(Бахтин), </a:t>
            </a:r>
            <a:r>
              <a:rPr lang="ru-RU" altLang="de-CZ" sz="2800" i="1">
                <a:latin typeface="Times New Roman" panose="02020603050405020304" pitchFamily="18" charset="0"/>
              </a:rPr>
              <a:t>Подспудный, почти сказочный сюжет Довлатова ― поиски настоящего Пушкина, </a:t>
            </a:r>
            <a:r>
              <a:rPr lang="ru-RU" altLang="de-CZ" sz="2800" b="1" i="1">
                <a:latin typeface="Times New Roman" panose="02020603050405020304" pitchFamily="18" charset="0"/>
              </a:rPr>
              <a:t>откроющего </a:t>
            </a:r>
            <a:r>
              <a:rPr lang="ru-RU" altLang="de-CZ" sz="2800" i="1">
                <a:latin typeface="Times New Roman" panose="02020603050405020304" pitchFamily="18" charset="0"/>
              </a:rPr>
              <a:t>тайну, которая поможет герою стать самим собой </a:t>
            </a:r>
            <a:r>
              <a:rPr lang="ru-RU" altLang="de-CZ" sz="2800">
                <a:latin typeface="Times New Roman" panose="02020603050405020304" pitchFamily="18" charset="0"/>
              </a:rPr>
              <a:t>(А. Генис, О Довлатове) </a:t>
            </a:r>
            <a:endParaRPr lang="ru-RU" altLang="de-CZ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Гловинская</a:t>
            </a:r>
            <a:r>
              <a:rPr lang="de-DE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(2008: 209)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подчеркивает, что в лит. русс. языке имеется своего рода «пустое место», потому что система причастий асимметрична: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писал – написал – писавший – написавший, пишет – напишет – пишущий –</a:t>
            </a:r>
            <a:r>
              <a:rPr lang="de-CH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 *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напишущий</a:t>
            </a:r>
            <a:endParaRPr lang="cs-CZ" altLang="de-CZ" sz="2800" i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Но автор констатирует: «Все чаще и в устной, и в письменной речи встречается форма причастия будущего времени»</a:t>
            </a:r>
            <a:endParaRPr lang="cs-CZ" altLang="de-CZ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Inhaltsplatzhalter 2">
            <a:extLst>
              <a:ext uri="{FF2B5EF4-FFF2-40B4-BE49-F238E27FC236}">
                <a16:creationId xmlns:a16="http://schemas.microsoft.com/office/drawing/2014/main" id="{8A64A69C-E7EF-6298-B1F3-3CE3B4DA0C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71450"/>
            <a:ext cx="8785225" cy="6515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Она указывает на то, что употребления причастия будущего времени требовали имажинисты: «Необходимо, наконец, создать причастие будущего времени по принципу: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придущий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увидящий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прошумящий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» (В. Шершеневич, Гловинская</a:t>
            </a:r>
            <a:r>
              <a:rPr lang="de-DE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2008: 2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Но большинство примеров происходит из Интернета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Новинки, наверняка </a:t>
            </a:r>
            <a:r>
              <a:rPr lang="ru-RU" altLang="de-CZ" sz="2800" b="1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заинтересующие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каждого, кто занимается этим, В этом регионе много вот-вот </a:t>
            </a:r>
            <a:r>
              <a:rPr lang="ru-RU" altLang="de-CZ" sz="2800" b="1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закроющихся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шахт, Избран новый президент, </a:t>
            </a:r>
            <a:r>
              <a:rPr lang="ru-RU" altLang="de-CZ" sz="2800" b="1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приступящий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к своим обязанностям 20-ого января,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Семейный бюджет: 10 черт характера, </a:t>
            </a:r>
            <a:r>
              <a:rPr lang="ru-RU" altLang="de-CZ" sz="2800" b="1" i="1" dirty="0" err="1">
                <a:latin typeface="Times New Roman" panose="02020603050405020304" pitchFamily="18" charset="0"/>
              </a:rPr>
              <a:t>сделающих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вас богатым, </a:t>
            </a:r>
            <a:endParaRPr lang="ru-RU" altLang="de-CZ" sz="28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Inhaltsplatzhalter 2">
            <a:extLst>
              <a:ext uri="{FF2B5EF4-FFF2-40B4-BE49-F238E27FC236}">
                <a16:creationId xmlns:a16="http://schemas.microsoft.com/office/drawing/2014/main" id="{49D67E63-DB24-C085-FAC6-CC14F827EC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В то же время это может сделать любой другой работающий гражданин, </a:t>
            </a:r>
            <a:r>
              <a:rPr lang="ru-RU" altLang="de-CZ" sz="2800" b="1" i="1" dirty="0" err="1">
                <a:latin typeface="Times New Roman" panose="02020603050405020304" pitchFamily="18" charset="0"/>
              </a:rPr>
              <a:t>пожелающий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пополнить лицевой счет неработающего гражданина  </a:t>
            </a:r>
            <a:endParaRPr lang="cs-CZ" altLang="de-CZ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Гловинская </a:t>
            </a:r>
            <a:r>
              <a:rPr lang="de-DE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(2010: 196)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постулирует, что </a:t>
            </a:r>
            <a:r>
              <a:rPr lang="ru-RU" altLang="de-CZ" sz="2800" dirty="0">
                <a:latin typeface="Times New Roman" panose="02020603050405020304" pitchFamily="18" charset="0"/>
              </a:rPr>
              <a:t>оценка этих форм изменяется, хоть и медленно, отдельно для отдельных лексических форм, но все же. Напр. причастие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сумеющий</a:t>
            </a:r>
            <a:r>
              <a:rPr lang="ru-RU" altLang="de-CZ" sz="2800" dirty="0">
                <a:latin typeface="Times New Roman" panose="02020603050405020304" pitchFamily="18" charset="0"/>
              </a:rPr>
              <a:t>, по словам автора,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«кажется нормальным». Подобно она оценивает формы типа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напечатающий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опоздающий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опубликующий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преодолеющий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покроющий</a:t>
            </a:r>
            <a:endParaRPr lang="ru-RU" altLang="de-CZ" sz="28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Но все же эти формы не являются облигаторными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;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Гловинская говорит об «</a:t>
            </a:r>
            <a:r>
              <a:rPr lang="ru-RU" altLang="de-CZ" sz="2800" dirty="0">
                <a:latin typeface="Times New Roman" panose="02020603050405020304" pitchFamily="18" charset="0"/>
              </a:rPr>
              <a:t>узкой сфере их возможного функционирования» (там же, с.197). </a:t>
            </a:r>
            <a:endParaRPr lang="ru-RU" altLang="de-CZ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5925F84B-3613-94AE-9D4F-56DAE9EA3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>
                <a:latin typeface="Times New Roman" panose="02020603050405020304" pitchFamily="18" charset="0"/>
              </a:rPr>
              <a:t>Глагол</a:t>
            </a:r>
            <a:r>
              <a:rPr lang="cs-CZ" altLang="de-DE" sz="3200">
                <a:latin typeface="Times New Roman" panose="02020603050405020304" pitchFamily="18" charset="0"/>
              </a:rPr>
              <a:t> VI: </a:t>
            </a:r>
            <a:r>
              <a:rPr lang="ru-RU" altLang="de-DE" sz="3200">
                <a:latin typeface="Times New Roman" panose="02020603050405020304" pitchFamily="18" charset="0"/>
              </a:rPr>
              <a:t>Причастия и деепричастия</a:t>
            </a:r>
            <a:endParaRPr lang="de-CH" altLang="de-CZ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84B4E02-7172-B363-064C-D80A13129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68888"/>
          </a:xfrm>
        </p:spPr>
        <p:txBody>
          <a:bodyPr/>
          <a:lstStyle/>
          <a:p>
            <a:pPr marL="336550" indent="-336550" eaLnBrk="1" hangingPunct="1"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Четыре склоняемых причастия: дейст. прич. наст. вр., страд. прич. наст. вр., дейст. прич. прош. вр., страд. прич. прош. вр.</a:t>
            </a:r>
          </a:p>
          <a:p>
            <a:pPr marL="336550" indent="-336550" eaLnBrk="1" hangingPunct="1"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Два деепричастия, деепричастие наст. вр. (несов. вида), деепричастие прош. вр. (сов. вида)</a:t>
            </a:r>
          </a:p>
          <a:p>
            <a:pPr marL="336550" indent="-336550" eaLnBrk="1" hangingPunct="1"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Кроме того, А. В. Исаченко обращает внимание на формы дейст. причастий с возвратным постфиксом -</a:t>
            </a:r>
            <a:r>
              <a:rPr lang="ru-RU" altLang="de-CZ" sz="2800" i="1">
                <a:latin typeface="Times New Roman" panose="02020603050405020304" pitchFamily="18" charset="0"/>
              </a:rPr>
              <a:t>ся</a:t>
            </a:r>
            <a:r>
              <a:rPr lang="ru-RU" altLang="de-CZ" sz="2800">
                <a:latin typeface="Times New Roman" panose="02020603050405020304" pitchFamily="18" charset="0"/>
              </a:rPr>
              <a:t> и страд. значением:</a:t>
            </a:r>
          </a:p>
          <a:p>
            <a:pPr marL="336550" indent="-336550" eaLnBrk="1" hangingPunct="1"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«К страдательным (по своему грамматическому значению) причастиям наст/вр следует отнести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Inhaltsplatzhalter 2">
            <a:extLst>
              <a:ext uri="{FF2B5EF4-FFF2-40B4-BE49-F238E27FC236}">
                <a16:creationId xmlns:a16="http://schemas.microsoft.com/office/drawing/2014/main" id="{20416EDA-185B-61C5-9355-A13DCF0268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Кроме того в большой части случаев их можно заменить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причастием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несов. вида или действ. причастием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прошед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altLang="de-CZ" sz="2800" i="1" dirty="0">
                <a:latin typeface="Times New Roman" panose="02020603050405020304" pitchFamily="18" charset="0"/>
              </a:rPr>
              <a:t>Любой нарушивший </a:t>
            </a:r>
            <a:r>
              <a:rPr lang="en-US" altLang="de-CZ" sz="2800" dirty="0">
                <a:latin typeface="Times New Roman" panose="02020603050405020304" pitchFamily="18" charset="0"/>
              </a:rPr>
              <a:t>〈</a:t>
            </a:r>
            <a:r>
              <a:rPr lang="de-CZ" altLang="de-CZ" sz="2800" i="1" dirty="0">
                <a:latin typeface="Times New Roman" panose="02020603050405020304" pitchFamily="18" charset="0"/>
              </a:rPr>
              <a:t>нарушающий</a:t>
            </a:r>
            <a:r>
              <a:rPr lang="en-US" altLang="de-CZ" sz="2800" dirty="0">
                <a:latin typeface="Times New Roman" panose="02020603050405020304" pitchFamily="18" charset="0"/>
              </a:rPr>
              <a:t>〉 </a:t>
            </a:r>
            <a:r>
              <a:rPr lang="de-CZ" altLang="de-CZ" sz="2800" i="1" dirty="0">
                <a:latin typeface="Times New Roman" panose="02020603050405020304" pitchFamily="18" charset="0"/>
              </a:rPr>
              <a:t>это правило будет оштрафован. </a:t>
            </a:r>
            <a:r>
              <a:rPr lang="de-CZ" altLang="de-CZ" sz="2800" dirty="0">
                <a:latin typeface="Times New Roman" panose="02020603050405020304" pitchFamily="18" charset="0"/>
              </a:rPr>
              <a:t>Поэтому нет потребности в *</a:t>
            </a:r>
            <a:r>
              <a:rPr lang="de-CZ" altLang="de-CZ" sz="2800" i="1" dirty="0">
                <a:latin typeface="Times New Roman" panose="02020603050405020304" pitchFamily="18" charset="0"/>
              </a:rPr>
              <a:t>нарушащий</a:t>
            </a:r>
            <a:r>
              <a:rPr lang="de-CZ" altLang="de-CZ" sz="2800" dirty="0">
                <a:latin typeface="Times New Roman" panose="02020603050405020304" pitchFamily="18" charset="0"/>
              </a:rPr>
              <a:t>. Кроме того, эти причастия могут быть заменены придаточным предложением: </a:t>
            </a:r>
            <a:r>
              <a:rPr lang="de-CZ" altLang="de-CZ" sz="2800" i="1" dirty="0">
                <a:latin typeface="Times New Roman" panose="02020603050405020304" pitchFamily="18" charset="0"/>
              </a:rPr>
              <a:t>Любой, кто нарушит это правило, будет оштрафован.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Последнее, однако, можно сказать, конечно, о всех причастиях…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Inhaltsplatzhalter 2">
            <a:extLst>
              <a:ext uri="{FF2B5EF4-FFF2-40B4-BE49-F238E27FC236}">
                <a16:creationId xmlns:a16="http://schemas.microsoft.com/office/drawing/2014/main" id="{D784385A-13CB-F193-9630-CC9ADF6D50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В Интернете можно найти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баккалаврскую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работу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Андриана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Влахова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из 2010 г.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(54 </a:t>
            </a:r>
            <a:r>
              <a:rPr lang="cs-CZ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.), посвященную причастию буд.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– там довольно много материала и также история вопроса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Некоторые формы как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сумеющий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сделающий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потребующий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и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тп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уже тогда имели при поисках в Интернете сотни или тысячи вхождений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Это формы образованные от продуктивных классов глаголов. Формальная разница между кодифицированным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глагола несов. вида 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умеющий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делающий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требующий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и «причастием буд.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.» глагола сов. вида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только в приставке, которая вообще отличает парадигму несов. и сов. видов.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Inhaltsplatzhalter 2">
            <a:extLst>
              <a:ext uri="{FF2B5EF4-FFF2-40B4-BE49-F238E27FC236}">
                <a16:creationId xmlns:a16="http://schemas.microsoft.com/office/drawing/2014/main" id="{84496502-EBC1-0B81-94F4-765B4A7F6B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Формы, которые сильно отличаются от причастия несов. вида –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скажущий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возьмущий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тп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– являются для носителей языка более проблематичными</a:t>
            </a:r>
            <a:endParaRPr lang="cs-CZ" altLang="de-CZ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глаголов сов. вида пока не имеют тенденции к адъективации и Влахов и другие авторы описывают интересные обстоятельства их употребления: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«</a:t>
            </a:r>
            <a:r>
              <a:rPr lang="ru-RU" altLang="de-CZ" sz="2800" dirty="0">
                <a:latin typeface="Times New Roman" panose="02020603050405020304" pitchFamily="18" charset="0"/>
              </a:rPr>
              <a:t>По данным НКРЯ, прочие причастия почти в 93% случаев занимают в обороте начальную позицию, в случае же с причастиями будущего времени этот показатель снижается до 54%.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[…]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Inhaltsplatzhalter 2">
            <a:extLst>
              <a:ext uri="{FF2B5EF4-FFF2-40B4-BE49-F238E27FC236}">
                <a16:creationId xmlns:a16="http://schemas.microsoft.com/office/drawing/2014/main" id="{A354E182-2EF3-DE76-EE1B-F77A017D7D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Столь различающимся результатам Крапивина и Кирьянов предлагают следующее объяснение: «... начав зависимую предикацию с любой фразовой категории, не доминирующей над союзным словом (обстоятельства времени и т.п.), говорящий уже не может воспользоваться «разрешённым» способом выражения необходимого значения и вынужден употребить не вполне корректную форму [т. е. причастие будущего времени. — </a:t>
            </a:r>
            <a:r>
              <a:rPr lang="ru-RU" altLang="de-CZ" sz="2800" i="1" dirty="0">
                <a:latin typeface="Times New Roman" panose="02020603050405020304" pitchFamily="18" charset="0"/>
              </a:rPr>
              <a:t>А. В.</a:t>
            </a:r>
            <a:r>
              <a:rPr lang="ru-RU" altLang="de-CZ" sz="2800" dirty="0">
                <a:latin typeface="Times New Roman" panose="02020603050405020304" pitchFamily="18" charset="0"/>
              </a:rPr>
              <a:t>]»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Другими словами, если бы авторы тексты редактировали, предложения переписывали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бы, причастия буд. </a:t>
            </a:r>
            <a:r>
              <a:rPr lang="ru-RU" altLang="de-CZ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может быть исчезали бы. 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Inhaltsplatzhalter 2">
            <a:extLst>
              <a:ext uri="{FF2B5EF4-FFF2-40B4-BE49-F238E27FC236}">
                <a16:creationId xmlns:a16="http://schemas.microsoft.com/office/drawing/2014/main" id="{A898F05E-4251-809D-BC30-0C066F91E2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Но ввиду того, что в случаи текстов в Интернете, такие процессы часто не происходят, «запрещённые» формы остаются и мы можем их читать…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Про стиль Влахов пишет: «</a:t>
            </a:r>
            <a:r>
              <a:rPr lang="ru-RU" altLang="de-CZ" sz="2800" dirty="0" err="1">
                <a:latin typeface="Times New Roman" panose="02020603050405020304" pitchFamily="18" charset="0"/>
              </a:rPr>
              <a:t>Бо́льшая</a:t>
            </a:r>
            <a:r>
              <a:rPr lang="ru-RU" altLang="de-CZ" sz="2800" dirty="0">
                <a:latin typeface="Times New Roman" panose="02020603050405020304" pitchFamily="18" charset="0"/>
              </a:rPr>
              <a:t> часть употреблений причастий будущего времени, доступных при поиске в интернете и НКРЯ, встречается в трёх основных функционально-стилистических контекстах: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а) в текстах, условно объединённых нами под термином «публицистика»; б) в художественных текстах; в) в нелитературных текстах, которые можно характеризовать как «письменная речь, отклоняющаяся от норм книжно-литературного языка»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Inhaltsplatzhalter 2">
            <a:extLst>
              <a:ext uri="{FF2B5EF4-FFF2-40B4-BE49-F238E27FC236}">
                <a16:creationId xmlns:a16="http://schemas.microsoft.com/office/drawing/2014/main" id="{8F04944A-7D21-88DA-C035-79D68D113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3357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Багиров рассчитывал, что когда-нибудь он провернет крупное дело, и в карман ляжет сумма, </a:t>
            </a:r>
            <a:r>
              <a:rPr lang="ru-RU" altLang="de-CZ" sz="2800" b="1" i="1" dirty="0" err="1">
                <a:latin typeface="Times New Roman" panose="02020603050405020304" pitchFamily="18" charset="0"/>
              </a:rPr>
              <a:t>сделающая</a:t>
            </a:r>
            <a:r>
              <a:rPr lang="ru-RU" altLang="de-CZ" sz="2800" i="1" dirty="0">
                <a:latin typeface="Times New Roman" panose="02020603050405020304" pitchFamily="18" charset="0"/>
              </a:rPr>
              <a:t> его достаточно самостоятельным и независимым от воли родителей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А борьба пойдет между Черномырдиным &lt;…&gt; и руководителем администрации президента Анатолием Чубайсом, </a:t>
            </a:r>
            <a:r>
              <a:rPr lang="ru-RU" altLang="de-CZ" sz="2800" b="1" i="1" dirty="0" err="1">
                <a:latin typeface="Times New Roman" panose="02020603050405020304" pitchFamily="18" charset="0"/>
              </a:rPr>
              <a:t>сделающим</a:t>
            </a:r>
            <a:r>
              <a:rPr lang="ru-RU" altLang="de-CZ" sz="2800" i="1" dirty="0">
                <a:latin typeface="Times New Roman" panose="02020603050405020304" pitchFamily="18" charset="0"/>
              </a:rPr>
              <a:t> все, чтобы на период отсутствия Ельцина занять место у руля </a:t>
            </a:r>
            <a:r>
              <a:rPr lang="ru-RU" altLang="de-CZ" sz="2800" dirty="0">
                <a:latin typeface="Times New Roman" panose="02020603050405020304" pitchFamily="18" charset="0"/>
              </a:rPr>
              <a:t>(Коммерсантъ)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Inhaltsplatzhalter 2">
            <a:extLst>
              <a:ext uri="{FF2B5EF4-FFF2-40B4-BE49-F238E27FC236}">
                <a16:creationId xmlns:a16="http://schemas.microsoft.com/office/drawing/2014/main" id="{8F04944A-7D21-88DA-C035-79D68D113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3357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В соответствующих контекстах на месте «причастия буд.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.» может стоять причастие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прошед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Первые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три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читателя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дозвонившиеся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дозвонящиеся</a:t>
            </a:r>
            <a:r>
              <a:rPr lang="cs-CZ" altLang="de-CZ" sz="2800" i="1" dirty="0">
                <a:latin typeface="Times New Roman" panose="02020603050405020304" pitchFamily="18" charset="0"/>
              </a:rPr>
              <a:t>?)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редакцию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правильно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ответившие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ответящие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?)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вопросы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получат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тысяче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рублей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каждый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Главное сказуемое в буд.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., второстепенные сказуемые (причастия) к нему предшествующие, но к моменту речи они – как и главное сказуемое – в отношении последовательности (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дозвонятся, ответят</a:t>
            </a:r>
            <a:r>
              <a:rPr lang="ru-RU" altLang="de-CZ" sz="2800" dirty="0">
                <a:latin typeface="Times New Roman" panose="02020603050405020304" pitchFamily="18" charset="0"/>
              </a:rPr>
              <a:t> и затем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получат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13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Inhaltsplatzhalter 2">
            <a:extLst>
              <a:ext uri="{FF2B5EF4-FFF2-40B4-BE49-F238E27FC236}">
                <a16:creationId xmlns:a16="http://schemas.microsoft.com/office/drawing/2014/main" id="{CA4E36B7-7DF6-55E3-2732-86993F0C28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3357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Но в других контекстах такой возможности нет: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Чувствую себя прирожденным рабом, рожденным в рабстве и в рабстве </a:t>
            </a:r>
            <a:r>
              <a:rPr lang="ru-RU" altLang="de-CZ" sz="2800" b="1" i="1">
                <a:latin typeface="Times New Roman" panose="02020603050405020304" pitchFamily="18" charset="0"/>
              </a:rPr>
              <a:t>умрущим</a:t>
            </a:r>
            <a:r>
              <a:rPr lang="ru-RU" altLang="de-CZ" sz="2800" i="1">
                <a:latin typeface="Times New Roman" panose="02020603050405020304" pitchFamily="18" charset="0"/>
              </a:rPr>
              <a:t> (*умершим)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Главная предикация в настоящем времени, временное значение причастия относится к нему, так что </a:t>
            </a:r>
            <a:r>
              <a:rPr lang="ru-RU" altLang="de-CZ" sz="2800" i="1">
                <a:latin typeface="Times New Roman" panose="02020603050405020304" pitchFamily="18" charset="0"/>
              </a:rPr>
              <a:t>рожденный</a:t>
            </a:r>
            <a:r>
              <a:rPr lang="ru-RU" altLang="de-CZ" sz="2800">
                <a:latin typeface="Times New Roman" panose="02020603050405020304" pitchFamily="18" charset="0"/>
              </a:rPr>
              <a:t> предшествующее действие, но </a:t>
            </a:r>
            <a:r>
              <a:rPr lang="ru-RU" altLang="de-CZ" sz="2800" i="1">
                <a:latin typeface="Times New Roman" panose="02020603050405020304" pitchFamily="18" charset="0"/>
              </a:rPr>
              <a:t>умрущий</a:t>
            </a:r>
            <a:r>
              <a:rPr lang="ru-RU" altLang="de-CZ" sz="2800">
                <a:latin typeface="Times New Roman" panose="02020603050405020304" pitchFamily="18" charset="0"/>
              </a:rPr>
              <a:t> в отношении последовательности к главной предикации, на его месте не может стоять </a:t>
            </a:r>
            <a:r>
              <a:rPr lang="ru-RU" altLang="de-CZ" sz="2800" i="1">
                <a:latin typeface="Times New Roman" panose="02020603050405020304" pitchFamily="18" charset="0"/>
              </a:rPr>
              <a:t>умерший</a:t>
            </a:r>
            <a:r>
              <a:rPr lang="ru-RU" altLang="de-CZ" sz="2800">
                <a:latin typeface="Times New Roman" panose="02020603050405020304" pitchFamily="18" charset="0"/>
              </a:rPr>
              <a:t>… Конечно форму </a:t>
            </a:r>
            <a:r>
              <a:rPr lang="ru-RU" altLang="de-CZ" sz="2800" i="1">
                <a:latin typeface="Times New Roman" panose="02020603050405020304" pitchFamily="18" charset="0"/>
              </a:rPr>
              <a:t>умрущий </a:t>
            </a:r>
            <a:r>
              <a:rPr lang="ru-RU" altLang="de-CZ" sz="2800">
                <a:latin typeface="Times New Roman" panose="02020603050405020304" pitchFamily="18" charset="0"/>
              </a:rPr>
              <a:t>нельзя заменить ни причастием наст. вр. </a:t>
            </a:r>
            <a:r>
              <a:rPr lang="ru-RU" altLang="de-CZ" sz="2800" i="1">
                <a:latin typeface="Times New Roman" panose="02020603050405020304" pitchFamily="18" charset="0"/>
              </a:rPr>
              <a:t>умирающий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Если употребить причастие, то можно на этом месте только «причастие буд. вр.»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Inhaltsplatzhalter 2">
            <a:extLst>
              <a:ext uri="{FF2B5EF4-FFF2-40B4-BE49-F238E27FC236}">
                <a16:creationId xmlns:a16="http://schemas.microsoft.com/office/drawing/2014/main" id="{11C6C0C3-6085-0E4A-2EB1-5BBBF2F492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35183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Сравнение с чешским языком: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Кодификация лит. языка предполагает – так, как в русском языке – деривацию дейст. прич. наст. вр. типа </a:t>
            </a:r>
            <a:r>
              <a:rPr lang="cs-CZ" altLang="de-CZ" sz="2800" i="1">
                <a:latin typeface="Times New Roman" panose="02020603050405020304" pitchFamily="18" charset="0"/>
              </a:rPr>
              <a:t>dělající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только от глаголов несов. вида.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„Aktivní verbální adjektiva pro současný děj jsou podle Mluvnice češtiny ,fundována výhradně slovesy nedokonavými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(MČ 2: 322)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(Štícha 2008: 177)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Но сегодня можно без проблем найти примеры этого причастия от глаголов сов. вида, гл. обр. в Интернете.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Inhaltsplatzhalter 2">
            <a:extLst>
              <a:ext uri="{FF2B5EF4-FFF2-40B4-BE49-F238E27FC236}">
                <a16:creationId xmlns:a16="http://schemas.microsoft.com/office/drawing/2014/main" id="{115810F0-4486-44E2-9CA8-BCB79A9974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13787" cy="6408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i="1">
                <a:latin typeface="Times New Roman" panose="02020603050405020304" pitchFamily="18" charset="0"/>
              </a:rPr>
              <a:t>Toto je jedno z míst, kde umělost jde prudce stranou; ambivalentní, jakoby odjinud se </a:t>
            </a:r>
            <a:r>
              <a:rPr lang="cs-CZ" altLang="de-CZ" sz="2800" b="1" i="1">
                <a:latin typeface="Times New Roman" panose="02020603050405020304" pitchFamily="18" charset="0"/>
              </a:rPr>
              <a:t>vynořící</a:t>
            </a:r>
            <a:r>
              <a:rPr lang="cs-CZ" altLang="de-CZ" sz="2800" i="1">
                <a:latin typeface="Times New Roman" panose="02020603050405020304" pitchFamily="18" charset="0"/>
              </a:rPr>
              <a:t> motiv vzteku a únavy zasadí básni nečekanou pointu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i="1">
                <a:latin typeface="Times New Roman" panose="02020603050405020304" pitchFamily="18" charset="0"/>
              </a:rPr>
              <a:t>Příprava se postupně přesune do herní fáze </a:t>
            </a:r>
            <a:r>
              <a:rPr lang="cs-CZ" altLang="de-CZ" sz="2800" b="1" i="1">
                <a:latin typeface="Times New Roman" panose="02020603050405020304" pitchFamily="18" charset="0"/>
              </a:rPr>
              <a:t>vyvrcholící</a:t>
            </a:r>
            <a:r>
              <a:rPr lang="cs-CZ" altLang="de-CZ" sz="2800" i="1">
                <a:latin typeface="Times New Roman" panose="02020603050405020304" pitchFamily="18" charset="0"/>
              </a:rPr>
              <a:t> soustředěním na turecké Riviéře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i="1">
                <a:latin typeface="Times New Roman" panose="02020603050405020304" pitchFamily="18" charset="0"/>
              </a:rPr>
              <a:t>Samozřejmě snáze může nastat i kardiovaskulární selhání, byť jen </a:t>
            </a:r>
            <a:r>
              <a:rPr lang="cs-CZ" altLang="de-CZ" sz="2800" b="1" i="1">
                <a:latin typeface="Times New Roman" panose="02020603050405020304" pitchFamily="18" charset="0"/>
              </a:rPr>
              <a:t>projevící</a:t>
            </a:r>
            <a:r>
              <a:rPr lang="cs-CZ" altLang="de-CZ" sz="2800" i="1">
                <a:latin typeface="Times New Roman" panose="02020603050405020304" pitchFamily="18" charset="0"/>
              </a:rPr>
              <a:t> se tzv. Srdeční slabostí, ale třeba i synkopou (krátkým bezvědomím)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Примеры происходят из разных областей (лит. критика, спорт, медицина), тексты написаны на литературном языке, не отражают разговорные элементы, наоборот язык довольно книжный, и этому отвечает и употребление причастия, хотя конкретные формы – не кодифицированные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6A35570-ABB5-3F2C-F7D5-07EF7BEA4DA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408738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также формы на 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ущийся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/-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ащийся</a:t>
            </a:r>
            <a:r>
              <a:rPr lang="ru-RU" altLang="de-CZ" sz="2800" dirty="0">
                <a:latin typeface="Times New Roman" panose="02020603050405020304" pitchFamily="18" charset="0"/>
              </a:rPr>
              <a:t>, образованные от пассивной формы переходных глаголов, ср.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считать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sk-SK" altLang="de-CZ" sz="2800" dirty="0">
                <a:latin typeface="Times New Roman" panose="02020603050405020304" pitchFamily="18" charset="0"/>
              </a:rPr>
              <a:t>,pokladať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de-CZ" sz="2800" dirty="0">
                <a:latin typeface="Times New Roman" panose="02020603050405020304" pitchFamily="18" charset="0"/>
              </a:rPr>
              <a:t>,byť pokladaný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 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считающийся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de-CZ" sz="2800" dirty="0">
                <a:latin typeface="Times New Roman" panose="02020603050405020304" pitchFamily="18" charset="0"/>
              </a:rPr>
              <a:t>,pokladaný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Н. Н., считающийся лучшим специалистом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Формы на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щийся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литературном языке вполне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продук-тивны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иногда «конкурируют» с формами на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подвергаемый/ подвергающийся</a:t>
            </a:r>
            <a:r>
              <a:rPr lang="de-CH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документы, хранимые/хранящиеся в архивах</a:t>
            </a:r>
            <a:r>
              <a:rPr lang="de-CH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опыты, производимые/производящиеся в нашей лаборатории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 следует подчеркнуть те случаи, где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/прич. наст/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щийся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имеет дублета на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Дом, строящийся уже несколько месяцев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(нет </a:t>
            </a:r>
            <a:r>
              <a:rPr lang="ru-RU" altLang="de-CZ" sz="2800" dirty="0">
                <a:latin typeface="Times New Roman" panose="02020603050405020304" pitchFamily="18" charset="0"/>
              </a:rPr>
              <a:t>«строимый»)</a:t>
            </a:r>
            <a:r>
              <a:rPr lang="de-CH" altLang="de-CZ" sz="2800" dirty="0">
                <a:latin typeface="Times New Roman" panose="02020603050405020304" pitchFamily="18" charset="0"/>
              </a:rPr>
              <a:t>; </a:t>
            </a: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Inhaltsplatzhalter 2">
            <a:extLst>
              <a:ext uri="{FF2B5EF4-FFF2-40B4-BE49-F238E27FC236}">
                <a16:creationId xmlns:a16="http://schemas.microsoft.com/office/drawing/2014/main" id="{BCF4C784-E5F2-1B05-C58B-6414A4F6BE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13787" cy="6408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Штиха утверждает, что это причастие в чешском языке узуальное (отдельные формы выступают в Интернете гораздо чаще, чем напр. кодифициро-ванные деепричастия (</a:t>
            </a:r>
            <a:r>
              <a:rPr lang="cs-CZ" altLang="de-CZ" sz="2800">
                <a:latin typeface="Times New Roman" panose="02020603050405020304" pitchFamily="18" charset="0"/>
              </a:rPr>
              <a:t>přechodníky)),</a:t>
            </a:r>
            <a:r>
              <a:rPr lang="ru-RU" altLang="de-CZ" sz="2800">
                <a:latin typeface="Times New Roman" panose="02020603050405020304" pitchFamily="18" charset="0"/>
              </a:rPr>
              <a:t> оно функ-циональное (имеет свою специфическую функцию, которая исходит из его категорий), и тем самым оно и грамматическое, хотя кодификация эту форму «запрещает»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Нам нельзя на этом месте уточнить до конца понятие «грамматичности» (можно ли так, как Штиха, достаточные ли его критерии), но можно его постулаты связать с понятием «объективной грамматики» М. В. Всеволодовой: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Inhaltsplatzhalter 2">
            <a:extLst>
              <a:ext uri="{FF2B5EF4-FFF2-40B4-BE49-F238E27FC236}">
                <a16:creationId xmlns:a16="http://schemas.microsoft.com/office/drawing/2014/main" id="{114E68DF-C4C6-D13D-58F0-A9FED8AC1D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13787" cy="6408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«Система языка, с нашей точки зрения, может быть выявлена только на том объеме языкового материала, который А.М. Пешковский назвал объективной грамматикой, где для лингвиста не может быть «некрасивого» и «неправильного» […] Другими словами, носитель языка может нарушать норму, как сказано выше, всегда вр</a:t>
            </a:r>
            <a:r>
              <a:rPr lang="de-DE" altLang="de-CZ" sz="2800">
                <a:latin typeface="Times New Roman" panose="02020603050405020304" pitchFamily="18" charset="0"/>
              </a:rPr>
              <a:t>é</a:t>
            </a:r>
            <a:r>
              <a:rPr lang="ru-RU" altLang="de-CZ" sz="2800">
                <a:latin typeface="Times New Roman" panose="02020603050405020304" pitchFamily="18" charset="0"/>
              </a:rPr>
              <a:t>менную и, по крайней мере, для русского языка, определяемую достаточно субъективно, но не может выйти за пределы системы своего языка. А для выявления системы нужен весь языковой материал.»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«Системы языка мы пока не знаем, поскольку всегда изучали грамматику и устанавливали «правильности» в пределах того,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Inhaltsplatzhalter 2">
            <a:extLst>
              <a:ext uri="{FF2B5EF4-FFF2-40B4-BE49-F238E27FC236}">
                <a16:creationId xmlns:a16="http://schemas.microsoft.com/office/drawing/2014/main" id="{2BC6B8C5-0752-F151-F5C5-CF20D09047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15888"/>
            <a:ext cx="8715375" cy="6408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что в данный момент считалось и считается нормой. Вместе с тем, так называемая «норма» у нас часто называется системой и устанавливается субъективно: нормативным считается то, что написано в грамматиках или словарях авторитетных авторов»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Именно на этой основе ведется дискуссия о разных явлениях, которые не входят в литературную кодификацию, но все-таки имеют относительную частоту в культивированном русском языке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Интересно, что чешская грамматика Травничка (</a:t>
            </a:r>
            <a:r>
              <a:rPr lang="cs-CZ" altLang="de-CZ" sz="2800">
                <a:latin typeface="Times New Roman" panose="02020603050405020304" pitchFamily="18" charset="0"/>
              </a:rPr>
              <a:t>Trávníček</a:t>
            </a:r>
            <a:r>
              <a:rPr lang="ru-RU" altLang="de-CZ" sz="2800">
                <a:latin typeface="Times New Roman" panose="02020603050405020304" pitchFamily="18" charset="0"/>
              </a:rPr>
              <a:t> 1951) называет дейст. причастие наст. вр. от глаголов сов. вида «неорганичными» </a:t>
            </a:r>
            <a:r>
              <a:rPr lang="cs-CZ" altLang="de-CZ" sz="2800">
                <a:latin typeface="Times New Roman" panose="02020603050405020304" pitchFamily="18" charset="0"/>
              </a:rPr>
              <a:t>(neústrojné), </a:t>
            </a:r>
            <a:r>
              <a:rPr lang="ru-RU" altLang="de-CZ" sz="2800">
                <a:latin typeface="Times New Roman" panose="02020603050405020304" pitchFamily="18" charset="0"/>
              </a:rPr>
              <a:t>но не прямо «неправильными» или даже не существующими.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2">
            <a:extLst>
              <a:ext uri="{FF2B5EF4-FFF2-40B4-BE49-F238E27FC236}">
                <a16:creationId xmlns:a16="http://schemas.microsoft.com/office/drawing/2014/main" id="{2A7C0C17-AFA8-46C1-EDD0-BE6C5563B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13787" cy="6408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Штиха сравнивает «причастие буд. вр.» и с дейст. прич. прошед. вр. типа </a:t>
            </a:r>
            <a:r>
              <a:rPr lang="cs-CZ" altLang="de-CZ" sz="2800" i="1">
                <a:latin typeface="Times New Roman" panose="02020603050405020304" pitchFamily="18" charset="0"/>
              </a:rPr>
              <a:t>udělavší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которое тоже довольно редко выступает в текстах, хотя чаще, чем «причастие буд. вр.»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Процесс номинализации сочетания </a:t>
            </a:r>
            <a:r>
              <a:rPr lang="cs-CZ" altLang="de-CZ" sz="2800" i="1">
                <a:latin typeface="Times New Roman" panose="02020603050405020304" pitchFamily="18" charset="0"/>
              </a:rPr>
              <a:t>proces, který vrcholí </a:t>
            </a:r>
            <a:r>
              <a:rPr lang="ru-RU" altLang="de-CZ" sz="2800">
                <a:latin typeface="Times New Roman" panose="02020603050405020304" pitchFamily="18" charset="0"/>
              </a:rPr>
              <a:t>на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proces vrcholící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такой же самый, как у </a:t>
            </a:r>
            <a:r>
              <a:rPr lang="cs-CZ" altLang="de-CZ" sz="2800" i="1">
                <a:latin typeface="Times New Roman" panose="02020603050405020304" pitchFamily="18" charset="0"/>
              </a:rPr>
              <a:t>fáze, která vyvrcholí </a:t>
            </a:r>
            <a:r>
              <a:rPr lang="ru-RU" altLang="de-CZ" sz="2800">
                <a:latin typeface="Times New Roman" panose="02020603050405020304" pitchFamily="18" charset="0"/>
              </a:rPr>
              <a:t>на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fáze vyvrcholící</a:t>
            </a:r>
            <a:endParaRPr lang="ru-RU" altLang="de-CZ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Форма аналогичная, понятная, стилистически не мешает: </a:t>
            </a:r>
            <a:r>
              <a:rPr lang="cs-CZ" altLang="de-CZ" sz="2800" i="1">
                <a:latin typeface="Times New Roman" panose="02020603050405020304" pitchFamily="18" charset="0"/>
              </a:rPr>
              <a:t>Drama The Humain Stain se drolí do několika relativně rozsáhlých flashbacků, které postupně skládají příběh muže, vyvrcholící doslova antickou tragédií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И здесь нет сомнений в том, что язык литературный, даже не очень простой, причастие стоит в придаточном (относительном) предложении,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2">
            <a:extLst>
              <a:ext uri="{FF2B5EF4-FFF2-40B4-BE49-F238E27FC236}">
                <a16:creationId xmlns:a16="http://schemas.microsoft.com/office/drawing/2014/main" id="{CE78171E-D705-1B9A-2D7B-B33629450B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13787" cy="6408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если его заменить другим относительным придаточным предложением, </a:t>
            </a:r>
            <a:r>
              <a:rPr lang="cs-CZ" altLang="de-CZ" sz="2800" i="1">
                <a:latin typeface="Times New Roman" panose="02020603050405020304" pitchFamily="18" charset="0"/>
              </a:rPr>
              <a:t>příběh muže, který vyvrcholí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это будет стилистически хуже из-за двух причин: во-первых повторяется относительное местоимение, во-вторых возникает неоднозначность </a:t>
            </a:r>
            <a:r>
              <a:rPr lang="cs-CZ" altLang="de-CZ" sz="2800" i="1">
                <a:latin typeface="Times New Roman" panose="02020603050405020304" pitchFamily="18" charset="0"/>
              </a:rPr>
              <a:t>příběh, který vyvrcholí</a:t>
            </a:r>
            <a:r>
              <a:rPr lang="ru-RU" altLang="de-CZ" sz="2800" i="1">
                <a:latin typeface="Times New Roman" panose="02020603050405020304" pitchFamily="18" charset="0"/>
              </a:rPr>
              <a:t> / </a:t>
            </a:r>
            <a:r>
              <a:rPr lang="cs-CZ" altLang="de-CZ" sz="2800" i="1">
                <a:latin typeface="Times New Roman" panose="02020603050405020304" pitchFamily="18" charset="0"/>
              </a:rPr>
              <a:t>muže, který vyvrcholí</a:t>
            </a:r>
            <a:r>
              <a:rPr lang="ru-RU" altLang="de-CZ" sz="2800">
                <a:latin typeface="Times New Roman" panose="02020603050405020304" pitchFamily="18" charset="0"/>
              </a:rPr>
              <a:t>. Сочетание </a:t>
            </a:r>
            <a:r>
              <a:rPr lang="cs-CZ" altLang="de-CZ" sz="2800" i="1">
                <a:latin typeface="Times New Roman" panose="02020603050405020304" pitchFamily="18" charset="0"/>
              </a:rPr>
              <a:t>příběh muže, vyvrcholící </a:t>
            </a:r>
            <a:r>
              <a:rPr lang="ru-RU" altLang="de-CZ" sz="2800">
                <a:latin typeface="Times New Roman" panose="02020603050405020304" pitchFamily="18" charset="0"/>
              </a:rPr>
              <a:t>лучше решает эти проблемы.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Частота таких форм конечно низка, но можно их найти в разных стилях (ср. о русских «причастиях буд. вр.»): в разговорном стиле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(Jsou to takový kostky sotva se vejdoucí do pusy)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в новостях </a:t>
            </a:r>
            <a:r>
              <a:rPr lang="cs-CZ" altLang="de-CZ" sz="2800" i="1">
                <a:latin typeface="Times New Roman" panose="02020603050405020304" pitchFamily="18" charset="0"/>
              </a:rPr>
              <a:t>(Po několika interních zprávách očekávala fanouškovská komunita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Inhaltsplatzhalter 2">
            <a:extLst>
              <a:ext uri="{FF2B5EF4-FFF2-40B4-BE49-F238E27FC236}">
                <a16:creationId xmlns:a16="http://schemas.microsoft.com/office/drawing/2014/main" id="{B7F95277-C4BD-988C-353E-9E8A5BCFD4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i="1">
                <a:latin typeface="Times New Roman" panose="02020603050405020304" pitchFamily="18" charset="0"/>
              </a:rPr>
              <a:t>Pana Velkého údajně letošního ledna se uskutečnící koncert s velkým K, avšak již týdny je jasné, že opět marně)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в административном стиле </a:t>
            </a:r>
            <a:r>
              <a:rPr lang="cs-CZ" altLang="de-CZ" sz="2800" i="1">
                <a:latin typeface="Times New Roman" panose="02020603050405020304" pitchFamily="18" charset="0"/>
              </a:rPr>
              <a:t>(Na březnovém zasedání zastupitelstva bylo rozhodnuto jednat o zavedení bezdrátového internetu do naší obce, na který by se napojili naši občané projevící o toto zájem)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в «публицистическо-административном стиле»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(Dnešní stav je takový, že turista zavítající do jakékoliv obce mikroregionu Vysokomýtsko, nemá o jeho existenci ani tušení)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в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«публицистическо-научном стиле» </a:t>
            </a:r>
            <a:r>
              <a:rPr lang="cs-CZ" altLang="de-CZ" sz="2800" i="1">
                <a:latin typeface="Times New Roman" panose="02020603050405020304" pitchFamily="18" charset="0"/>
              </a:rPr>
              <a:t>(V Benátkách, potrpících si na legendy, tvrdil jeho první životopisce Carlo Ridolfi, ...)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в научном стиле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(Toto je jedno z míst, kdy umělost jde prudce stranou; ambivalentnost, jakoby odjinud se vynořící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2">
            <a:extLst>
              <a:ext uri="{FF2B5EF4-FFF2-40B4-BE49-F238E27FC236}">
                <a16:creationId xmlns:a16="http://schemas.microsoft.com/office/drawing/2014/main" id="{78EE20B0-019E-6832-E560-82FC34B896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i="1">
                <a:latin typeface="Times New Roman" panose="02020603050405020304" pitchFamily="18" charset="0"/>
              </a:rPr>
              <a:t>motiv vzteku a únavy</a:t>
            </a:r>
            <a:r>
              <a:rPr lang="ru-RU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zasadí básni nečekanou pointu)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в искусственном стиле </a:t>
            </a:r>
            <a:r>
              <a:rPr lang="cs-CZ" altLang="de-CZ" sz="2800" i="1">
                <a:latin typeface="Times New Roman" panose="02020603050405020304" pitchFamily="18" charset="0"/>
              </a:rPr>
              <a:t>(Bál se otočit směrem k ní a tak jen zíral na občas se zalesknoucí vodní hladinu) </a:t>
            </a:r>
            <a:r>
              <a:rPr lang="ru-RU" altLang="de-CZ" sz="2800">
                <a:latin typeface="Times New Roman" panose="02020603050405020304" pitchFamily="18" charset="0"/>
              </a:rPr>
              <a:t>и тд.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 точки зрения синтаксических функций нет разниц между дейст. прич. несов. и сов. видов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>
                <a:latin typeface="Times New Roman" panose="02020603050405020304" pitchFamily="18" charset="0"/>
              </a:rPr>
              <a:t>это номинализация, аттрибутивизация, иногда служат формы причастия актуальному членению предложения (членению на тему и рему), потому что позволяют типы порядка слов, которых нельзя конструировать с помощью придаточных предложений:</a:t>
            </a:r>
            <a:endParaRPr lang="cs-CZ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Inhaltsplatzhalter 2">
            <a:extLst>
              <a:ext uri="{FF2B5EF4-FFF2-40B4-BE49-F238E27FC236}">
                <a16:creationId xmlns:a16="http://schemas.microsoft.com/office/drawing/2014/main" id="{22E5BB75-2505-D6D4-0B56-056CF809B0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(...) </a:t>
            </a:r>
            <a:r>
              <a:rPr lang="cs-CZ" altLang="de-CZ" sz="2800" i="1">
                <a:latin typeface="Times New Roman" panose="02020603050405020304" pitchFamily="18" charset="0"/>
              </a:rPr>
              <a:t>očekávala fanouškovská komunita Pana Velkého údajně letošního ledna se uskutečnící koncert s velkým K =&gt; očekávala fanouškovská komunita Pana Velkého koncert s velkým K, který se uskuteční (má/měl uskutečnit) údajně letošního ledna</a:t>
            </a:r>
            <a:endParaRPr lang="ru-RU" altLang="de-CZ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примере с причастием стоит в позиции ремы </a:t>
            </a:r>
            <a:r>
              <a:rPr lang="cs-CZ" altLang="de-CZ" sz="2800" i="1">
                <a:latin typeface="Times New Roman" panose="02020603050405020304" pitchFamily="18" charset="0"/>
              </a:rPr>
              <a:t>koncert s velkým K</a:t>
            </a:r>
            <a:r>
              <a:rPr lang="ru-RU" altLang="de-CZ" sz="2800">
                <a:latin typeface="Times New Roman" panose="02020603050405020304" pitchFamily="18" charset="0"/>
              </a:rPr>
              <a:t>, если выбрать придаточное предложение, в центре внимания стоит вдруг дата в январе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таких случаях (Штиха их приводит больше) является употребление дейст. прич. наст. вр. глагола сов. вида «коммуникативно очень функциональным», как пишет Штиха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25CB7D47-1442-2245-99F8-7E425D3DE6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de-CZ" sz="2800" dirty="0" err="1">
                <a:latin typeface="Times New Roman" panose="02020603050405020304" pitchFamily="18" charset="0"/>
              </a:rPr>
              <a:t>Штиха</a:t>
            </a:r>
            <a:r>
              <a:rPr lang="ru-RU" altLang="de-CZ" sz="2800" dirty="0">
                <a:latin typeface="Times New Roman" panose="02020603050405020304" pitchFamily="18" charset="0"/>
              </a:rPr>
              <a:t> не принимает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глагола сов. вида во функции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прошед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.: </a:t>
            </a:r>
            <a:r>
              <a:rPr lang="cs-CZ" altLang="de-CZ" sz="2800" i="1" dirty="0">
                <a:latin typeface="Times New Roman" panose="02020603050405020304" pitchFamily="18" charset="0"/>
              </a:rPr>
              <a:t>Ale za to doma Klaus,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nastartující</a:t>
            </a:r>
            <a:r>
              <a:rPr lang="cs-CZ" altLang="de-CZ" sz="2800" i="1" dirty="0">
                <a:latin typeface="Times New Roman" panose="02020603050405020304" pitchFamily="18" charset="0"/>
              </a:rPr>
              <a:t> kampaň za znovuzvolení prezidentem, 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nemála</a:t>
            </a:r>
            <a:r>
              <a:rPr lang="cs-CZ" altLang="de-CZ" sz="2800" i="1" dirty="0">
                <a:latin typeface="Times New Roman" panose="02020603050405020304" pitchFamily="18" charset="0"/>
              </a:rPr>
              <a:t> naivních lidí zase zabodoval</a:t>
            </a:r>
            <a:endParaRPr lang="ru-RU" altLang="de-CZ" sz="28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Тут – по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Штихе</a:t>
            </a:r>
            <a:r>
              <a:rPr lang="ru-RU" altLang="de-CZ" sz="2800" dirty="0">
                <a:latin typeface="Times New Roman" panose="02020603050405020304" pitchFamily="18" charset="0"/>
              </a:rPr>
              <a:t> – пришлось бы употреблять форму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nastartovavší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если употреблять причастие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Однако эта форма – хотя в текстах имеет более высокую частоту, чем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сов. вида – гораздо более книжная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Кроме того некоторые формы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прошед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более или мене невозможны: </a:t>
            </a:r>
            <a:r>
              <a:rPr lang="cs-CZ" altLang="de-CZ" sz="2800" i="1" dirty="0">
                <a:latin typeface="Times New Roman" panose="02020603050405020304" pitchFamily="18" charset="0"/>
              </a:rPr>
              <a:t>No ale jak mi řek známý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přijedoucí</a:t>
            </a:r>
            <a:r>
              <a:rPr lang="cs-CZ" altLang="de-CZ" sz="2800" i="1" dirty="0">
                <a:latin typeface="Times New Roman" panose="02020603050405020304" pitchFamily="18" charset="0"/>
              </a:rPr>
              <a:t> na akci z Frýdku, tyhle dvě kapely za kilo, bylo hodně v pohodě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 err="1">
                <a:latin typeface="Times New Roman" panose="02020603050405020304" pitchFamily="18" charset="0"/>
              </a:rPr>
              <a:t>přijedší</a:t>
            </a:r>
            <a:r>
              <a:rPr lang="cs-CZ" altLang="de-CZ" sz="2800" dirty="0">
                <a:latin typeface="Times New Roman" panose="02020603050405020304" pitchFamily="18" charset="0"/>
              </a:rPr>
              <a:t>?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přijevší</a:t>
            </a:r>
            <a:r>
              <a:rPr lang="cs-CZ" altLang="de-CZ" sz="2800" dirty="0">
                <a:latin typeface="Times New Roman" panose="02020603050405020304" pitchFamily="18" charset="0"/>
              </a:rPr>
              <a:t>??)</a:t>
            </a:r>
          </a:p>
          <a:p>
            <a:pPr marL="0" indent="0"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A1B92F28-F4D7-FBC6-200E-58C992D58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 конце концов, мы видим ситуацию, которая ситуации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глагола сов. вида в русском языке довольно близка: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глаголов сов. вида образуется регулярно и употребляется в соответствии с остальными формами причастий, прежде всего, конечно, с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глагола несов. вида. Его частота в текстах довольно низка, потому что кодификация эти формы запрещает. Для лингвистов это причастие стало «видным» только с появлением большого объема текстов в Интернете – эти тексты редактированию не подлежат, носители языка их пишут в соответствии со своей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0" indent="0"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76E406C-9533-07EF-B6F5-6BA7986415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408738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слово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пишущееся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 с большой буквой </a:t>
            </a:r>
            <a:r>
              <a:rPr lang="ru-RU" altLang="de-CZ" sz="2800" dirty="0">
                <a:latin typeface="Times New Roman" panose="02020603050405020304" pitchFamily="18" charset="0"/>
              </a:rPr>
              <a:t>(от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CZ" sz="2800" dirty="0">
                <a:latin typeface="Times New Roman" panose="02020603050405020304" pitchFamily="18" charset="0"/>
              </a:rPr>
              <a:t> нет причастия на 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мый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de-CH" altLang="de-CZ" sz="2800" dirty="0">
                <a:latin typeface="Times New Roman" panose="02020603050405020304" pitchFamily="18" charset="0"/>
              </a:rPr>
              <a:t>;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работы, ведущиеся в нашем секторе</a:t>
            </a:r>
            <a:r>
              <a:rPr lang="ru-RU" altLang="de-CZ" sz="2800" dirty="0">
                <a:latin typeface="Times New Roman" panose="02020603050405020304" pitchFamily="18" charset="0"/>
              </a:rPr>
              <a:t> (форма «ведомые» здесь звучала бы странно) и т. п. Формы на 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щийся</a:t>
            </a:r>
            <a:r>
              <a:rPr lang="ru-RU" altLang="de-CZ" sz="2800" dirty="0">
                <a:latin typeface="Times New Roman" panose="02020603050405020304" pitchFamily="18" charset="0"/>
              </a:rPr>
              <a:t> обычно употребляются без указания действующего лица в творительном падеже.» (Исаченко 1960: 552)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«Мы знаем, что в русском языке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стр</a:t>
            </a:r>
            <a:r>
              <a:rPr lang="ru-RU" altLang="de-CZ" sz="2800" dirty="0">
                <a:latin typeface="Times New Roman" panose="02020603050405020304" pitchFamily="18" charset="0"/>
              </a:rPr>
              <a:t>/прич.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 несовершенного вида на 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нный</a:t>
            </a:r>
            <a:r>
              <a:rPr lang="ru-RU" altLang="de-CZ" sz="2800" i="1" dirty="0">
                <a:latin typeface="Times New Roman" panose="02020603050405020304" pitchFamily="18" charset="0"/>
              </a:rPr>
              <a:t>, 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тый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образуются только от бесприставочных глаголов типа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читать – читанный</a:t>
            </a:r>
            <a:r>
              <a:rPr lang="ru-RU" altLang="de-CZ" sz="2800" dirty="0">
                <a:latin typeface="Times New Roman" panose="02020603050405020304" pitchFamily="18" charset="0"/>
              </a:rPr>
              <a:t>. Эти формы не образуются от приставочных глаголов несовершенного вида (тип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воспринимать</a:t>
            </a:r>
            <a:r>
              <a:rPr lang="ru-RU" altLang="de-CZ" sz="2800" dirty="0">
                <a:latin typeface="Times New Roman" panose="02020603050405020304" pitchFamily="18" charset="0"/>
              </a:rPr>
              <a:t>), а также от бесприставочных глаголов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нс</a:t>
            </a:r>
            <a:r>
              <a:rPr lang="ru-RU" altLang="de-CZ" sz="2800" dirty="0">
                <a:latin typeface="Times New Roman" panose="02020603050405020304" pitchFamily="18" charset="0"/>
              </a:rPr>
              <a:t>/в, соотнесённых с бесприставочными же глаголами</a:t>
            </a: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Inhaltsplatzhalter 2">
            <a:extLst>
              <a:ext uri="{FF2B5EF4-FFF2-40B4-BE49-F238E27FC236}">
                <a16:creationId xmlns:a16="http://schemas.microsoft.com/office/drawing/2014/main" id="{A28C44B4-C84F-C6F9-E360-92638536B6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внутренней нормой, а этой внутренней норме, по-видимому, дейст. прич. наст. вр. глаголов сов. вида  (или «причастие буд. вр.») не противоречит.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Разницы, которые мы видим между русским и чешским дейст. прич. наст. вр. глаголов сов. вида касаются видовой системы этих языков вообще: ввиду того, что в ч. я. можно употреблять сов. вид в контекстах неограниченной кратности </a:t>
            </a:r>
            <a:r>
              <a:rPr lang="cs-CZ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>
                <a:latin typeface="Times New Roman" panose="02020603050405020304" pitchFamily="18" charset="0"/>
              </a:rPr>
              <a:t>см. приведенный выше пример </a:t>
            </a:r>
            <a:r>
              <a:rPr lang="cs-CZ" altLang="de-CZ" sz="2800" i="1">
                <a:latin typeface="Times New Roman" panose="02020603050405020304" pitchFamily="18" charset="0"/>
              </a:rPr>
              <a:t>Vždy když chlapec potká dívku, dá jí dárek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это касается и причастий, т. е. чешское дейст. прич. наст. вр. глаголов сов. вида не имеет обязательно значение буд. вр.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Inhaltsplatzhalter 2">
            <a:extLst>
              <a:ext uri="{FF2B5EF4-FFF2-40B4-BE49-F238E27FC236}">
                <a16:creationId xmlns:a16="http://schemas.microsoft.com/office/drawing/2014/main" id="{EE6C4A36-B0F3-8BC9-30FB-38DDFFBC43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497888" cy="63357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р. я. в контекстах неограниченной кратности или в историческом настоящем придется обязательно употреблять несов. вид. Сов. же вид, из-за этого, получает во своих формах «наст. вр.» почти всегда значение буд. вр. Это касается и дейст. прич. наст. вр. глаголов сов. вида, которые так можно называть в р. я. справедливо «причастиями буд. вр.». В случае чешских форм такой термин точно не отвечает значению.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Сравнение дейст. прич. наст. вр. глаголов сов. вида – как и любых других славянских языков – пока в лингвистической литературе отсутствует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Кроме того будет интересно следовать за разви-тием, как с точки зрения узуса, так и кодификации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93D00F6-CA6E-E0ED-C1A0-DD2D705F2D2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408738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с/в (тип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бросать/бросить</a:t>
            </a:r>
            <a:r>
              <a:rPr lang="ru-RU" altLang="de-CZ" sz="2800" dirty="0">
                <a:latin typeface="Times New Roman" panose="02020603050405020304" pitchFamily="18" charset="0"/>
              </a:rPr>
              <a:t>). Причастные формы типа «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восприниманный</a:t>
            </a:r>
            <a:r>
              <a:rPr lang="ru-RU" altLang="de-CZ" sz="2800" dirty="0">
                <a:latin typeface="Times New Roman" panose="02020603050405020304" pitchFamily="18" charset="0"/>
              </a:rPr>
              <a:t>» или «</a:t>
            </a:r>
            <a:r>
              <a:rPr lang="ru-RU" altLang="de-CZ" sz="2800" dirty="0" err="1">
                <a:latin typeface="Times New Roman" panose="02020603050405020304" pitchFamily="18" charset="0"/>
              </a:rPr>
              <a:t>бросанный</a:t>
            </a:r>
            <a:r>
              <a:rPr lang="ru-RU" altLang="de-CZ" sz="2800" dirty="0">
                <a:latin typeface="Times New Roman" panose="02020603050405020304" pitchFamily="18" charset="0"/>
              </a:rPr>
              <a:t>» или «</a:t>
            </a:r>
            <a:r>
              <a:rPr lang="ru-RU" altLang="de-CZ" sz="2800" dirty="0" err="1">
                <a:latin typeface="Times New Roman" panose="02020603050405020304" pitchFamily="18" charset="0"/>
              </a:rPr>
              <a:t>решанный</a:t>
            </a:r>
            <a:r>
              <a:rPr lang="ru-RU" altLang="de-CZ" sz="2800" dirty="0">
                <a:latin typeface="Times New Roman" panose="02020603050405020304" pitchFamily="18" charset="0"/>
              </a:rPr>
              <a:t>» в русском языке отсутствуют. </a:t>
            </a:r>
            <a:r>
              <a:rPr lang="de-CH" altLang="de-CZ" sz="2800" dirty="0">
                <a:latin typeface="Times New Roman" panose="02020603050405020304" pitchFamily="18" charset="0"/>
              </a:rPr>
              <a:t>[…] </a:t>
            </a:r>
            <a:r>
              <a:rPr lang="ru-RU" altLang="de-CZ" sz="2800" dirty="0">
                <a:latin typeface="Times New Roman" panose="02020603050405020304" pitchFamily="18" charset="0"/>
              </a:rPr>
              <a:t>Пробел в морфологической системе русского литературного языка восполняется причастными формами с возвратным аффиксом на 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вшийся</a:t>
            </a:r>
            <a:r>
              <a:rPr lang="ru-RU" altLang="de-CZ" sz="2800" dirty="0">
                <a:latin typeface="Times New Roman" panose="02020603050405020304" pitchFamily="18" charset="0"/>
              </a:rPr>
              <a:t> или 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шийся</a:t>
            </a:r>
            <a:r>
              <a:rPr lang="ru-RU" altLang="de-CZ" sz="2800" dirty="0">
                <a:latin typeface="Times New Roman" panose="02020603050405020304" pitchFamily="18" charset="0"/>
              </a:rPr>
              <a:t>. Форма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строившийся</a:t>
            </a:r>
            <a:r>
              <a:rPr lang="ru-RU" altLang="de-CZ" sz="2800" dirty="0">
                <a:latin typeface="Times New Roman" panose="02020603050405020304" pitchFamily="18" charset="0"/>
              </a:rPr>
              <a:t>, в предложении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Это дом, строившийся в течение нескольких лет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парадигматически</a:t>
            </a:r>
            <a:r>
              <a:rPr lang="ru-RU" altLang="de-CZ" sz="2800" dirty="0">
                <a:latin typeface="Times New Roman" panose="02020603050405020304" pitchFamily="18" charset="0"/>
              </a:rPr>
              <a:t> образована от переходного глагола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строить</a:t>
            </a:r>
            <a:r>
              <a:rPr lang="ru-RU" altLang="de-CZ" sz="2800" dirty="0">
                <a:latin typeface="Times New Roman" panose="02020603050405020304" pitchFamily="18" charset="0"/>
              </a:rPr>
              <a:t> и имеет значение страдательного залога,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слвц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stavaný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ktorý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sa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staval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нс</a:t>
            </a:r>
            <a:r>
              <a:rPr lang="ru-RU" altLang="de-CZ" sz="2800" dirty="0">
                <a:latin typeface="Times New Roman" panose="02020603050405020304" pitchFamily="18" charset="0"/>
              </a:rPr>
              <a:t>/в). Такие формы в современном языке образуются свободно, но в грамматиках они почему-то не приводятся. Примеры: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E519430-77FA-D47A-E630-99E97D140A3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408738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Эти слова, воспринимавшиеся как архаизмы, избегались</a:t>
            </a:r>
            <a:r>
              <a:rPr lang="de-CH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Россия, осознавшаяся в то время  как единственная опора славян</a:t>
            </a:r>
            <a:r>
              <a:rPr lang="de-CH" altLang="de-CZ" sz="2800" i="1" dirty="0">
                <a:latin typeface="Times New Roman" panose="02020603050405020304" pitchFamily="18" charset="0"/>
              </a:rPr>
              <a:t>;</a:t>
            </a:r>
            <a:r>
              <a:rPr lang="ru-RU" altLang="de-CZ" sz="2800" i="1" dirty="0">
                <a:latin typeface="Times New Roman" panose="02020603050405020304" pitchFamily="18" charset="0"/>
              </a:rPr>
              <a:t> Статьи, публиковавшиеся на страницах нашего журнала</a:t>
            </a:r>
            <a:r>
              <a:rPr lang="de-CH" altLang="de-CZ" sz="2800" i="1" dirty="0">
                <a:latin typeface="Times New Roman" panose="02020603050405020304" pitchFamily="18" charset="0"/>
              </a:rPr>
              <a:t>;</a:t>
            </a:r>
            <a:r>
              <a:rPr lang="ru-RU" altLang="de-CZ" sz="2800" i="1" dirty="0">
                <a:latin typeface="Times New Roman" panose="02020603050405020304" pitchFamily="18" charset="0"/>
              </a:rPr>
              <a:t> Теперь укажем на один общий недостаток всех высказываний, делавшихся, в связи с имперфектом совершенных глаголов в древних славянских языках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 может быть ни малейшего сомнения в том, что формы типа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строившийся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[…] </a:t>
            </a:r>
            <a:r>
              <a:rPr lang="ru-RU" altLang="de-CZ" sz="2800" dirty="0">
                <a:latin typeface="Times New Roman" panose="02020603050405020304" pitchFamily="18" charset="0"/>
              </a:rPr>
              <a:t>являются полноценными парадигматическими формами страдательного причастия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 от глаголов несовершенного вида и должны быть учтены при разборе данной категории в русском языке.» (там же, 568-569)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34792F6A-7E73-3EE4-8167-070CAFA6C52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408738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Так что склоняемых причастий в русском лит. языке может на самом деле быть даже шесть…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Деепричастия несклоняемые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Формы настоящего времени причастий и деепричастий образуются по действующей кодификации только от глаголов несов. вида: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делающий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делаемый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делая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но </a:t>
            </a:r>
            <a:r>
              <a:rPr lang="cs-CZ" altLang="de-CZ" sz="2800" dirty="0">
                <a:latin typeface="Times New Roman" panose="02020603050405020304" pitchFamily="18" charset="0"/>
              </a:rPr>
              <a:t>*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сделающий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*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сделаемый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*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сделая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Однако что касается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., в последнее время это ограничение является предметом интенсивных дискуссий (см. ниже)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Формы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образуются в некоторых случаях и от глаголов несов. вида, гл. обр.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33655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C19A5ADB-7EF2-E714-FF6F-73A01B3CF66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0483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 err="1">
                <a:latin typeface="Times New Roman" panose="02020603050405020304" pitchFamily="18" charset="0"/>
              </a:rPr>
              <a:t>Дейст</a:t>
            </a:r>
            <a:r>
              <a:rPr lang="ru-RU" altLang="de-CZ" sz="2800" dirty="0">
                <a:latin typeface="Times New Roman" panose="02020603050405020304" pitchFamily="18" charset="0"/>
              </a:rPr>
              <a:t>. причастия могут образоваться почти от всех глаголов, если они хотя одновалентные, кроме неличных глаголов их обычно не образуют модальные глаголы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Деепричастие наст.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различным ограничениям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фонетическо-фонологического характера</a:t>
            </a:r>
          </a:p>
          <a:p>
            <a:pPr marL="336550" indent="-33655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Страдательные причастия образуются от переходных глаголов, однако с разными ограничениями, касающимися вида или глагольного класса (см. выше цитаты из Исаченко)</a:t>
            </a: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53F6069-7D71-84BE-EFC9-1FB1CA186E1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96863"/>
            <a:ext cx="8496300" cy="6264275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Страд. прич. наст.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образуется от части переходных глаголов несов. вида. Нельзя его образовать от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глаголов с неслоговой основой настоящего </a:t>
            </a:r>
            <a:r>
              <a:rPr lang="cs-CZ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жать – жму, бить – бью, ждать — жду</a:t>
            </a:r>
            <a:r>
              <a:rPr lang="cs-CZ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большинства глаголов 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спряжения с чередованием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писать – пишу, печь – пеку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(фонетическо-фонологические рестрикции), от разговорных глаголов (стилистические рестрикции на основе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цсл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происхождения)</a:t>
            </a: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однако найти разные окказионализмы, ср. рекламу: «</a:t>
            </a:r>
            <a:r>
              <a:rPr lang="ru-RU" altLang="de-CZ" sz="2800" dirty="0">
                <a:latin typeface="Times New Roman" panose="02020603050405020304" pitchFamily="18" charset="0"/>
              </a:rPr>
              <a:t>«Пахучий хлеб овальной или прямоугольной формы, испеченный дома – форма серии KAISER „</a:t>
            </a:r>
            <a:r>
              <a:rPr lang="ru-RU" altLang="de-CZ" sz="2800" dirty="0" err="1">
                <a:latin typeface="Times New Roman" panose="02020603050405020304" pitchFamily="18" charset="0"/>
              </a:rPr>
              <a:t>Bread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 err="1">
                <a:latin typeface="Times New Roman" panose="02020603050405020304" pitchFamily="18" charset="0"/>
              </a:rPr>
              <a:t>moulds</a:t>
            </a:r>
            <a:r>
              <a:rPr lang="ru-RU" altLang="de-DE" sz="2800" dirty="0">
                <a:latin typeface="Times New Roman" panose="02020603050405020304" pitchFamily="18" charset="0"/>
              </a:rPr>
              <a:t>“</a:t>
            </a:r>
            <a:r>
              <a:rPr lang="ru-RU" altLang="de-CZ" sz="2800" dirty="0">
                <a:latin typeface="Times New Roman" panose="02020603050405020304" pitchFamily="18" charset="0"/>
              </a:rPr>
              <a:t> придаст испеченному изделию образ настоящего хлеба. 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4048</Words>
  <Application>Microsoft Macintosh PowerPoint</Application>
  <PresentationFormat>Bildschirmpräsentation (4:3)</PresentationFormat>
  <Paragraphs>115</Paragraphs>
  <Slides>41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4" baseType="lpstr">
      <vt:lpstr>Arial</vt:lpstr>
      <vt:lpstr>Times New Roman</vt:lpstr>
      <vt:lpstr>Office-Design</vt:lpstr>
      <vt:lpstr>Актуальные аспекты развития современного русского языка I</vt:lpstr>
      <vt:lpstr>Глагол VI: Причастия и деепричастия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2833</cp:revision>
  <cp:lastPrinted>1601-01-01T00:00:00Z</cp:lastPrinted>
  <dcterms:created xsi:type="dcterms:W3CDTF">2010-03-17T05:32:37Z</dcterms:created>
  <dcterms:modified xsi:type="dcterms:W3CDTF">2024-02-20T20:58:49Z</dcterms:modified>
</cp:coreProperties>
</file>