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6"/>
  </p:notesMasterIdLst>
  <p:handoutMasterIdLst>
    <p:handoutMasterId r:id="rId27"/>
  </p:handoutMasterIdLst>
  <p:sldIdLst>
    <p:sldId id="256" r:id="rId5"/>
    <p:sldId id="281" r:id="rId6"/>
    <p:sldId id="266" r:id="rId7"/>
    <p:sldId id="267" r:id="rId8"/>
    <p:sldId id="270" r:id="rId9"/>
    <p:sldId id="268" r:id="rId10"/>
    <p:sldId id="269" r:id="rId11"/>
    <p:sldId id="273" r:id="rId12"/>
    <p:sldId id="274" r:id="rId13"/>
    <p:sldId id="258" r:id="rId14"/>
    <p:sldId id="257" r:id="rId15"/>
    <p:sldId id="271" r:id="rId16"/>
    <p:sldId id="272" r:id="rId17"/>
    <p:sldId id="262" r:id="rId18"/>
    <p:sldId id="285" r:id="rId19"/>
    <p:sldId id="280" r:id="rId20"/>
    <p:sldId id="284" r:id="rId21"/>
    <p:sldId id="261" r:id="rId22"/>
    <p:sldId id="282" r:id="rId23"/>
    <p:sldId id="260" r:id="rId24"/>
    <p:sldId id="265" r:id="rId25"/>
  </p:sldIdLst>
  <p:sldSz cx="9144000" cy="6858000" type="screen4x3"/>
  <p:notesSz cx="6888163" cy="1002188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28158AC-D10A-93BD-1A45-828D44F2A377}" v="3" dt="2022-03-16T09:09:41.47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46279" autoAdjust="0"/>
  </p:normalViewPr>
  <p:slideViewPr>
    <p:cSldViewPr>
      <p:cViewPr varScale="1">
        <p:scale>
          <a:sx n="52" d="100"/>
          <a:sy n="52" d="100"/>
        </p:scale>
        <p:origin x="85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tej.lejsal" userId="S::matej.lejsal@sue-ryder.cz::0636d82f-4f5d-4efe-bb54-281a5dd74661" providerId="AD" clId="Web-{F28158AC-D10A-93BD-1A45-828D44F2A377}"/>
    <pc:docChg chg="delSld modSld">
      <pc:chgData name="matej.lejsal" userId="S::matej.lejsal@sue-ryder.cz::0636d82f-4f5d-4efe-bb54-281a5dd74661" providerId="AD" clId="Web-{F28158AC-D10A-93BD-1A45-828D44F2A377}" dt="2022-03-16T09:09:41.475" v="1"/>
      <pc:docMkLst>
        <pc:docMk/>
      </pc:docMkLst>
      <pc:sldChg chg="modSp">
        <pc:chgData name="matej.lejsal" userId="S::matej.lejsal@sue-ryder.cz::0636d82f-4f5d-4efe-bb54-281a5dd74661" providerId="AD" clId="Web-{F28158AC-D10A-93BD-1A45-828D44F2A377}" dt="2022-03-16T09:08:53.146" v="0" actId="20577"/>
        <pc:sldMkLst>
          <pc:docMk/>
          <pc:sldMk cId="0" sldId="262"/>
        </pc:sldMkLst>
        <pc:spChg chg="mod">
          <ac:chgData name="matej.lejsal" userId="S::matej.lejsal@sue-ryder.cz::0636d82f-4f5d-4efe-bb54-281a5dd74661" providerId="AD" clId="Web-{F28158AC-D10A-93BD-1A45-828D44F2A377}" dt="2022-03-16T09:08:53.146" v="0" actId="20577"/>
          <ac:spMkLst>
            <pc:docMk/>
            <pc:sldMk cId="0" sldId="262"/>
            <ac:spMk id="5124" creationId="{00000000-0000-0000-0000-000000000000}"/>
          </ac:spMkLst>
        </pc:spChg>
      </pc:sldChg>
      <pc:sldChg chg="del">
        <pc:chgData name="matej.lejsal" userId="S::matej.lejsal@sue-ryder.cz::0636d82f-4f5d-4efe-bb54-281a5dd74661" providerId="AD" clId="Web-{F28158AC-D10A-93BD-1A45-828D44F2A377}" dt="2022-03-16T09:09:41.475" v="1"/>
        <pc:sldMkLst>
          <pc:docMk/>
          <pc:sldMk cId="2733575988" sldId="279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621" cy="501656"/>
          </a:xfrm>
          <a:prstGeom prst="rect">
            <a:avLst/>
          </a:prstGeom>
        </p:spPr>
        <p:txBody>
          <a:bodyPr vert="horz" lIns="92455" tIns="46227" rIns="92455" bIns="46227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00934" y="0"/>
            <a:ext cx="2985621" cy="501656"/>
          </a:xfrm>
          <a:prstGeom prst="rect">
            <a:avLst/>
          </a:prstGeom>
        </p:spPr>
        <p:txBody>
          <a:bodyPr vert="horz" lIns="92455" tIns="46227" rIns="92455" bIns="46227" rtlCol="0"/>
          <a:lstStyle>
            <a:lvl1pPr algn="r">
              <a:defRPr sz="1200"/>
            </a:lvl1pPr>
          </a:lstStyle>
          <a:p>
            <a:fld id="{08FB9FAE-D706-4753-AB48-3787478C7C9D}" type="datetimeFigureOut">
              <a:rPr lang="cs-CZ" smtClean="0"/>
              <a:t>15.03.2023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518630"/>
            <a:ext cx="2985621" cy="501655"/>
          </a:xfrm>
          <a:prstGeom prst="rect">
            <a:avLst/>
          </a:prstGeom>
        </p:spPr>
        <p:txBody>
          <a:bodyPr vert="horz" lIns="92455" tIns="46227" rIns="92455" bIns="46227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00934" y="9518630"/>
            <a:ext cx="2985621" cy="501655"/>
          </a:xfrm>
          <a:prstGeom prst="rect">
            <a:avLst/>
          </a:prstGeom>
        </p:spPr>
        <p:txBody>
          <a:bodyPr vert="horz" lIns="92455" tIns="46227" rIns="92455" bIns="46227" rtlCol="0" anchor="b"/>
          <a:lstStyle>
            <a:lvl1pPr algn="r">
              <a:defRPr sz="1200"/>
            </a:lvl1pPr>
          </a:lstStyle>
          <a:p>
            <a:fld id="{74E3B1CD-0AE8-4374-A5DD-9D29781A1B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96667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870" cy="501095"/>
          </a:xfrm>
          <a:prstGeom prst="rect">
            <a:avLst/>
          </a:prstGeom>
        </p:spPr>
        <p:txBody>
          <a:bodyPr vert="horz" lIns="92455" tIns="46227" rIns="92455" bIns="46227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01699" y="0"/>
            <a:ext cx="2984870" cy="501095"/>
          </a:xfrm>
          <a:prstGeom prst="rect">
            <a:avLst/>
          </a:prstGeom>
        </p:spPr>
        <p:txBody>
          <a:bodyPr vert="horz" lIns="92455" tIns="46227" rIns="92455" bIns="46227" rtlCol="0"/>
          <a:lstStyle>
            <a:lvl1pPr algn="r">
              <a:defRPr sz="1200"/>
            </a:lvl1pPr>
          </a:lstStyle>
          <a:p>
            <a:fld id="{7680CBFF-5C90-473A-BE66-4AD99E01E11C}" type="datetimeFigureOut">
              <a:rPr lang="cs-CZ" smtClean="0"/>
              <a:pPr/>
              <a:t>15.03.2023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38213" y="752475"/>
            <a:ext cx="5011737" cy="37576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55" tIns="46227" rIns="92455" bIns="46227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8817" y="4760398"/>
            <a:ext cx="5510530" cy="4509849"/>
          </a:xfrm>
          <a:prstGeom prst="rect">
            <a:avLst/>
          </a:prstGeom>
        </p:spPr>
        <p:txBody>
          <a:bodyPr vert="horz" lIns="92455" tIns="46227" rIns="92455" bIns="46227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519054"/>
            <a:ext cx="2984870" cy="501095"/>
          </a:xfrm>
          <a:prstGeom prst="rect">
            <a:avLst/>
          </a:prstGeom>
        </p:spPr>
        <p:txBody>
          <a:bodyPr vert="horz" lIns="92455" tIns="46227" rIns="92455" bIns="46227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01699" y="9519054"/>
            <a:ext cx="2984870" cy="501095"/>
          </a:xfrm>
          <a:prstGeom prst="rect">
            <a:avLst/>
          </a:prstGeom>
        </p:spPr>
        <p:txBody>
          <a:bodyPr vert="horz" lIns="92455" tIns="46227" rIns="92455" bIns="46227" rtlCol="0" anchor="b"/>
          <a:lstStyle>
            <a:lvl1pPr algn="r">
              <a:defRPr sz="1200"/>
            </a:lvl1pPr>
          </a:lstStyle>
          <a:p>
            <a:fld id="{19D2852C-DBB0-4972-AA9A-ADEB3581C66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972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europarl.europa.eu/aboutparliament/cs/20150201PVL00004/Legislativn%C3%AD-pravomoci" TargetMode="External"/><Relationship Id="rId3" Type="http://schemas.openxmlformats.org/officeDocument/2006/relationships/hyperlink" Target="https://europa.eu/european-union/eu-law/decision-making/procedures_cs" TargetMode="External"/><Relationship Id="rId7" Type="http://schemas.openxmlformats.org/officeDocument/2006/relationships/hyperlink" Target="https://europa.eu/european-union/about-eu/institutions-bodies/european-commission_cs" TargetMode="External"/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europa.eu/european-union/about-eu/institutions-bodies/council-eu_cs" TargetMode="External"/><Relationship Id="rId5" Type="http://schemas.openxmlformats.org/officeDocument/2006/relationships/hyperlink" Target="https://europa.eu/european-union/about-eu/institutions-bodies/european-parliament_cs" TargetMode="External"/><Relationship Id="rId10" Type="http://schemas.openxmlformats.org/officeDocument/2006/relationships/hyperlink" Target="https://europa.eu/european-union/about-eu/institutions-bodies/european-court-auditors_cs" TargetMode="External"/><Relationship Id="rId4" Type="http://schemas.openxmlformats.org/officeDocument/2006/relationships/hyperlink" Target="https://europa.eu/european-union/about-eu/institutions-bodies/european-council_cs" TargetMode="External"/><Relationship Id="rId9" Type="http://schemas.openxmlformats.org/officeDocument/2006/relationships/hyperlink" Target="https://europa.eu/european-union/about-eu/institutions-bodies/court-justice_cs" TargetMode="Externa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euro.who.int/en/health-topics/disease-prevention/nutrition" TargetMode="External"/><Relationship Id="rId3" Type="http://schemas.openxmlformats.org/officeDocument/2006/relationships/hyperlink" Target="http://euro.who.int/en/health-topics/Life-stages" TargetMode="External"/><Relationship Id="rId7" Type="http://schemas.openxmlformats.org/officeDocument/2006/relationships/hyperlink" Target="http://euro.who.int/en/health-topics/noncommunicable-diseases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euro.who.int/en/health-topics/Life-stages/healthy-ageing" TargetMode="External"/><Relationship Id="rId11" Type="http://schemas.openxmlformats.org/officeDocument/2006/relationships/hyperlink" Target="http://who.int/topics/ehealth/en/" TargetMode="External"/><Relationship Id="rId5" Type="http://schemas.openxmlformats.org/officeDocument/2006/relationships/hyperlink" Target="http://euro.who.int/en/health-topics/health-determinants/social-determinants/policy/entry-points-for-addressing-socially-determined-health-inequities/health-in-all-policies-hiap" TargetMode="External"/><Relationship Id="rId10" Type="http://schemas.openxmlformats.org/officeDocument/2006/relationships/hyperlink" Target="http://who.int/universal_health_coverage/en/" TargetMode="External"/><Relationship Id="rId4" Type="http://schemas.openxmlformats.org/officeDocument/2006/relationships/hyperlink" Target="http://euro.who.int/en/health-topics/health-policy/health-2020-the-european-policy-for-health-and-well-being" TargetMode="External"/><Relationship Id="rId9" Type="http://schemas.openxmlformats.org/officeDocument/2006/relationships/hyperlink" Target="http://who.int/influenza/pip/en/" TargetMode="Externa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2852C-DBB0-4972-AA9A-ADEB3581C663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27484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cs-CZ" b="1" dirty="0"/>
              <a:t>13. Systematika pramenů práva </a:t>
            </a:r>
            <a:r>
              <a:rPr lang="cs-CZ" b="1" dirty="0" err="1"/>
              <a:t>eu</a:t>
            </a:r>
            <a:r>
              <a:rPr lang="cs-CZ" b="1" dirty="0"/>
              <a:t> a jejich vzájemné vazby</a:t>
            </a:r>
          </a:p>
          <a:p>
            <a:r>
              <a:rPr lang="cs-CZ" dirty="0"/>
              <a:t>- pramen práva = formy v nichž je obsaženo objektivní právo (objekt. právo = právní normy tj. </a:t>
            </a:r>
          </a:p>
          <a:p>
            <a:r>
              <a:rPr lang="cs-CZ" dirty="0"/>
              <a:t>obecně závazná pravidla chování) </a:t>
            </a:r>
          </a:p>
          <a:p>
            <a:r>
              <a:rPr lang="cs-CZ" dirty="0"/>
              <a:t>- hierarchizace evropských norem podle právní síly není upravena primárním právem, ale </a:t>
            </a:r>
          </a:p>
          <a:p>
            <a:r>
              <a:rPr lang="cs-CZ" dirty="0"/>
              <a:t>postupně se vyvíjela díky ESD </a:t>
            </a:r>
          </a:p>
          <a:p>
            <a:r>
              <a:rPr lang="cs-CZ" dirty="0"/>
              <a:t/>
            </a:r>
            <a:br>
              <a:rPr lang="cs-CZ" dirty="0"/>
            </a:br>
            <a:r>
              <a:rPr lang="cs-CZ" dirty="0"/>
              <a:t>- dělení práva EU: </a:t>
            </a:r>
          </a:p>
          <a:p>
            <a:r>
              <a:rPr lang="cs-CZ" dirty="0"/>
              <a:t>- z hlediska obsahu: institucionální (ústavní) x hmotné (materiální) </a:t>
            </a:r>
          </a:p>
          <a:p>
            <a:r>
              <a:rPr lang="cs-CZ" dirty="0"/>
              <a:t>- dle autora právního aktu: </a:t>
            </a:r>
          </a:p>
          <a:p>
            <a:r>
              <a:rPr lang="cs-CZ" dirty="0"/>
              <a:t>a) členské státy- primární právo, terciální právo, akty zástupců členských států v Radě, </a:t>
            </a:r>
          </a:p>
          <a:p>
            <a:r>
              <a:rPr lang="cs-CZ" dirty="0"/>
              <a:t>částečně i tzv. smíšené smlouvy </a:t>
            </a:r>
          </a:p>
          <a:p>
            <a:r>
              <a:rPr lang="cs-CZ" dirty="0"/>
              <a:t>b) orgány EU – sekundární právo (včetně tzv. vnějších smluv + částečně i tzv. smíšené </a:t>
            </a:r>
          </a:p>
          <a:p>
            <a:r>
              <a:rPr lang="cs-CZ" dirty="0"/>
              <a:t>smlouvy), judikatury evropských soudů </a:t>
            </a:r>
          </a:p>
          <a:p>
            <a:r>
              <a:rPr lang="cs-CZ" dirty="0"/>
              <a:t/>
            </a:r>
            <a:br>
              <a:rPr lang="cs-CZ" dirty="0"/>
            </a:br>
            <a:r>
              <a:rPr lang="cs-CZ" b="1" i="1" dirty="0"/>
              <a:t>Právo EU – dělení</a:t>
            </a:r>
            <a:r>
              <a:rPr lang="cs-CZ" b="1" dirty="0"/>
              <a:t>:</a:t>
            </a:r>
            <a:r>
              <a:rPr lang="cs-CZ" dirty="0"/>
              <a:t> </a:t>
            </a:r>
          </a:p>
          <a:p>
            <a:r>
              <a:rPr lang="cs-CZ" dirty="0"/>
              <a:t/>
            </a:r>
            <a:br>
              <a:rPr lang="cs-CZ" dirty="0"/>
            </a:br>
            <a:r>
              <a:rPr lang="cs-CZ" dirty="0"/>
              <a:t>1) </a:t>
            </a:r>
            <a:r>
              <a:rPr lang="cs-CZ" b="1" i="1" dirty="0"/>
              <a:t>PRIMÁRNÍ PRÁVO</a:t>
            </a:r>
            <a:r>
              <a:rPr lang="cs-CZ" dirty="0"/>
              <a:t>(a prameny práva rovnocenné primárnímu právu) </a:t>
            </a:r>
          </a:p>
          <a:p>
            <a:r>
              <a:rPr lang="cs-CZ" dirty="0"/>
              <a:t>- tvoří ho soustava mnohostranných mezinárodních smluv (normativní právní smlouvy dle </a:t>
            </a:r>
          </a:p>
          <a:p>
            <a:r>
              <a:rPr lang="cs-CZ" dirty="0"/>
              <a:t>obecné teorie práva, smlouvy právotvorné – partikulární dle teorie </a:t>
            </a:r>
            <a:r>
              <a:rPr lang="cs-CZ" dirty="0" err="1"/>
              <a:t>mezin</a:t>
            </a:r>
            <a:r>
              <a:rPr lang="cs-CZ" dirty="0"/>
              <a:t>. práva) </a:t>
            </a:r>
          </a:p>
          <a:p>
            <a:r>
              <a:rPr lang="cs-CZ" dirty="0"/>
              <a:t>zakládající mezi smluvními stranami v určitém regionu zvláštní práva a povinnosti </a:t>
            </a:r>
          </a:p>
          <a:p>
            <a:r>
              <a:rPr lang="cs-CZ" dirty="0"/>
              <a:t>- z hlediska svého významu v systému práva EU a ve vztahu k ostatním pramenům práva je </a:t>
            </a:r>
          </a:p>
          <a:p>
            <a:r>
              <a:rPr lang="cs-CZ" dirty="0"/>
              <a:t>považováno za „ústavní právo“, „základní ústavní chartu“, jíž jsou podřízeny ostatní </a:t>
            </a:r>
          </a:p>
          <a:p>
            <a:r>
              <a:rPr lang="cs-CZ" dirty="0"/>
              <a:t>prameny evropského práva </a:t>
            </a:r>
          </a:p>
          <a:p>
            <a:r>
              <a:rPr lang="cs-CZ" dirty="0"/>
              <a:t/>
            </a:r>
            <a:br>
              <a:rPr lang="cs-CZ" dirty="0"/>
            </a:br>
            <a:r>
              <a:rPr lang="cs-CZ" dirty="0"/>
              <a:t>- do primárního práva patří: </a:t>
            </a:r>
          </a:p>
          <a:p>
            <a:r>
              <a:rPr lang="cs-CZ" dirty="0"/>
              <a:t>a) </a:t>
            </a:r>
            <a:r>
              <a:rPr lang="cs-CZ" i="1" dirty="0"/>
              <a:t>Zakládající smlouvy</a:t>
            </a:r>
            <a:r>
              <a:rPr lang="cs-CZ" dirty="0"/>
              <a:t> </a:t>
            </a:r>
          </a:p>
          <a:p>
            <a:r>
              <a:rPr lang="cs-CZ" dirty="0"/>
              <a:t>- SEU (Smlouva o Evropské unii) </a:t>
            </a:r>
          </a:p>
          <a:p>
            <a:r>
              <a:rPr lang="cs-CZ" dirty="0"/>
              <a:t>- SFEU (Smlouva o fungování EU – dříve Smlouva o založení ES) </a:t>
            </a:r>
          </a:p>
          <a:p>
            <a:r>
              <a:rPr lang="cs-CZ" dirty="0"/>
              <a:t>- SESAE (Smlouva o založení evropského společenství pro atomovou energii) – 1957, </a:t>
            </a:r>
          </a:p>
          <a:p>
            <a:r>
              <a:rPr lang="cs-CZ" dirty="0"/>
              <a:t>Římská smlouva </a:t>
            </a:r>
          </a:p>
          <a:p>
            <a:r>
              <a:rPr lang="cs-CZ" dirty="0"/>
              <a:t>b) </a:t>
            </a:r>
            <a:r>
              <a:rPr lang="cs-CZ" i="1" dirty="0"/>
              <a:t>Novelizace těchto smluv</a:t>
            </a:r>
            <a:r>
              <a:rPr lang="cs-CZ" dirty="0"/>
              <a:t>: </a:t>
            </a:r>
          </a:p>
          <a:p>
            <a:r>
              <a:rPr lang="cs-CZ" dirty="0"/>
              <a:t>- Jednotný evropský akt (1986), Maastrichtská smlouva(1992), Amsterodamská </a:t>
            </a:r>
          </a:p>
          <a:p>
            <a:r>
              <a:rPr lang="cs-CZ" dirty="0"/>
              <a:t>smlouva (1997), Niceská smlouva (2001), Lisabonská smlouva (2007) </a:t>
            </a:r>
          </a:p>
          <a:p>
            <a:r>
              <a:rPr lang="cs-CZ" dirty="0"/>
              <a:t>c) Veškeré </a:t>
            </a:r>
            <a:r>
              <a:rPr lang="cs-CZ" i="1" dirty="0" err="1"/>
              <a:t>přílohy</a:t>
            </a:r>
            <a:r>
              <a:rPr lang="cs-CZ" dirty="0" err="1"/>
              <a:t>těchto</a:t>
            </a:r>
            <a:r>
              <a:rPr lang="cs-CZ" dirty="0"/>
              <a:t> smluv (protokoly a prohlášení – dnes celkem 37 </a:t>
            </a:r>
          </a:p>
          <a:p>
            <a:r>
              <a:rPr lang="cs-CZ" dirty="0"/>
              <a:t>d) </a:t>
            </a:r>
            <a:r>
              <a:rPr lang="cs-CZ" i="1" dirty="0"/>
              <a:t>Smlouvy o </a:t>
            </a:r>
            <a:r>
              <a:rPr lang="cs-CZ" i="1" dirty="0" err="1"/>
              <a:t>přistoupení</a:t>
            </a:r>
            <a:r>
              <a:rPr lang="cs-CZ" dirty="0" err="1"/>
              <a:t>jednotlivých</a:t>
            </a:r>
            <a:r>
              <a:rPr lang="cs-CZ" dirty="0"/>
              <a:t> členských států </a:t>
            </a:r>
          </a:p>
          <a:p>
            <a:r>
              <a:rPr lang="cs-CZ" dirty="0"/>
              <a:t>e) „</a:t>
            </a:r>
            <a:r>
              <a:rPr lang="cs-CZ" i="1" dirty="0"/>
              <a:t>Akty“ předvídané Smlouvami</a:t>
            </a:r>
            <a:r>
              <a:rPr lang="cs-CZ" dirty="0"/>
              <a:t>(např. akt o všeobecných přímých volbách do EP) </a:t>
            </a:r>
          </a:p>
          <a:p>
            <a:r>
              <a:rPr lang="cs-CZ" dirty="0"/>
              <a:t>f) </a:t>
            </a:r>
            <a:r>
              <a:rPr lang="cs-CZ" i="1" dirty="0"/>
              <a:t>Listina základních práv EU</a:t>
            </a:r>
            <a:r>
              <a:rPr lang="cs-CZ" dirty="0"/>
              <a:t> a její „vysvětlení“ </a:t>
            </a:r>
          </a:p>
          <a:p>
            <a:r>
              <a:rPr lang="cs-CZ" dirty="0"/>
              <a:t/>
            </a:r>
            <a:br>
              <a:rPr lang="cs-CZ" dirty="0"/>
            </a:br>
            <a:r>
              <a:rPr lang="cs-CZ" dirty="0"/>
              <a:t>- zakládací smlouvy doprovází 65 prohlášení, jimž není výslovně přisouzena jakákoliv </a:t>
            </a:r>
          </a:p>
          <a:p>
            <a:r>
              <a:rPr lang="cs-CZ" dirty="0"/>
              <a:t>právní závaznost – mají interpretační význam </a:t>
            </a:r>
          </a:p>
          <a:p>
            <a:r>
              <a:rPr lang="cs-CZ" dirty="0"/>
              <a:t>- </a:t>
            </a:r>
            <a:r>
              <a:rPr lang="cs-CZ" i="1" dirty="0"/>
              <a:t>vzájemné vztahy mezi součástmi primárního práva</a:t>
            </a:r>
            <a:r>
              <a:rPr lang="cs-CZ" dirty="0"/>
              <a:t>: </a:t>
            </a:r>
          </a:p>
          <a:p>
            <a:r>
              <a:rPr lang="cs-CZ" dirty="0"/>
              <a:t>- vztah mezi smlouvami navzájem: mají stejnou právní sílu, SEU – základní ustanovení </a:t>
            </a:r>
          </a:p>
          <a:p>
            <a:r>
              <a:rPr lang="cs-CZ" dirty="0"/>
              <a:t>a SFEU doplňuje </a:t>
            </a:r>
          </a:p>
          <a:p>
            <a:r>
              <a:rPr lang="cs-CZ" dirty="0"/>
              <a:t>- vztah Smluv s SESAE: není zmíněn – jde o rovnoprávné akty </a:t>
            </a:r>
            <a:r>
              <a:rPr lang="cs-CZ" dirty="0" err="1"/>
              <a:t>mezin</a:t>
            </a:r>
            <a:r>
              <a:rPr lang="cs-CZ" dirty="0"/>
              <a:t>. práva </a:t>
            </a:r>
          </a:p>
          <a:p>
            <a:r>
              <a:rPr lang="cs-CZ" dirty="0"/>
              <a:t>- vztah LZP a Smluv: Smlouvy jsou speciální vůči LZP (při duplicitě práv se použijí </a:t>
            </a:r>
          </a:p>
          <a:p>
            <a:r>
              <a:rPr lang="cs-CZ" dirty="0"/>
              <a:t>podmínky ve Smlouvách, LZP je použije jen při aplikaci práva </a:t>
            </a:r>
          </a:p>
          <a:p>
            <a:r>
              <a:rPr lang="cs-CZ" dirty="0"/>
              <a:t>EU) </a:t>
            </a:r>
          </a:p>
          <a:p>
            <a:r>
              <a:rPr lang="cs-CZ" dirty="0"/>
              <a:t/>
            </a:r>
            <a:br>
              <a:rPr lang="cs-CZ" dirty="0"/>
            </a:br>
            <a:r>
              <a:rPr lang="cs-CZ" dirty="0"/>
              <a:t>2) </a:t>
            </a:r>
            <a:r>
              <a:rPr lang="cs-CZ" b="1" i="1" dirty="0"/>
              <a:t>NEPSANÉ PRAMENY PRÁVA</a:t>
            </a:r>
            <a:r>
              <a:rPr lang="cs-CZ" dirty="0"/>
              <a:t> </a:t>
            </a:r>
          </a:p>
          <a:p>
            <a:r>
              <a:rPr lang="cs-CZ" dirty="0"/>
              <a:t>- ty prameny, které vznikají spontánně: právní obyčeje, soudní precedenty, právní principy </a:t>
            </a:r>
          </a:p>
          <a:p>
            <a:r>
              <a:rPr lang="cs-CZ" dirty="0"/>
              <a:t>a) </a:t>
            </a:r>
            <a:r>
              <a:rPr lang="cs-CZ" b="1" i="1" dirty="0"/>
              <a:t>Právní obyčej</a:t>
            </a:r>
            <a:r>
              <a:rPr lang="cs-CZ" dirty="0"/>
              <a:t> </a:t>
            </a:r>
          </a:p>
          <a:p>
            <a:r>
              <a:rPr lang="cs-CZ" dirty="0"/>
              <a:t>- v právu EU jen okrajově (v činnosti orgánů EU) </a:t>
            </a:r>
          </a:p>
          <a:p>
            <a:r>
              <a:rPr lang="cs-CZ" dirty="0"/>
              <a:t>b) </a:t>
            </a:r>
            <a:r>
              <a:rPr lang="cs-CZ" b="1" i="1" dirty="0"/>
              <a:t>Obecné právní zásady</a:t>
            </a:r>
            <a:r>
              <a:rPr lang="cs-CZ" dirty="0"/>
              <a:t> </a:t>
            </a:r>
          </a:p>
          <a:p>
            <a:r>
              <a:rPr lang="cs-CZ" dirty="0"/>
              <a:t>- obecné regulativní ideje, které musí normotvůrce dodržovat kvůli konsistenci </a:t>
            </a:r>
          </a:p>
          <a:p>
            <a:r>
              <a:rPr lang="cs-CZ" dirty="0"/>
              <a:t>právního řádu </a:t>
            </a:r>
          </a:p>
          <a:p>
            <a:r>
              <a:rPr lang="cs-CZ" dirty="0"/>
              <a:t>- mají vyšší míru obecnosti než právní normy a mohou být navzájem rozporné </a:t>
            </a:r>
          </a:p>
          <a:p>
            <a:r>
              <a:rPr lang="cs-CZ" dirty="0"/>
              <a:t>- jejich základ vychází z právních řádů členských států </a:t>
            </a:r>
          </a:p>
          <a:p>
            <a:r>
              <a:rPr lang="cs-CZ" dirty="0"/>
              <a:t>- zavazují orgány EU </a:t>
            </a:r>
          </a:p>
          <a:p>
            <a:r>
              <a:rPr lang="cs-CZ" dirty="0"/>
              <a:t>- mají vyšší hierarchické postavení než sekundární právo </a:t>
            </a:r>
          </a:p>
          <a:p>
            <a:r>
              <a:rPr lang="cs-CZ" dirty="0"/>
              <a:t>- závazné i pro členské státy, pokud jednají v rámci </a:t>
            </a:r>
            <a:r>
              <a:rPr lang="cs-CZ" dirty="0" err="1"/>
              <a:t>evr</a:t>
            </a:r>
            <a:r>
              <a:rPr lang="cs-CZ" dirty="0"/>
              <a:t>. práva </a:t>
            </a:r>
          </a:p>
          <a:p>
            <a:r>
              <a:rPr lang="cs-CZ" dirty="0"/>
              <a:t>- za </a:t>
            </a:r>
            <a:r>
              <a:rPr lang="cs-CZ" dirty="0" err="1"/>
              <a:t>urč</a:t>
            </a:r>
            <a:r>
              <a:rPr lang="cs-CZ" dirty="0"/>
              <a:t>. </a:t>
            </a:r>
            <a:r>
              <a:rPr lang="cs-CZ" dirty="0" err="1"/>
              <a:t>podm</a:t>
            </a:r>
            <a:r>
              <a:rPr lang="cs-CZ" dirty="0"/>
              <a:t>. jsou i přímo použitelné </a:t>
            </a:r>
          </a:p>
          <a:p>
            <a:r>
              <a:rPr lang="cs-CZ" dirty="0"/>
              <a:t>- obsahem: hodnoty společné všem </a:t>
            </a:r>
            <a:r>
              <a:rPr lang="cs-CZ" dirty="0" err="1"/>
              <a:t>člens</a:t>
            </a:r>
            <a:r>
              <a:rPr lang="cs-CZ" dirty="0"/>
              <a:t>. státům </a:t>
            </a:r>
          </a:p>
          <a:p>
            <a:r>
              <a:rPr lang="cs-CZ" dirty="0"/>
              <a:t/>
            </a:r>
            <a:br>
              <a:rPr lang="cs-CZ" dirty="0"/>
            </a:br>
            <a:r>
              <a:rPr lang="cs-CZ" dirty="0"/>
              <a:t>- </a:t>
            </a:r>
            <a:r>
              <a:rPr lang="cs-CZ" i="1" dirty="0"/>
              <a:t>zásady společné právním řádům členských států</a:t>
            </a:r>
            <a:r>
              <a:rPr lang="cs-CZ" dirty="0"/>
              <a:t>: </a:t>
            </a:r>
          </a:p>
          <a:p>
            <a:r>
              <a:rPr lang="cs-CZ" dirty="0"/>
              <a:t>- </a:t>
            </a:r>
            <a:r>
              <a:rPr lang="cs-CZ" dirty="0" err="1"/>
              <a:t>nullum</a:t>
            </a:r>
            <a:r>
              <a:rPr lang="cs-CZ" dirty="0"/>
              <a:t> </a:t>
            </a:r>
            <a:r>
              <a:rPr lang="cs-CZ" dirty="0" err="1"/>
              <a:t>crimen</a:t>
            </a:r>
            <a:r>
              <a:rPr lang="cs-CZ" dirty="0"/>
              <a:t>, </a:t>
            </a:r>
            <a:r>
              <a:rPr lang="cs-CZ" dirty="0" err="1"/>
              <a:t>nulla</a:t>
            </a:r>
            <a:r>
              <a:rPr lang="cs-CZ" dirty="0"/>
              <a:t> </a:t>
            </a:r>
            <a:r>
              <a:rPr lang="cs-CZ" dirty="0" err="1"/>
              <a:t>poena</a:t>
            </a:r>
            <a:r>
              <a:rPr lang="cs-CZ" dirty="0"/>
              <a:t> sine lege, ne bis in idem, zásada hierarchie norem </a:t>
            </a:r>
          </a:p>
          <a:p>
            <a:r>
              <a:rPr lang="cs-CZ" dirty="0"/>
              <a:t>založená na rozdílu mezi obecnými předpisy a prováděcími opatřeními v rámci </a:t>
            </a:r>
          </a:p>
          <a:p>
            <a:r>
              <a:rPr lang="cs-CZ" dirty="0"/>
              <a:t>sekundárního práva </a:t>
            </a:r>
          </a:p>
          <a:p>
            <a:r>
              <a:rPr lang="cs-CZ" dirty="0"/>
              <a:t/>
            </a:r>
            <a:br>
              <a:rPr lang="cs-CZ" dirty="0"/>
            </a:br>
            <a:r>
              <a:rPr lang="cs-CZ" dirty="0"/>
              <a:t>- </a:t>
            </a:r>
            <a:r>
              <a:rPr lang="cs-CZ" i="1" dirty="0"/>
              <a:t>zásady odvozené z povahy práva EU jakožto společenství práva</a:t>
            </a:r>
            <a:r>
              <a:rPr lang="cs-CZ" dirty="0"/>
              <a:t>: </a:t>
            </a:r>
          </a:p>
          <a:p>
            <a:r>
              <a:rPr lang="cs-CZ" dirty="0"/>
              <a:t>- právní jistota a její projevy: </a:t>
            </a:r>
          </a:p>
          <a:p>
            <a:r>
              <a:rPr lang="cs-CZ" dirty="0"/>
              <a:t>- legitimní </a:t>
            </a:r>
            <a:r>
              <a:rPr lang="cs-CZ" dirty="0" err="1"/>
              <a:t>očekávání,zákaz</a:t>
            </a:r>
            <a:r>
              <a:rPr lang="cs-CZ" dirty="0"/>
              <a:t> retroaktivity (výjimky: pokud je to nezbytné pro </a:t>
            </a:r>
          </a:p>
          <a:p>
            <a:r>
              <a:rPr lang="cs-CZ" dirty="0"/>
              <a:t>uskutečnění sledovaného cíle obecného zájmu a je náležitě respektováno </a:t>
            </a:r>
          </a:p>
          <a:p>
            <a:r>
              <a:rPr lang="cs-CZ" dirty="0"/>
              <a:t>legitimní očekávání dotčených osob) </a:t>
            </a:r>
          </a:p>
          <a:p>
            <a:r>
              <a:rPr lang="cs-CZ" dirty="0"/>
              <a:t>- respektování nabytých práv, publicita, dobrá víra, srozumitelnost právních </a:t>
            </a:r>
          </a:p>
          <a:p>
            <a:r>
              <a:rPr lang="cs-CZ" dirty="0"/>
              <a:t>předpisů </a:t>
            </a:r>
          </a:p>
          <a:p>
            <a:r>
              <a:rPr lang="cs-CZ" dirty="0"/>
              <a:t>- řádná správa, proporcionalita – přiměřenost, právo na efektivní soudní ochranu, </a:t>
            </a:r>
          </a:p>
          <a:p>
            <a:r>
              <a:rPr lang="cs-CZ" dirty="0"/>
              <a:t>respektování práva na obranu u správních orgánů EU (právo být slyšen, </a:t>
            </a:r>
          </a:p>
          <a:p>
            <a:r>
              <a:rPr lang="cs-CZ" dirty="0"/>
              <a:t>seznámení se spisem při správní kontrole,…) </a:t>
            </a:r>
          </a:p>
          <a:p>
            <a:r>
              <a:rPr lang="cs-CZ" dirty="0"/>
              <a:t/>
            </a:r>
            <a:br>
              <a:rPr lang="cs-CZ" dirty="0"/>
            </a:br>
            <a:r>
              <a:rPr lang="cs-CZ" dirty="0"/>
              <a:t>- </a:t>
            </a:r>
            <a:r>
              <a:rPr lang="cs-CZ" i="1" dirty="0"/>
              <a:t>zásady mezinárodního práva</a:t>
            </a:r>
            <a:r>
              <a:rPr lang="cs-CZ" dirty="0"/>
              <a:t> </a:t>
            </a:r>
          </a:p>
          <a:p>
            <a:r>
              <a:rPr lang="cs-CZ" dirty="0"/>
              <a:t>- ESD je při zaplňování mezer evropského práva výkladem nepreferuje </a:t>
            </a:r>
          </a:p>
          <a:p>
            <a:r>
              <a:rPr lang="cs-CZ" dirty="0"/>
              <a:t>- odmítnuty, pokud jsou neslučitelné s evropským právem </a:t>
            </a:r>
          </a:p>
          <a:p>
            <a:r>
              <a:rPr lang="cs-CZ" dirty="0"/>
              <a:t>- výhrada nesplněné smlouvy – tj. zákaz ospravedlnit nesplnění své povinnosti </a:t>
            </a:r>
          </a:p>
          <a:p>
            <a:r>
              <a:rPr lang="cs-CZ" dirty="0"/>
              <a:t>poukazem na předchozí nesplnění jiné povinnosti jinou smluvní stranou </a:t>
            </a:r>
          </a:p>
          <a:p>
            <a:r>
              <a:rPr lang="cs-CZ" dirty="0"/>
              <a:t>představující jistý druh svépomoci </a:t>
            </a:r>
          </a:p>
          <a:p>
            <a:r>
              <a:rPr lang="cs-CZ" dirty="0"/>
              <a:t>- povinnost vyčerpat vnitrostátní právní prostředky před žalobou u ESD (X </a:t>
            </a:r>
          </a:p>
          <a:p>
            <a:r>
              <a:rPr lang="cs-CZ" dirty="0"/>
              <a:t>existence přímých žalob k ESD) </a:t>
            </a:r>
          </a:p>
          <a:p>
            <a:r>
              <a:rPr lang="cs-CZ" dirty="0"/>
              <a:t>- některé mezinárodněprávní interpretační metody (metoda teleologická, extenzivní </a:t>
            </a:r>
          </a:p>
          <a:p>
            <a:r>
              <a:rPr lang="cs-CZ" dirty="0"/>
              <a:t>výklad závazků členských států,…) </a:t>
            </a:r>
          </a:p>
          <a:p>
            <a:r>
              <a:rPr lang="cs-CZ" dirty="0"/>
              <a:t>c) </a:t>
            </a:r>
            <a:r>
              <a:rPr lang="cs-CZ" b="1" i="1" dirty="0"/>
              <a:t>Základní lidská práva</a:t>
            </a:r>
            <a:r>
              <a:rPr lang="cs-CZ" dirty="0"/>
              <a:t> </a:t>
            </a:r>
          </a:p>
          <a:p>
            <a:r>
              <a:rPr lang="cs-CZ" dirty="0"/>
              <a:t>- hlavní prameny (čl. 6 SEU): </a:t>
            </a:r>
          </a:p>
          <a:p>
            <a:r>
              <a:rPr lang="cs-CZ" dirty="0"/>
              <a:t>- Listina základních práv EU (postavení primárního práva) </a:t>
            </a:r>
          </a:p>
          <a:p>
            <a:r>
              <a:rPr lang="cs-CZ" dirty="0"/>
              <a:t>- Evropská úmluva o lidských právech 1950 </a:t>
            </a:r>
          </a:p>
          <a:p>
            <a:r>
              <a:rPr lang="cs-CZ" dirty="0"/>
              <a:t>- ústavní tradice společné členským státům EU </a:t>
            </a:r>
          </a:p>
          <a:p>
            <a:r>
              <a:rPr lang="cs-CZ" dirty="0"/>
              <a:t>- další mezinárodní nástroje ochrany LP, k nimž členské státy přistoupily/s nimiž </a:t>
            </a:r>
          </a:p>
          <a:p>
            <a:r>
              <a:rPr lang="cs-CZ" dirty="0"/>
              <a:t>spolupracovaly, jež jsou pro čl. státy závazné mezinárodněprávně (Evropská </a:t>
            </a:r>
          </a:p>
          <a:p>
            <a:r>
              <a:rPr lang="cs-CZ" dirty="0"/>
              <a:t>sociální charta, Charta ES základních sociálních práv pracovníků, Všeobecná </a:t>
            </a:r>
          </a:p>
          <a:p>
            <a:r>
              <a:rPr lang="cs-CZ" dirty="0"/>
              <a:t>deklarace LP, Mezinárodní pakt o </a:t>
            </a:r>
            <a:r>
              <a:rPr lang="cs-CZ" dirty="0" err="1"/>
              <a:t>občans</a:t>
            </a:r>
            <a:r>
              <a:rPr lang="cs-CZ" dirty="0"/>
              <a:t>. a polit. právech,…) </a:t>
            </a:r>
          </a:p>
          <a:p>
            <a:r>
              <a:rPr lang="cs-CZ" dirty="0"/>
              <a:t>- do přijetí SEU i judikatura ESD </a:t>
            </a:r>
          </a:p>
          <a:p>
            <a:r>
              <a:rPr lang="cs-CZ" dirty="0"/>
              <a:t>- ochrana ZLP zavazuje: orgány EU </a:t>
            </a:r>
          </a:p>
          <a:p>
            <a:r>
              <a:rPr lang="cs-CZ" dirty="0"/>
              <a:t>členské státy při aplikaci vnitrostátního práva, norem EU </a:t>
            </a:r>
          </a:p>
          <a:p>
            <a:r>
              <a:rPr lang="cs-CZ" dirty="0"/>
              <a:t>- </a:t>
            </a:r>
            <a:r>
              <a:rPr lang="cs-CZ" i="1" dirty="0"/>
              <a:t>LZPEU</a:t>
            </a:r>
            <a:r>
              <a:rPr lang="cs-CZ" dirty="0"/>
              <a:t> </a:t>
            </a:r>
          </a:p>
          <a:p>
            <a:r>
              <a:rPr lang="cs-CZ" dirty="0"/>
              <a:t>- postavení primárního práva </a:t>
            </a:r>
          </a:p>
          <a:p>
            <a:r>
              <a:rPr lang="cs-CZ" dirty="0"/>
              <a:t>- obsahuje nejen základní práva, ale i právní zásady </a:t>
            </a:r>
          </a:p>
          <a:p>
            <a:r>
              <a:rPr lang="cs-CZ" dirty="0"/>
              <a:t>- ustanovení nepřinášejí nový nárok pro jednotlivce (mají být aplikována </a:t>
            </a:r>
          </a:p>
          <a:p>
            <a:r>
              <a:rPr lang="cs-CZ" dirty="0"/>
              <a:t>v souladu s pravidly stanovenými právem Unie a </a:t>
            </a:r>
            <a:r>
              <a:rPr lang="cs-CZ" dirty="0" err="1"/>
              <a:t>vnitrostát</a:t>
            </a:r>
            <a:r>
              <a:rPr lang="cs-CZ" dirty="0"/>
              <a:t>. práv. předpisy a </a:t>
            </a:r>
          </a:p>
          <a:p>
            <a:r>
              <a:rPr lang="cs-CZ" dirty="0"/>
              <a:t>zvyklostmi) </a:t>
            </a:r>
          </a:p>
          <a:p>
            <a:r>
              <a:rPr lang="cs-CZ" dirty="0"/>
              <a:t>- Smlouvy jsou vůči LZPEU </a:t>
            </a:r>
            <a:r>
              <a:rPr lang="cs-CZ" dirty="0" err="1"/>
              <a:t>leges</a:t>
            </a:r>
            <a:r>
              <a:rPr lang="cs-CZ" dirty="0"/>
              <a:t> </a:t>
            </a:r>
            <a:r>
              <a:rPr lang="cs-CZ" dirty="0" err="1"/>
              <a:t>speciales</a:t>
            </a:r>
            <a:r>
              <a:rPr lang="cs-CZ" dirty="0"/>
              <a:t> </a:t>
            </a:r>
          </a:p>
          <a:p>
            <a:r>
              <a:rPr lang="cs-CZ" dirty="0"/>
              <a:t>- LZPEU přestavuje vůči zákl. právům uznaným právem EU jen minimální </a:t>
            </a:r>
          </a:p>
          <a:p>
            <a:r>
              <a:rPr lang="cs-CZ" dirty="0"/>
              <a:t>standard </a:t>
            </a:r>
          </a:p>
          <a:p>
            <a:r>
              <a:rPr lang="cs-CZ" dirty="0"/>
              <a:t>- její výklad nesmí odporovat tradicím čl. států </a:t>
            </a:r>
          </a:p>
          <a:p>
            <a:r>
              <a:rPr lang="cs-CZ" dirty="0"/>
              <a:t>- obsah: </a:t>
            </a:r>
          </a:p>
          <a:p>
            <a:r>
              <a:rPr lang="cs-CZ" dirty="0"/>
              <a:t>- třídění zákl. práv do 6 hlav: důstojnost, svobody, rovnost, solidarita, </a:t>
            </a:r>
          </a:p>
          <a:p>
            <a:r>
              <a:rPr lang="cs-CZ" dirty="0"/>
              <a:t>občanská práva, soudnictví </a:t>
            </a:r>
          </a:p>
          <a:p>
            <a:r>
              <a:rPr lang="cs-CZ" dirty="0"/>
              <a:t/>
            </a:r>
            <a:br>
              <a:rPr lang="cs-CZ" dirty="0"/>
            </a:br>
            <a:r>
              <a:rPr lang="cs-CZ" dirty="0"/>
              <a:t>3) </a:t>
            </a:r>
            <a:r>
              <a:rPr lang="cs-CZ" b="1" i="1" dirty="0"/>
              <a:t>VNĚJŠÍ SMLOUVY</a:t>
            </a:r>
            <a:r>
              <a:rPr lang="cs-CZ" dirty="0"/>
              <a:t> </a:t>
            </a:r>
          </a:p>
          <a:p>
            <a:r>
              <a:rPr lang="cs-CZ" dirty="0"/>
              <a:t>- MS uzavírané mezi EU a třetími státy/</a:t>
            </a:r>
            <a:r>
              <a:rPr lang="cs-CZ" dirty="0" err="1"/>
              <a:t>mezinár</a:t>
            </a:r>
            <a:r>
              <a:rPr lang="cs-CZ" dirty="0"/>
              <a:t>. organizacemi </a:t>
            </a:r>
          </a:p>
          <a:p>
            <a:r>
              <a:rPr lang="cs-CZ" dirty="0"/>
              <a:t>- hierarchicky stojí mezi primárním a sekundárním právem </a:t>
            </a:r>
          </a:p>
          <a:p>
            <a:r>
              <a:rPr lang="cs-CZ" dirty="0"/>
              <a:t>- přednost před sekundárním právem – vnější smlouvy jsou závazné pro orgány EU </a:t>
            </a:r>
          </a:p>
          <a:p>
            <a:r>
              <a:rPr lang="cs-CZ" dirty="0"/>
              <a:t>(sekundární akty je nutno vykládat v co největším možném rozsahu v souladu </a:t>
            </a:r>
          </a:p>
          <a:p>
            <a:r>
              <a:rPr lang="cs-CZ" dirty="0"/>
              <a:t>s uvedenými smlouvami) </a:t>
            </a:r>
          </a:p>
          <a:p>
            <a:r>
              <a:rPr lang="cs-CZ" dirty="0"/>
              <a:t>- zavazují členské státy </a:t>
            </a:r>
          </a:p>
          <a:p>
            <a:r>
              <a:rPr lang="cs-CZ" dirty="0"/>
              <a:t>- aby mohly být uzavřeny, musí platit, že jejich uzavření : </a:t>
            </a:r>
          </a:p>
          <a:p>
            <a:r>
              <a:rPr lang="cs-CZ" dirty="0"/>
              <a:t>- předvídá primární právo – tj. Smlouvy </a:t>
            </a:r>
          </a:p>
          <a:p>
            <a:r>
              <a:rPr lang="cs-CZ" dirty="0"/>
              <a:t>- je nezbytné k dosažení cílů Smluv v rámci politiky Unie </a:t>
            </a:r>
          </a:p>
          <a:p>
            <a:r>
              <a:rPr lang="cs-CZ" dirty="0"/>
              <a:t>- je stanoveno právně závazným aktem Unie </a:t>
            </a:r>
          </a:p>
          <a:p>
            <a:r>
              <a:rPr lang="cs-CZ" dirty="0"/>
              <a:t>- se může dotknout společných pravidel nebo změnit jejich oblast působnosti </a:t>
            </a:r>
          </a:p>
          <a:p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>4) </a:t>
            </a:r>
            <a:r>
              <a:rPr lang="cs-CZ" b="1" i="1" dirty="0"/>
              <a:t>SEKUNDÁRNÍ PRÁVO</a:t>
            </a:r>
            <a:r>
              <a:rPr lang="cs-CZ" dirty="0"/>
              <a:t> </a:t>
            </a:r>
          </a:p>
          <a:p>
            <a:r>
              <a:rPr lang="cs-CZ" dirty="0"/>
              <a:t>- akty, jež přijímají orgány vzniklé na základě primárního práva tj. orgány EU </a:t>
            </a:r>
          </a:p>
          <a:p>
            <a:r>
              <a:rPr lang="cs-CZ" dirty="0"/>
              <a:t>- sekundární akt lze přijmout, pokud existují pravomoci k jeho přijetí a dodrží se rozpočtová </a:t>
            </a:r>
          </a:p>
          <a:p>
            <a:r>
              <a:rPr lang="cs-CZ" dirty="0"/>
              <a:t>kázeň </a:t>
            </a:r>
          </a:p>
          <a:p>
            <a:r>
              <a:rPr lang="cs-CZ" dirty="0"/>
              <a:t>- druhy sekundárních aktů: </a:t>
            </a:r>
          </a:p>
          <a:p>
            <a:r>
              <a:rPr lang="cs-CZ" dirty="0"/>
              <a:t>1) </a:t>
            </a:r>
            <a:r>
              <a:rPr lang="cs-CZ" i="1" dirty="0"/>
              <a:t>právně závazné</a:t>
            </a:r>
            <a:r>
              <a:rPr lang="cs-CZ" dirty="0"/>
              <a:t> </a:t>
            </a:r>
          </a:p>
          <a:p>
            <a:r>
              <a:rPr lang="cs-CZ" dirty="0"/>
              <a:t>a) </a:t>
            </a:r>
            <a:r>
              <a:rPr lang="cs-CZ" i="1" dirty="0"/>
              <a:t>legislativní</a:t>
            </a:r>
            <a:r>
              <a:rPr lang="cs-CZ" dirty="0"/>
              <a:t>: nařízení, směrnice a rozhodnutí přijímané na základě primárního práva </a:t>
            </a:r>
          </a:p>
          <a:p>
            <a:r>
              <a:rPr lang="cs-CZ" dirty="0"/>
              <a:t>b) </a:t>
            </a:r>
            <a:r>
              <a:rPr lang="cs-CZ" i="1" dirty="0"/>
              <a:t>nelegislativní</a:t>
            </a:r>
            <a:r>
              <a:rPr lang="cs-CZ" dirty="0"/>
              <a:t>: akty přijímané na základě zmocnění v legislativním aktu </a:t>
            </a:r>
          </a:p>
          <a:p>
            <a:r>
              <a:rPr lang="cs-CZ" dirty="0"/>
              <a:t>- delegované: akty s obecnou působností přijímané Komisí, jež doplňují/pozměňují </a:t>
            </a:r>
          </a:p>
          <a:p>
            <a:r>
              <a:rPr lang="cs-CZ" dirty="0"/>
              <a:t>nepodstatné prvky nařízení či směrnice </a:t>
            </a:r>
          </a:p>
          <a:p>
            <a:r>
              <a:rPr lang="cs-CZ" dirty="0"/>
              <a:t>- povinnou součástí aktu slova „v přenesené působnosti“ </a:t>
            </a:r>
          </a:p>
          <a:p>
            <a:r>
              <a:rPr lang="cs-CZ" dirty="0"/>
              <a:t>- prováděcí: přijímané zásadně Komisí (výjimečně Radou) – je-li třeba pro provádění </a:t>
            </a:r>
          </a:p>
          <a:p>
            <a:r>
              <a:rPr lang="cs-CZ" dirty="0"/>
              <a:t>právě závazných aktů stanovit členským státům, které mají povinnost </a:t>
            </a:r>
          </a:p>
          <a:p>
            <a:r>
              <a:rPr lang="cs-CZ" dirty="0"/>
              <a:t>provádět akty EU, jednotné podmínky </a:t>
            </a:r>
          </a:p>
          <a:p>
            <a:r>
              <a:rPr lang="cs-CZ" dirty="0"/>
              <a:t>- povinnou součástí aktu slovo „prováděcí“ </a:t>
            </a:r>
          </a:p>
          <a:p>
            <a:r>
              <a:rPr lang="cs-CZ" dirty="0"/>
              <a:t>- akty SZBP - zvláštní postavení i režim přijímání </a:t>
            </a:r>
          </a:p>
          <a:p>
            <a:r>
              <a:rPr lang="cs-CZ" dirty="0"/>
              <a:t/>
            </a:r>
            <a:br>
              <a:rPr lang="cs-CZ" dirty="0"/>
            </a:br>
            <a:r>
              <a:rPr lang="cs-CZ" dirty="0"/>
              <a:t>2) </a:t>
            </a:r>
            <a:r>
              <a:rPr lang="cs-CZ" i="1" dirty="0"/>
              <a:t>nezávazné</a:t>
            </a:r>
            <a:r>
              <a:rPr lang="cs-CZ" dirty="0"/>
              <a:t> </a:t>
            </a:r>
          </a:p>
          <a:p>
            <a:r>
              <a:rPr lang="cs-CZ" dirty="0"/>
              <a:t>- doporučení, stanoviska a další nezávazné akty </a:t>
            </a:r>
          </a:p>
          <a:p>
            <a:r>
              <a:rPr lang="cs-CZ" dirty="0"/>
              <a:t/>
            </a:r>
            <a:br>
              <a:rPr lang="cs-CZ" dirty="0"/>
            </a:br>
            <a:r>
              <a:rPr lang="cs-CZ" dirty="0"/>
              <a:t>- další dělení na akty </a:t>
            </a:r>
            <a:r>
              <a:rPr lang="cs-CZ" i="1" dirty="0"/>
              <a:t>individuální</a:t>
            </a:r>
            <a:r>
              <a:rPr lang="cs-CZ" dirty="0"/>
              <a:t>(rozhodnutí s adresátem) X </a:t>
            </a:r>
            <a:r>
              <a:rPr lang="cs-CZ" i="1" dirty="0"/>
              <a:t>normativní</a:t>
            </a:r>
            <a:r>
              <a:rPr lang="cs-CZ" dirty="0"/>
              <a:t>(s obecnou </a:t>
            </a:r>
          </a:p>
          <a:p>
            <a:r>
              <a:rPr lang="cs-CZ" dirty="0"/>
              <a:t>působností) </a:t>
            </a:r>
          </a:p>
          <a:p>
            <a:r>
              <a:rPr lang="cs-CZ" dirty="0"/>
              <a:t>- uvnitř jednotlivých kategorií mezi výše uvedenými akty není hierarchie </a:t>
            </a:r>
          </a:p>
          <a:p>
            <a:r>
              <a:rPr lang="cs-CZ" dirty="0"/>
              <a:t/>
            </a:r>
            <a:br>
              <a:rPr lang="cs-CZ" dirty="0"/>
            </a:br>
            <a:r>
              <a:rPr lang="cs-CZ" dirty="0"/>
              <a:t>A) </a:t>
            </a:r>
            <a:r>
              <a:rPr lang="cs-CZ" b="1" i="1" dirty="0"/>
              <a:t>Nařízení</a:t>
            </a:r>
            <a:r>
              <a:rPr lang="cs-CZ" dirty="0"/>
              <a:t> </a:t>
            </a:r>
          </a:p>
          <a:p>
            <a:r>
              <a:rPr lang="cs-CZ" dirty="0"/>
              <a:t>- má obecnou závaznost (podobá se vnitrostátnímu zákonu) – upravuje konkrétní skutkové </a:t>
            </a:r>
          </a:p>
          <a:p>
            <a:r>
              <a:rPr lang="cs-CZ" dirty="0"/>
              <a:t>situace pro abstraktně určené adresáty </a:t>
            </a:r>
          </a:p>
          <a:p>
            <a:r>
              <a:rPr lang="cs-CZ" dirty="0"/>
              <a:t>- je závazné ve všech svých částech (nemůže být adresáty aplikováno selektivně) </a:t>
            </a:r>
          </a:p>
          <a:p>
            <a:r>
              <a:rPr lang="cs-CZ" dirty="0"/>
              <a:t>- je přímo použitelné v každém členském státě (automaticky zakládá práva a povinnosti </a:t>
            </a:r>
          </a:p>
          <a:p>
            <a:r>
              <a:rPr lang="cs-CZ" dirty="0"/>
              <a:t>v právním řádu členských států) - existují ale i nařízení, která se nevztahují na všechny </a:t>
            </a:r>
          </a:p>
          <a:p>
            <a:r>
              <a:rPr lang="cs-CZ" dirty="0"/>
              <a:t>členské státy </a:t>
            </a:r>
          </a:p>
          <a:p>
            <a:r>
              <a:rPr lang="cs-CZ" dirty="0"/>
              <a:t>- používá se zejm. v oblasti výlučných pravomocí, kde je možno přijmout vlastní úpravu </a:t>
            </a:r>
          </a:p>
          <a:p>
            <a:r>
              <a:rPr lang="cs-CZ" dirty="0"/>
              <a:t>(např. regulace zemědělských trhů, soutěž) </a:t>
            </a:r>
          </a:p>
          <a:p>
            <a:r>
              <a:rPr lang="cs-CZ" dirty="0"/>
              <a:t>- může mít různou právní sílu podle toho, zda jde o nařízení legislativní/ delegované/ </a:t>
            </a:r>
          </a:p>
          <a:p>
            <a:r>
              <a:rPr lang="cs-CZ" dirty="0"/>
              <a:t>prováděcí </a:t>
            </a:r>
          </a:p>
          <a:p>
            <a:r>
              <a:rPr lang="cs-CZ" dirty="0"/>
              <a:t/>
            </a:r>
            <a:br>
              <a:rPr lang="cs-CZ" dirty="0"/>
            </a:br>
            <a:r>
              <a:rPr lang="cs-CZ" dirty="0"/>
              <a:t>B) </a:t>
            </a:r>
            <a:r>
              <a:rPr lang="cs-CZ" b="1" i="1" dirty="0"/>
              <a:t>Směrnice</a:t>
            </a:r>
            <a:r>
              <a:rPr lang="cs-CZ" dirty="0"/>
              <a:t> </a:t>
            </a:r>
          </a:p>
          <a:p>
            <a:r>
              <a:rPr lang="cs-CZ" dirty="0"/>
              <a:t>- specifický nástroj harmonizace úprav čl. států v oblastech, kde má EU jen nevýlučné </a:t>
            </a:r>
          </a:p>
          <a:p>
            <a:r>
              <a:rPr lang="cs-CZ" dirty="0"/>
              <a:t>pravomoci </a:t>
            </a:r>
          </a:p>
          <a:p>
            <a:r>
              <a:rPr lang="cs-CZ" dirty="0"/>
              <a:t>- adresáty směrnice: členské státy </a:t>
            </a:r>
          </a:p>
          <a:p>
            <a:r>
              <a:rPr lang="cs-CZ" dirty="0"/>
              <a:t>- znaky: </a:t>
            </a:r>
          </a:p>
          <a:p>
            <a:r>
              <a:rPr lang="cs-CZ" dirty="0"/>
              <a:t>- závaznost zamýšleného výsledku směrnice </a:t>
            </a:r>
          </a:p>
          <a:p>
            <a:r>
              <a:rPr lang="cs-CZ" dirty="0"/>
              <a:t>- je ho dosaženo, pokud čl. stát zajistí řádné (obsahově správné a včasné) promítnutí </a:t>
            </a:r>
          </a:p>
          <a:p>
            <a:r>
              <a:rPr lang="cs-CZ" dirty="0"/>
              <a:t>obsahu směrnice do vnitrostátního transpozičního opatření + zajistí jeho řádnou </a:t>
            </a:r>
          </a:p>
          <a:p>
            <a:r>
              <a:rPr lang="cs-CZ" dirty="0"/>
              <a:t>aplikaci a vymahatelnost + oznámí transpoziční opatření Komisi </a:t>
            </a:r>
          </a:p>
          <a:p>
            <a:r>
              <a:rPr lang="cs-CZ" dirty="0"/>
              <a:t>- uvážení čl. států ohledně volby formy a prostředků transpozičního předpisu </a:t>
            </a:r>
          </a:p>
          <a:p>
            <a:r>
              <a:rPr lang="cs-CZ" dirty="0"/>
              <a:t>- minimální požadavky transpozice: </a:t>
            </a:r>
          </a:p>
          <a:p>
            <a:r>
              <a:rPr lang="cs-CZ" dirty="0"/>
              <a:t>- musí přesně odrážet obsah směrnice (odchylky možné, pokud to dovoluje </a:t>
            </a:r>
          </a:p>
          <a:p>
            <a:r>
              <a:rPr lang="cs-CZ" dirty="0"/>
              <a:t>směrnice/primární právo) </a:t>
            </a:r>
          </a:p>
          <a:p>
            <a:r>
              <a:rPr lang="cs-CZ" dirty="0"/>
              <a:t>- způsob transpozice: jasný, přesný a transparentní </a:t>
            </a:r>
          </a:p>
          <a:p>
            <a:r>
              <a:rPr lang="cs-CZ" dirty="0"/>
              <a:t>- </a:t>
            </a:r>
            <a:r>
              <a:rPr lang="cs-CZ" dirty="0" err="1"/>
              <a:t>transpozič</a:t>
            </a:r>
            <a:r>
              <a:rPr lang="cs-CZ" dirty="0"/>
              <a:t>. opatření – forma obecně závazného předpisu </a:t>
            </a:r>
          </a:p>
          <a:p>
            <a:r>
              <a:rPr lang="cs-CZ" dirty="0"/>
              <a:t>- lhůta k dosažení účelu – většinou 2-4 roky </a:t>
            </a:r>
          </a:p>
          <a:p>
            <a:r>
              <a:rPr lang="cs-CZ" dirty="0"/>
              <a:t>- před jejím uplynutím nejsou ustanovení směrnice přímo </a:t>
            </a:r>
          </a:p>
          <a:p>
            <a:r>
              <a:rPr lang="cs-CZ" dirty="0"/>
              <a:t>použitelná </a:t>
            </a:r>
          </a:p>
          <a:p>
            <a:r>
              <a:rPr lang="cs-CZ" dirty="0"/>
              <a:t>- důsledky neprovedení směrnice: </a:t>
            </a:r>
          </a:p>
          <a:p>
            <a:r>
              <a:rPr lang="cs-CZ" dirty="0"/>
              <a:t>- ustanovení směrnice může být přímo použitelné/ mít nepřímý účinek </a:t>
            </a:r>
          </a:p>
          <a:p>
            <a:r>
              <a:rPr lang="cs-CZ" dirty="0"/>
              <a:t>- možnost podání žaloby na náhradu škody jednotlivcem x čl. státu </a:t>
            </a:r>
          </a:p>
          <a:p>
            <a:r>
              <a:rPr lang="cs-CZ" dirty="0"/>
              <a:t>- možnost podání žaloby na porušení Smluv </a:t>
            </a:r>
          </a:p>
          <a:p>
            <a:r>
              <a:rPr lang="cs-CZ" dirty="0"/>
              <a:t/>
            </a:r>
            <a:br>
              <a:rPr lang="cs-CZ" dirty="0"/>
            </a:br>
            <a:r>
              <a:rPr lang="cs-CZ" dirty="0"/>
              <a:t>C) </a:t>
            </a:r>
            <a:r>
              <a:rPr lang="cs-CZ" b="1" i="1" dirty="0"/>
              <a:t>Rozhodnutí</a:t>
            </a:r>
            <a:r>
              <a:rPr lang="cs-CZ" dirty="0"/>
              <a:t> </a:t>
            </a:r>
          </a:p>
          <a:p>
            <a:r>
              <a:rPr lang="cs-CZ" dirty="0"/>
              <a:t>- je závazné v celém rozsahu </a:t>
            </a:r>
          </a:p>
          <a:p>
            <a:r>
              <a:rPr lang="cs-CZ" dirty="0"/>
              <a:t>- zpravidla má adresáty, nově (od LS) je ale mít nemusí </a:t>
            </a:r>
          </a:p>
          <a:p>
            <a:r>
              <a:rPr lang="cs-CZ" dirty="0"/>
              <a:t>- má obecnou působnost </a:t>
            </a:r>
          </a:p>
          <a:p>
            <a:r>
              <a:rPr lang="cs-CZ" dirty="0"/>
              <a:t>- jsou-li adresátem, čl. státy jsou povinny přijmout k němu potřebná prováděcí opatření </a:t>
            </a:r>
          </a:p>
          <a:p>
            <a:r>
              <a:rPr lang="cs-CZ" dirty="0"/>
              <a:t>- přímý účinek a vykonatelnost </a:t>
            </a:r>
          </a:p>
          <a:p>
            <a:r>
              <a:rPr lang="cs-CZ" dirty="0"/>
              <a:t>- významným typem rozhodnutí – rozhodnutí ESD </a:t>
            </a:r>
          </a:p>
          <a:p>
            <a:r>
              <a:rPr lang="cs-CZ" dirty="0"/>
              <a:t>- autoritativní výklad práva EU x zaplňování mezer v psaných pramenech práva EU x </a:t>
            </a:r>
          </a:p>
          <a:p>
            <a:r>
              <a:rPr lang="cs-CZ" dirty="0"/>
              <a:t>dovozování nepsaných pramenů práva </a:t>
            </a:r>
          </a:p>
          <a:p>
            <a:r>
              <a:rPr lang="cs-CZ" dirty="0"/>
              <a:t>D) </a:t>
            </a:r>
            <a:r>
              <a:rPr lang="cs-CZ" b="1" i="1" dirty="0"/>
              <a:t>Akty </a:t>
            </a:r>
            <a:r>
              <a:rPr lang="cs-CZ" b="1" i="1" dirty="0" err="1"/>
              <a:t>sui</a:t>
            </a:r>
            <a:r>
              <a:rPr lang="cs-CZ" b="1" i="1" dirty="0"/>
              <a:t> </a:t>
            </a:r>
            <a:r>
              <a:rPr lang="cs-CZ" b="1" i="1" dirty="0" err="1"/>
              <a:t>generis</a:t>
            </a:r>
            <a:r>
              <a:rPr lang="cs-CZ" dirty="0"/>
              <a:t> </a:t>
            </a:r>
          </a:p>
          <a:p>
            <a:r>
              <a:rPr lang="cs-CZ" dirty="0"/>
              <a:t>- akty, které nejsou uvedeny v čl. 288 SFEU (např. rozhodnutí zástupců vlád členských </a:t>
            </a:r>
          </a:p>
          <a:p>
            <a:r>
              <a:rPr lang="cs-CZ" dirty="0"/>
              <a:t>států v Radě) </a:t>
            </a:r>
          </a:p>
          <a:p>
            <a:r>
              <a:rPr lang="cs-CZ" dirty="0"/>
              <a:t>- ESD u nich přezkoumává, zda respektují požadavky primárního práva </a:t>
            </a:r>
          </a:p>
          <a:p>
            <a:r>
              <a:rPr lang="cs-CZ" dirty="0"/>
              <a:t/>
            </a:r>
            <a:br>
              <a:rPr lang="cs-CZ" dirty="0"/>
            </a:br>
            <a:r>
              <a:rPr lang="cs-CZ" dirty="0"/>
              <a:t>E) </a:t>
            </a:r>
            <a:r>
              <a:rPr lang="cs-CZ" b="1" i="1" dirty="0" err="1"/>
              <a:t>Meziorgánové</a:t>
            </a:r>
            <a:r>
              <a:rPr lang="cs-CZ" b="1" i="1" dirty="0"/>
              <a:t> dohody</a:t>
            </a:r>
            <a:r>
              <a:rPr lang="cs-CZ" dirty="0"/>
              <a:t> </a:t>
            </a:r>
          </a:p>
          <a:p>
            <a:r>
              <a:rPr lang="cs-CZ" dirty="0"/>
              <a:t>- upravují způsoby spolupráce mezi </a:t>
            </a:r>
            <a:r>
              <a:rPr lang="cs-CZ" dirty="0" err="1"/>
              <a:t>otgány</a:t>
            </a:r>
            <a:r>
              <a:rPr lang="cs-CZ" dirty="0"/>
              <a:t> EU navzájem (zejm. oblast rozpočtová a </a:t>
            </a:r>
          </a:p>
          <a:p>
            <a:r>
              <a:rPr lang="cs-CZ" dirty="0"/>
              <a:t>rozhodovací) </a:t>
            </a:r>
          </a:p>
          <a:p>
            <a:r>
              <a:rPr lang="cs-CZ" dirty="0"/>
              <a:t>- zavazují orgány politicky a morálně, právně jen je-li to dohodnuto </a:t>
            </a:r>
          </a:p>
          <a:p>
            <a:r>
              <a:rPr lang="cs-CZ" dirty="0"/>
              <a:t/>
            </a:r>
            <a:br>
              <a:rPr lang="cs-CZ" dirty="0"/>
            </a:br>
            <a:r>
              <a:rPr lang="cs-CZ" dirty="0"/>
              <a:t>F) </a:t>
            </a:r>
            <a:r>
              <a:rPr lang="cs-CZ" b="1" i="1" dirty="0"/>
              <a:t>Nezávazné právní akty</a:t>
            </a:r>
            <a:r>
              <a:rPr lang="cs-CZ" dirty="0"/>
              <a:t> </a:t>
            </a:r>
          </a:p>
          <a:p>
            <a:r>
              <a:rPr lang="cs-CZ" dirty="0"/>
              <a:t>- </a:t>
            </a:r>
            <a:r>
              <a:rPr lang="cs-CZ" i="1" dirty="0"/>
              <a:t>Doporučení</a:t>
            </a:r>
            <a:r>
              <a:rPr lang="cs-CZ" dirty="0"/>
              <a:t> </a:t>
            </a:r>
          </a:p>
          <a:p>
            <a:r>
              <a:rPr lang="cs-CZ" dirty="0"/>
              <a:t>- není závazné, ale může mít jisté právní účinky (představuje obecný rámec určitých </a:t>
            </a:r>
          </a:p>
          <a:p>
            <a:r>
              <a:rPr lang="cs-CZ" dirty="0"/>
              <a:t>činností EU) </a:t>
            </a:r>
          </a:p>
          <a:p>
            <a:r>
              <a:rPr lang="cs-CZ" dirty="0"/>
              <a:t>- přijímá je hl. Rada, ale i Komise či ECB </a:t>
            </a:r>
          </a:p>
          <a:p>
            <a:r>
              <a:rPr lang="cs-CZ" dirty="0"/>
              <a:t/>
            </a:r>
            <a:br>
              <a:rPr lang="cs-CZ" dirty="0"/>
            </a:br>
            <a:r>
              <a:rPr lang="cs-CZ" dirty="0"/>
              <a:t>- </a:t>
            </a:r>
            <a:r>
              <a:rPr lang="cs-CZ" i="1" dirty="0"/>
              <a:t>Stanoviska</a:t>
            </a:r>
            <a:r>
              <a:rPr lang="cs-CZ" dirty="0"/>
              <a:t> </a:t>
            </a:r>
          </a:p>
          <a:p>
            <a:r>
              <a:rPr lang="cs-CZ" dirty="0"/>
              <a:t>- jsou obligatorně požadována v rámci některých řízení </a:t>
            </a:r>
          </a:p>
          <a:p>
            <a:r>
              <a:rPr lang="cs-CZ" dirty="0"/>
              <a:t>- obsahuje posouzení určité právně relevantní situace </a:t>
            </a:r>
          </a:p>
          <a:p>
            <a:r>
              <a:rPr lang="cs-CZ" dirty="0"/>
              <a:t>- adresáty: především čl. státy (i u doporučení) </a:t>
            </a:r>
          </a:p>
          <a:p>
            <a:r>
              <a:rPr lang="cs-CZ" dirty="0"/>
              <a:t/>
            </a:r>
            <a:br>
              <a:rPr lang="cs-CZ" dirty="0"/>
            </a:br>
            <a:r>
              <a:rPr lang="cs-CZ" dirty="0"/>
              <a:t>- </a:t>
            </a:r>
            <a:r>
              <a:rPr lang="cs-CZ" i="1" dirty="0"/>
              <a:t>Sdělení Komise</a:t>
            </a:r>
            <a:r>
              <a:rPr lang="cs-CZ" dirty="0"/>
              <a:t> </a:t>
            </a:r>
          </a:p>
          <a:p>
            <a:r>
              <a:rPr lang="cs-CZ" dirty="0"/>
              <a:t>- obsahuje výkladová pravidla, sděluje, jak bude rozhodovat v budoucnu – vytváří </a:t>
            </a:r>
          </a:p>
          <a:p>
            <a:r>
              <a:rPr lang="cs-CZ" dirty="0"/>
              <a:t>soft </a:t>
            </a:r>
            <a:r>
              <a:rPr lang="cs-CZ" dirty="0" err="1"/>
              <a:t>law</a:t>
            </a:r>
            <a:r>
              <a:rPr lang="cs-CZ" dirty="0"/>
              <a:t> </a:t>
            </a:r>
          </a:p>
          <a:p>
            <a:r>
              <a:rPr lang="cs-CZ" dirty="0"/>
              <a:t>- nejsou právně závazné, vytvářejí legitimní důvěru a očekávání </a:t>
            </a:r>
          </a:p>
          <a:p>
            <a:r>
              <a:rPr lang="cs-CZ" dirty="0"/>
              <a:t/>
            </a:r>
            <a:br>
              <a:rPr lang="cs-CZ" dirty="0"/>
            </a:br>
            <a:r>
              <a:rPr lang="cs-CZ" dirty="0"/>
              <a:t>- </a:t>
            </a:r>
            <a:r>
              <a:rPr lang="cs-CZ" i="1" dirty="0"/>
              <a:t>Vysvětlení</a:t>
            </a:r>
            <a:r>
              <a:rPr lang="cs-CZ" dirty="0"/>
              <a:t>(vydáno k LZP) </a:t>
            </a:r>
          </a:p>
          <a:p>
            <a:r>
              <a:rPr lang="cs-CZ" dirty="0"/>
              <a:t>- </a:t>
            </a:r>
            <a:r>
              <a:rPr lang="cs-CZ" i="1" dirty="0"/>
              <a:t>Rezoluce-prohlášení Rady</a:t>
            </a:r>
            <a:r>
              <a:rPr lang="cs-CZ" dirty="0"/>
              <a:t> - definují budoucí program činnosti některé oblasti </a:t>
            </a:r>
          </a:p>
          <a:p>
            <a:r>
              <a:rPr lang="cs-CZ" dirty="0"/>
              <a:t>- nemají právní závaznost </a:t>
            </a:r>
          </a:p>
          <a:p>
            <a:r>
              <a:rPr lang="cs-CZ" dirty="0"/>
              <a:t/>
            </a:r>
            <a:br>
              <a:rPr lang="cs-CZ" dirty="0"/>
            </a:br>
            <a:r>
              <a:rPr lang="cs-CZ" dirty="0"/>
              <a:t>G) </a:t>
            </a:r>
            <a:r>
              <a:rPr lang="cs-CZ" b="1" i="1" dirty="0"/>
              <a:t>Platné historické formy sekundárních aktů</a:t>
            </a:r>
            <a:r>
              <a:rPr lang="cs-CZ" dirty="0"/>
              <a:t> </a:t>
            </a:r>
          </a:p>
          <a:p>
            <a:r>
              <a:rPr lang="cs-CZ" dirty="0"/>
              <a:t>- předpisy ve formách, jež současné primární právo nezná </a:t>
            </a:r>
          </a:p>
          <a:p>
            <a:r>
              <a:rPr lang="cs-CZ" dirty="0"/>
              <a:t>- tyto akty zůstávají v platnosti i po LS, dokud nebudou zrušeny či nahrazeny </a:t>
            </a:r>
          </a:p>
          <a:p>
            <a:r>
              <a:rPr lang="cs-CZ" dirty="0"/>
              <a:t>- </a:t>
            </a:r>
            <a:r>
              <a:rPr lang="cs-CZ" i="1" dirty="0"/>
              <a:t>Rámcové rozhodnutí</a:t>
            </a:r>
            <a:r>
              <a:rPr lang="cs-CZ" dirty="0"/>
              <a:t> (obdobou směrnice pro policejní a justiční spolupráci ve věcech </a:t>
            </a:r>
          </a:p>
          <a:p>
            <a:r>
              <a:rPr lang="cs-CZ" dirty="0"/>
              <a:t>trestních), nemají přímý účinek </a:t>
            </a:r>
          </a:p>
          <a:p>
            <a:r>
              <a:rPr lang="cs-CZ" dirty="0"/>
              <a:t>- </a:t>
            </a:r>
            <a:r>
              <a:rPr lang="cs-CZ" i="1" dirty="0"/>
              <a:t>společné akce</a:t>
            </a:r>
            <a:r>
              <a:rPr lang="cs-CZ" dirty="0"/>
              <a:t>, </a:t>
            </a:r>
            <a:r>
              <a:rPr lang="cs-CZ" i="1" dirty="0"/>
              <a:t>společné strategie</a:t>
            </a:r>
            <a:r>
              <a:rPr lang="cs-CZ" dirty="0"/>
              <a:t> a </a:t>
            </a:r>
            <a:r>
              <a:rPr lang="cs-CZ" i="1" dirty="0"/>
              <a:t>společné postoje</a:t>
            </a:r>
            <a:r>
              <a:rPr lang="cs-CZ" dirty="0"/>
              <a:t> – nahrazeny formou rozhodnutí </a:t>
            </a:r>
          </a:p>
          <a:p>
            <a:r>
              <a:rPr lang="cs-CZ" dirty="0"/>
              <a:t>s příslušným obsahem (strategie, akce, postoj) </a:t>
            </a:r>
          </a:p>
          <a:p>
            <a:r>
              <a:rPr lang="cs-CZ" dirty="0"/>
              <a:t/>
            </a:r>
            <a:br>
              <a:rPr lang="cs-CZ" dirty="0"/>
            </a:br>
            <a:r>
              <a:rPr lang="cs-CZ" dirty="0"/>
              <a:t>5) </a:t>
            </a:r>
            <a:r>
              <a:rPr lang="cs-CZ" b="1" i="1" dirty="0"/>
              <a:t>TERCIÁLNÍ PRÁVO</a:t>
            </a:r>
            <a:r>
              <a:rPr lang="cs-CZ" dirty="0"/>
              <a:t> </a:t>
            </a:r>
          </a:p>
          <a:p>
            <a:r>
              <a:rPr lang="cs-CZ" dirty="0"/>
              <a:t>- MS mezi člen. státy EU navzájem, jež usnadňovaly fungování EU – časem ale </a:t>
            </a:r>
          </a:p>
          <a:p>
            <a:r>
              <a:rPr lang="cs-CZ" dirty="0"/>
              <a:t>nahrazovány regulérním sekundárním právem </a:t>
            </a:r>
          </a:p>
          <a:p>
            <a:r>
              <a:rPr lang="cs-CZ" dirty="0"/>
              <a:t>- je sporné, zda jde o pramen EP </a:t>
            </a:r>
          </a:p>
          <a:p>
            <a:r>
              <a:rPr lang="cs-CZ" dirty="0"/>
              <a:t>- úmluvy za účelem harmonizace práva v zájmu FO a soukromých osob ve 4 oblastech, </a:t>
            </a:r>
          </a:p>
          <a:p>
            <a:r>
              <a:rPr lang="cs-CZ" dirty="0"/>
              <a:t>úmluvy koordinující postupy čl. států v policejní a justiční spolupráci v trestních věcech, </a:t>
            </a:r>
          </a:p>
          <a:p>
            <a:r>
              <a:rPr lang="cs-CZ" dirty="0"/>
              <a:t>úmluvy usnadňující výkon primárního práva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2852C-DBB0-4972-AA9A-ADEB3581C663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37724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>
                <a:hlinkClick r:id="rId3"/>
              </a:rPr>
              <a:t>https://europa.eu/european-union/eu-law/decision-making/procedures_cs</a:t>
            </a:r>
            <a:endParaRPr lang="cs-CZ" b="1" dirty="0"/>
          </a:p>
          <a:p>
            <a:r>
              <a:rPr lang="cs-CZ" b="1" dirty="0"/>
              <a:t>Směr politiky</a:t>
            </a:r>
          </a:p>
          <a:p>
            <a:r>
              <a:rPr lang="cs-CZ" dirty="0">
                <a:effectLst/>
                <a:hlinkClick r:id="rId4"/>
              </a:rPr>
              <a:t>Evropská rada</a:t>
            </a:r>
            <a:r>
              <a:rPr lang="cs-CZ" dirty="0">
                <a:effectLst/>
              </a:rPr>
              <a:t> určuje obecné politické směřování EU – ale nemá pravomoc přijímat právní předpisy. Tvoří ji předseda – v současné době Charles</a:t>
            </a:r>
            <a:r>
              <a:rPr lang="cs-CZ" baseline="0" dirty="0">
                <a:effectLst/>
              </a:rPr>
              <a:t> Michel </a:t>
            </a:r>
            <a:r>
              <a:rPr lang="cs-CZ" dirty="0">
                <a:effectLst/>
              </a:rPr>
              <a:t>– hlavy států a představitelé vlád členských zemí, předseda Evropské komise (Ursula von der </a:t>
            </a:r>
            <a:r>
              <a:rPr lang="cs-CZ" dirty="0" err="1">
                <a:effectLst/>
              </a:rPr>
              <a:t>Leyen</a:t>
            </a:r>
            <a:r>
              <a:rPr lang="cs-CZ" dirty="0">
                <a:effectLst/>
              </a:rPr>
              <a:t>). Zasedá obvykle 4x do roka v rámci několikadenního summitu.</a:t>
            </a:r>
          </a:p>
          <a:p>
            <a:r>
              <a:rPr lang="cs-CZ" b="1" dirty="0"/>
              <a:t>Legislativní proces</a:t>
            </a:r>
          </a:p>
          <a:p>
            <a:r>
              <a:rPr lang="cs-CZ" dirty="0">
                <a:effectLst/>
              </a:rPr>
              <a:t>Do tvorby právních předpisů jsou zapojeny především 3 orgány:</a:t>
            </a:r>
          </a:p>
          <a:p>
            <a:r>
              <a:rPr lang="cs-CZ" dirty="0">
                <a:hlinkClick r:id="rId5"/>
              </a:rPr>
              <a:t>Evropský parlament</a:t>
            </a:r>
            <a:r>
              <a:rPr lang="cs-CZ" dirty="0"/>
              <a:t>, který zastupuje občany EU a je jimi přímo volen</a:t>
            </a:r>
          </a:p>
          <a:p>
            <a:r>
              <a:rPr lang="cs-CZ" dirty="0">
                <a:hlinkClick r:id="rId6"/>
              </a:rPr>
              <a:t>Rada Evropské unie</a:t>
            </a:r>
            <a:r>
              <a:rPr lang="cs-CZ" dirty="0"/>
              <a:t>, která se skládá ze zástupců jednotlivých členských států. Předsednictví v Radě si členské státy předávají. </a:t>
            </a:r>
            <a:r>
              <a:rPr lang="cs-CZ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Hlavními úkoly Rady jsou:</a:t>
            </a:r>
            <a:br>
              <a:rPr lang="cs-CZ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cs-CZ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</a:t>
            </a:r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vykonávání legislativní funkce</a:t>
            </a:r>
          </a:p>
          <a:p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vykonávání rozpočtové funkce</a:t>
            </a:r>
          </a:p>
          <a:p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koordinace hospodářských politik členských států</a:t>
            </a:r>
          </a:p>
          <a:p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podepisování dohod mezi EU a dalšími státy</a:t>
            </a:r>
          </a:p>
          <a:p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rozvíjení Společné zahraniční a bezpečnostní politiky EU</a:t>
            </a:r>
          </a:p>
          <a:p>
            <a:endParaRPr lang="cs-CZ" dirty="0"/>
          </a:p>
          <a:p>
            <a:r>
              <a:rPr lang="cs-CZ" dirty="0">
                <a:hlinkClick r:id="rId7"/>
              </a:rPr>
              <a:t>Evropská komise</a:t>
            </a:r>
            <a:r>
              <a:rPr lang="cs-CZ" dirty="0"/>
              <a:t>, která usiluje o obranu zájmů Evropské unie jako celku – exekutiva (navrhuje a vymáhá dodržování právní</a:t>
            </a:r>
            <a:r>
              <a:rPr lang="cs-CZ" baseline="0" dirty="0"/>
              <a:t>ch předpisů, provádí politiky, plní rozpočet EU)</a:t>
            </a:r>
            <a:r>
              <a:rPr lang="cs-CZ" dirty="0"/>
              <a:t>.</a:t>
            </a:r>
          </a:p>
          <a:p>
            <a:r>
              <a:rPr lang="cs-CZ" dirty="0">
                <a:effectLst/>
              </a:rPr>
              <a:t>Uvedené tři instituce společně vytváří prostřednictvím tzv. </a:t>
            </a:r>
            <a:r>
              <a:rPr lang="cs-CZ" dirty="0">
                <a:effectLst/>
                <a:hlinkClick r:id="rId8"/>
              </a:rPr>
              <a:t>běžného legislativního postupu</a:t>
            </a:r>
            <a:r>
              <a:rPr lang="cs-CZ" dirty="0">
                <a:effectLst/>
              </a:rPr>
              <a:t> (známého dříve pod názvem spolurozhodování) politiky a právní předpisy, které platí v celé EU. V zásadě je to Komise, kdo navrhuje nové zákony, přičemž Parlament a Rada je schvalují. Komise a členské státy je pak provádějí a Komise dohlíží na to, aby se v členských státech náležitě uplatňovaly. Předsedou</a:t>
            </a:r>
            <a:r>
              <a:rPr lang="cs-CZ" baseline="0" dirty="0">
                <a:effectLst/>
              </a:rPr>
              <a:t> Evropské komise je Ursula von der </a:t>
            </a:r>
            <a:r>
              <a:rPr lang="cs-CZ" baseline="0" dirty="0" err="1">
                <a:effectLst/>
              </a:rPr>
              <a:t>Leyen</a:t>
            </a:r>
            <a:endParaRPr lang="cs-CZ" dirty="0">
              <a:effectLst/>
            </a:endParaRPr>
          </a:p>
          <a:p>
            <a:endParaRPr lang="cs-CZ" dirty="0"/>
          </a:p>
          <a:p>
            <a:r>
              <a:rPr lang="cs-CZ" b="1" dirty="0"/>
              <a:t>Jiné orgány a instituce EU</a:t>
            </a:r>
          </a:p>
          <a:p>
            <a:r>
              <a:rPr lang="cs-CZ" dirty="0">
                <a:effectLst/>
              </a:rPr>
              <a:t>Důležitou úlohu plní také</a:t>
            </a:r>
          </a:p>
          <a:p>
            <a:r>
              <a:rPr lang="cs-CZ" dirty="0">
                <a:hlinkClick r:id="rId9"/>
              </a:rPr>
              <a:t>Soudní dvůr Evropské unie</a:t>
            </a:r>
            <a:r>
              <a:rPr lang="cs-CZ" dirty="0"/>
              <a:t>, který dohlíží na dodržování evropského práva, a</a:t>
            </a:r>
          </a:p>
          <a:p>
            <a:r>
              <a:rPr lang="cs-CZ" dirty="0">
                <a:hlinkClick r:id="rId10"/>
              </a:rPr>
              <a:t>Účetní dvůr</a:t>
            </a:r>
            <a:r>
              <a:rPr lang="cs-CZ" dirty="0"/>
              <a:t>, který dohlíží na financování činnosti EU</a:t>
            </a:r>
          </a:p>
          <a:p>
            <a:r>
              <a:rPr lang="cs-CZ" dirty="0">
                <a:effectLst/>
              </a:rPr>
              <a:t>Práva a povinnosti těchto orgánů jsou stanoveny ve Smlouvách, jimiž se řídí veškerá činnost Unie. Smlouvy stanoví pravidla a postupy, jež musí instituce EU dodržovat. Smlouvy odsouhlasili prezidenti a/nebo předsedové vlád členských zemí a ratifikovaly jejich parlamenty.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2852C-DBB0-4972-AA9A-ADEB3581C663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01478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cs-CZ" dirty="0"/>
              <a:t>1) </a:t>
            </a:r>
            <a:r>
              <a:rPr lang="cs-CZ" b="1" i="1" dirty="0"/>
              <a:t>PRIMÁRNÍ PRÁVO</a:t>
            </a:r>
            <a:r>
              <a:rPr lang="cs-CZ" dirty="0"/>
              <a:t>(a prameny práva rovnocenné primárnímu právu) </a:t>
            </a:r>
          </a:p>
          <a:p>
            <a:r>
              <a:rPr lang="cs-CZ" dirty="0"/>
              <a:t>- tvoří ho soustava mnohostranných mezinárodních smluv (normativní právní smlouvy dle </a:t>
            </a:r>
          </a:p>
          <a:p>
            <a:r>
              <a:rPr lang="cs-CZ" dirty="0"/>
              <a:t>obecné teorie práva, smlouvy právotvorné – partikulární dle teorie </a:t>
            </a:r>
            <a:r>
              <a:rPr lang="cs-CZ" dirty="0" err="1"/>
              <a:t>mezin</a:t>
            </a:r>
            <a:r>
              <a:rPr lang="cs-CZ" dirty="0"/>
              <a:t>. práva) </a:t>
            </a:r>
          </a:p>
          <a:p>
            <a:r>
              <a:rPr lang="cs-CZ" dirty="0"/>
              <a:t>zakládající mezi smluvními stranami v určitém regionu zvláštní práva a povinnosti </a:t>
            </a:r>
          </a:p>
          <a:p>
            <a:r>
              <a:rPr lang="cs-CZ" dirty="0"/>
              <a:t>- z hlediska svého významu v systému práva EU a ve vztahu k ostatním pramenům práva je </a:t>
            </a:r>
          </a:p>
          <a:p>
            <a:r>
              <a:rPr lang="cs-CZ" dirty="0"/>
              <a:t>považováno za „ústavní právo“, „základní ústavní chartu“, jíž jsou podřízeny ostatní </a:t>
            </a:r>
          </a:p>
          <a:p>
            <a:r>
              <a:rPr lang="cs-CZ" dirty="0"/>
              <a:t>prameny evropského práva </a:t>
            </a:r>
          </a:p>
          <a:p>
            <a:r>
              <a:rPr lang="cs-CZ" dirty="0"/>
              <a:t/>
            </a:r>
            <a:br>
              <a:rPr lang="cs-CZ" dirty="0"/>
            </a:br>
            <a:r>
              <a:rPr lang="cs-CZ" dirty="0"/>
              <a:t>- do primárního práva patří: </a:t>
            </a:r>
          </a:p>
          <a:p>
            <a:r>
              <a:rPr lang="cs-CZ" dirty="0"/>
              <a:t>a) </a:t>
            </a:r>
            <a:r>
              <a:rPr lang="cs-CZ" i="1" dirty="0"/>
              <a:t>Zakládající smlouvy</a:t>
            </a:r>
            <a:r>
              <a:rPr lang="cs-CZ" dirty="0"/>
              <a:t> </a:t>
            </a:r>
          </a:p>
          <a:p>
            <a:r>
              <a:rPr lang="cs-CZ" dirty="0"/>
              <a:t>- SEU (Smlouva o Evropské unii) </a:t>
            </a:r>
          </a:p>
          <a:p>
            <a:r>
              <a:rPr lang="cs-CZ" dirty="0"/>
              <a:t>- SFEU (Smlouva o fungování EU – dříve Smlouva o založení ES) </a:t>
            </a:r>
          </a:p>
          <a:p>
            <a:r>
              <a:rPr lang="cs-CZ" dirty="0"/>
              <a:t>- SESAE (Smlouva o založení evropského společenství pro atomovou energii) – 1957, </a:t>
            </a:r>
          </a:p>
          <a:p>
            <a:r>
              <a:rPr lang="cs-CZ" dirty="0"/>
              <a:t>Římská smlouva </a:t>
            </a:r>
          </a:p>
          <a:p>
            <a:r>
              <a:rPr lang="cs-CZ" dirty="0"/>
              <a:t>b) </a:t>
            </a:r>
            <a:r>
              <a:rPr lang="cs-CZ" i="1" dirty="0"/>
              <a:t>Novelizace těchto smluv</a:t>
            </a:r>
            <a:r>
              <a:rPr lang="cs-CZ" dirty="0"/>
              <a:t>: </a:t>
            </a:r>
          </a:p>
          <a:p>
            <a:r>
              <a:rPr lang="cs-CZ" dirty="0"/>
              <a:t>- Jednotný evropský akt (1986), Maastrichtská smlouva(1992), Amsterodamská </a:t>
            </a:r>
          </a:p>
          <a:p>
            <a:r>
              <a:rPr lang="cs-CZ" dirty="0"/>
              <a:t>smlouva (1997), Niceská smlouva (2001), Lisabonská smlouva (2007) </a:t>
            </a:r>
          </a:p>
          <a:p>
            <a:r>
              <a:rPr lang="cs-CZ" dirty="0"/>
              <a:t>c) Veškeré </a:t>
            </a:r>
            <a:r>
              <a:rPr lang="cs-CZ" i="1" dirty="0" err="1"/>
              <a:t>přílohy</a:t>
            </a:r>
            <a:r>
              <a:rPr lang="cs-CZ" dirty="0" err="1"/>
              <a:t>těchto</a:t>
            </a:r>
            <a:r>
              <a:rPr lang="cs-CZ" dirty="0"/>
              <a:t> smluv (protokoly a prohlášení – dnes celkem 37 </a:t>
            </a:r>
          </a:p>
          <a:p>
            <a:r>
              <a:rPr lang="cs-CZ" dirty="0"/>
              <a:t>d) </a:t>
            </a:r>
            <a:r>
              <a:rPr lang="cs-CZ" i="1" dirty="0"/>
              <a:t>Smlouvy o </a:t>
            </a:r>
            <a:r>
              <a:rPr lang="cs-CZ" i="1" dirty="0" err="1"/>
              <a:t>přistoupení</a:t>
            </a:r>
            <a:r>
              <a:rPr lang="cs-CZ" dirty="0" err="1"/>
              <a:t>jednotlivých</a:t>
            </a:r>
            <a:r>
              <a:rPr lang="cs-CZ" dirty="0"/>
              <a:t> členských států </a:t>
            </a:r>
          </a:p>
          <a:p>
            <a:r>
              <a:rPr lang="cs-CZ" dirty="0"/>
              <a:t>e) „</a:t>
            </a:r>
            <a:r>
              <a:rPr lang="cs-CZ" i="1" dirty="0"/>
              <a:t>Akty“ předvídané Smlouvami</a:t>
            </a:r>
            <a:r>
              <a:rPr lang="cs-CZ" dirty="0"/>
              <a:t>(např. akt o všeobecných přímých volbách do EP) </a:t>
            </a:r>
          </a:p>
          <a:p>
            <a:r>
              <a:rPr lang="cs-CZ" dirty="0"/>
              <a:t>f) </a:t>
            </a:r>
            <a:r>
              <a:rPr lang="cs-CZ" i="1" dirty="0"/>
              <a:t>Listina základních práv EU</a:t>
            </a:r>
            <a:r>
              <a:rPr lang="cs-CZ" dirty="0"/>
              <a:t> a její „vysvětlení“ </a:t>
            </a:r>
          </a:p>
          <a:p>
            <a:r>
              <a:rPr lang="cs-CZ" dirty="0"/>
              <a:t/>
            </a:r>
            <a:br>
              <a:rPr lang="cs-CZ" dirty="0"/>
            </a:br>
            <a:r>
              <a:rPr lang="cs-CZ" dirty="0"/>
              <a:t>- zakládací smlouvy doprovází 65 prohlášení, jimž není výslovně přisouzena jakákoliv </a:t>
            </a:r>
          </a:p>
          <a:p>
            <a:r>
              <a:rPr lang="cs-CZ" dirty="0"/>
              <a:t>právní závaznost – mají interpretační význam </a:t>
            </a:r>
          </a:p>
          <a:p>
            <a:r>
              <a:rPr lang="cs-CZ" dirty="0"/>
              <a:t>- </a:t>
            </a:r>
            <a:r>
              <a:rPr lang="cs-CZ" i="1" dirty="0"/>
              <a:t>vzájemné vztahy mezi součástmi primárního práva</a:t>
            </a:r>
            <a:r>
              <a:rPr lang="cs-CZ" dirty="0"/>
              <a:t>: </a:t>
            </a:r>
          </a:p>
          <a:p>
            <a:r>
              <a:rPr lang="cs-CZ" dirty="0"/>
              <a:t>- vztah mezi smlouvami navzájem: mají stejnou právní sílu, SEU – základní ustanovení </a:t>
            </a:r>
          </a:p>
          <a:p>
            <a:r>
              <a:rPr lang="cs-CZ" dirty="0"/>
              <a:t>a SFEU doplňuje </a:t>
            </a:r>
          </a:p>
          <a:p>
            <a:r>
              <a:rPr lang="cs-CZ" dirty="0"/>
              <a:t>- vztah Smluv s SESAE: není zmíněn – jde o rovnoprávné akty </a:t>
            </a:r>
            <a:r>
              <a:rPr lang="cs-CZ" dirty="0" err="1"/>
              <a:t>mezin</a:t>
            </a:r>
            <a:r>
              <a:rPr lang="cs-CZ" dirty="0"/>
              <a:t>. práva </a:t>
            </a:r>
          </a:p>
          <a:p>
            <a:r>
              <a:rPr lang="cs-CZ" dirty="0"/>
              <a:t>- vztah LZP a Smluv: Smlouvy jsou speciální vůči LZP (při duplicitě práv se použijí </a:t>
            </a:r>
          </a:p>
          <a:p>
            <a:r>
              <a:rPr lang="cs-CZ" dirty="0"/>
              <a:t>podmínky ve Smlouvách, LZP je použije jen při aplikaci práva </a:t>
            </a:r>
          </a:p>
          <a:p>
            <a:r>
              <a:rPr lang="cs-CZ" dirty="0"/>
              <a:t>EU) 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4) </a:t>
            </a:r>
            <a:r>
              <a:rPr lang="cs-CZ" b="1" i="1" dirty="0"/>
              <a:t>SEKUNDÁRNÍ PRÁVO</a:t>
            </a:r>
            <a:r>
              <a:rPr lang="cs-CZ" dirty="0"/>
              <a:t> </a:t>
            </a:r>
          </a:p>
          <a:p>
            <a:r>
              <a:rPr lang="cs-CZ" dirty="0"/>
              <a:t>- akty, jež přijímají orgány vzniklé na základě primárního práva tj. orgány EU </a:t>
            </a:r>
          </a:p>
          <a:p>
            <a:r>
              <a:rPr lang="cs-CZ" dirty="0"/>
              <a:t>- sekundární akt lze přijmout, pokud existují pravomoci k jeho přijetí a dodrží se rozpočtová </a:t>
            </a:r>
          </a:p>
          <a:p>
            <a:r>
              <a:rPr lang="cs-CZ" dirty="0"/>
              <a:t>kázeň </a:t>
            </a:r>
          </a:p>
          <a:p>
            <a:r>
              <a:rPr lang="cs-CZ" dirty="0"/>
              <a:t>- druhy sekundárních aktů: </a:t>
            </a:r>
          </a:p>
          <a:p>
            <a:r>
              <a:rPr lang="cs-CZ" dirty="0"/>
              <a:t>1) </a:t>
            </a:r>
            <a:r>
              <a:rPr lang="cs-CZ" i="1" dirty="0"/>
              <a:t>právně závazné</a:t>
            </a:r>
            <a:r>
              <a:rPr lang="cs-CZ" dirty="0"/>
              <a:t> </a:t>
            </a:r>
          </a:p>
          <a:p>
            <a:r>
              <a:rPr lang="cs-CZ" dirty="0"/>
              <a:t>a) </a:t>
            </a:r>
            <a:r>
              <a:rPr lang="cs-CZ" i="1" dirty="0"/>
              <a:t>legislativní</a:t>
            </a:r>
            <a:r>
              <a:rPr lang="cs-CZ" dirty="0"/>
              <a:t>: nařízení, směrnice a rozhodnutí přijímané na základě primárního práva </a:t>
            </a:r>
          </a:p>
          <a:p>
            <a:r>
              <a:rPr lang="cs-CZ" dirty="0"/>
              <a:t>b) </a:t>
            </a:r>
            <a:r>
              <a:rPr lang="cs-CZ" i="1" dirty="0"/>
              <a:t>nelegislativní</a:t>
            </a:r>
            <a:r>
              <a:rPr lang="cs-CZ" dirty="0"/>
              <a:t>: akty přijímané na základě zmocnění v legislativním aktu </a:t>
            </a:r>
          </a:p>
          <a:p>
            <a:r>
              <a:rPr lang="cs-CZ" dirty="0"/>
              <a:t>- delegované: akty s obecnou působností přijímané Komisí, jež doplňují/pozměňují </a:t>
            </a:r>
          </a:p>
          <a:p>
            <a:r>
              <a:rPr lang="cs-CZ" dirty="0"/>
              <a:t>nepodstatné prvky nařízení či směrnice </a:t>
            </a:r>
          </a:p>
          <a:p>
            <a:r>
              <a:rPr lang="cs-CZ" dirty="0"/>
              <a:t>- povinnou součástí aktu slova „v přenesené působnosti“ </a:t>
            </a:r>
          </a:p>
          <a:p>
            <a:r>
              <a:rPr lang="cs-CZ" dirty="0"/>
              <a:t>- prováděcí: přijímané zásadně Komisí (výjimečně Radou) – je-li třeba pro provádění </a:t>
            </a:r>
          </a:p>
          <a:p>
            <a:r>
              <a:rPr lang="cs-CZ" dirty="0"/>
              <a:t>právě závazných aktů stanovit členským státům, které mají povinnost </a:t>
            </a:r>
          </a:p>
          <a:p>
            <a:r>
              <a:rPr lang="cs-CZ" dirty="0"/>
              <a:t>provádět akty EU, jednotné podmínky </a:t>
            </a:r>
          </a:p>
          <a:p>
            <a:r>
              <a:rPr lang="cs-CZ" dirty="0"/>
              <a:t>- povinnou součástí aktu slovo „prováděcí“ </a:t>
            </a:r>
          </a:p>
          <a:p>
            <a:r>
              <a:rPr lang="cs-CZ" dirty="0"/>
              <a:t>- akty SZBP - zvláštní postavení i režim přijímání </a:t>
            </a:r>
          </a:p>
          <a:p>
            <a:r>
              <a:rPr lang="cs-CZ" dirty="0"/>
              <a:t/>
            </a:r>
            <a:br>
              <a:rPr lang="cs-CZ" dirty="0"/>
            </a:br>
            <a:r>
              <a:rPr lang="cs-CZ" dirty="0"/>
              <a:t>2) </a:t>
            </a:r>
            <a:r>
              <a:rPr lang="cs-CZ" i="1" dirty="0"/>
              <a:t>nezávazné</a:t>
            </a:r>
            <a:r>
              <a:rPr lang="cs-CZ" dirty="0"/>
              <a:t> </a:t>
            </a:r>
          </a:p>
          <a:p>
            <a:r>
              <a:rPr lang="cs-CZ" dirty="0"/>
              <a:t>- doporučení, stanoviska a další nezávazné akty </a:t>
            </a:r>
          </a:p>
          <a:p>
            <a:r>
              <a:rPr lang="cs-CZ" dirty="0"/>
              <a:t/>
            </a:r>
            <a:br>
              <a:rPr lang="cs-CZ" dirty="0"/>
            </a:br>
            <a:r>
              <a:rPr lang="cs-CZ" dirty="0"/>
              <a:t>- další dělení na akty </a:t>
            </a:r>
            <a:r>
              <a:rPr lang="cs-CZ" i="1" dirty="0"/>
              <a:t>individuální</a:t>
            </a:r>
            <a:r>
              <a:rPr lang="cs-CZ" dirty="0"/>
              <a:t>(rozhodnutí s adresátem) X </a:t>
            </a:r>
            <a:r>
              <a:rPr lang="cs-CZ" i="1" dirty="0"/>
              <a:t>normativní</a:t>
            </a:r>
            <a:r>
              <a:rPr lang="cs-CZ" dirty="0"/>
              <a:t>(s obecnou </a:t>
            </a:r>
          </a:p>
          <a:p>
            <a:r>
              <a:rPr lang="cs-CZ" dirty="0"/>
              <a:t>působností) </a:t>
            </a:r>
          </a:p>
          <a:p>
            <a:r>
              <a:rPr lang="cs-CZ" dirty="0"/>
              <a:t>- uvnitř jednotlivých kategorií mezi výše uvedenými akty není hierarchie </a:t>
            </a:r>
          </a:p>
          <a:p>
            <a:r>
              <a:rPr lang="cs-CZ" dirty="0"/>
              <a:t/>
            </a:r>
            <a:br>
              <a:rPr lang="cs-CZ" dirty="0"/>
            </a:br>
            <a:r>
              <a:rPr lang="cs-CZ" dirty="0"/>
              <a:t>A) </a:t>
            </a:r>
            <a:r>
              <a:rPr lang="cs-CZ" b="1" i="1" dirty="0"/>
              <a:t>Nařízení</a:t>
            </a:r>
            <a:r>
              <a:rPr lang="cs-CZ" dirty="0"/>
              <a:t> </a:t>
            </a:r>
          </a:p>
          <a:p>
            <a:r>
              <a:rPr lang="cs-CZ" dirty="0"/>
              <a:t>- má obecnou závaznost (podobá se vnitrostátnímu zákonu) – upravuje konkrétní skutkové </a:t>
            </a:r>
          </a:p>
          <a:p>
            <a:r>
              <a:rPr lang="cs-CZ" dirty="0"/>
              <a:t>situace pro abstraktně určené adresáty </a:t>
            </a:r>
          </a:p>
          <a:p>
            <a:r>
              <a:rPr lang="cs-CZ" dirty="0"/>
              <a:t>- je závazné ve všech svých částech (nemůže být adresáty aplikováno selektivně) </a:t>
            </a:r>
          </a:p>
          <a:p>
            <a:r>
              <a:rPr lang="cs-CZ" dirty="0"/>
              <a:t>- je přímo použitelné v každém členském státě (automaticky zakládá práva a povinnosti </a:t>
            </a:r>
          </a:p>
          <a:p>
            <a:r>
              <a:rPr lang="cs-CZ" dirty="0"/>
              <a:t>v právním řádu členských států) - existují ale i nařízení, která se nevztahují na všechny </a:t>
            </a:r>
          </a:p>
          <a:p>
            <a:r>
              <a:rPr lang="cs-CZ" dirty="0"/>
              <a:t>členské státy </a:t>
            </a:r>
          </a:p>
          <a:p>
            <a:r>
              <a:rPr lang="cs-CZ" dirty="0"/>
              <a:t>- používá se zejm. v oblasti výlučných pravomocí, kde je možno přijmout vlastní úpravu </a:t>
            </a:r>
          </a:p>
          <a:p>
            <a:r>
              <a:rPr lang="cs-CZ" dirty="0"/>
              <a:t>(např. regulace zemědělských trhů, soutěž) </a:t>
            </a:r>
          </a:p>
          <a:p>
            <a:r>
              <a:rPr lang="cs-CZ" dirty="0"/>
              <a:t>- může mít různou právní sílu podle toho, zda jde o nařízení legislativní/ delegované/ </a:t>
            </a:r>
          </a:p>
          <a:p>
            <a:r>
              <a:rPr lang="cs-CZ" dirty="0"/>
              <a:t>prováděcí </a:t>
            </a:r>
          </a:p>
          <a:p>
            <a:r>
              <a:rPr lang="cs-CZ" dirty="0"/>
              <a:t/>
            </a:r>
            <a:br>
              <a:rPr lang="cs-CZ" dirty="0"/>
            </a:br>
            <a:r>
              <a:rPr lang="cs-CZ" dirty="0"/>
              <a:t>B) </a:t>
            </a:r>
            <a:r>
              <a:rPr lang="cs-CZ" b="1" i="1" dirty="0"/>
              <a:t>Směrnice</a:t>
            </a:r>
            <a:r>
              <a:rPr lang="cs-CZ" dirty="0"/>
              <a:t> </a:t>
            </a:r>
          </a:p>
          <a:p>
            <a:r>
              <a:rPr lang="cs-CZ" dirty="0"/>
              <a:t>- specifický nástroj harmonizace úprav čl. států v oblastech, kde má EU jen nevýlučné </a:t>
            </a:r>
          </a:p>
          <a:p>
            <a:r>
              <a:rPr lang="cs-CZ" dirty="0"/>
              <a:t>pravomoci </a:t>
            </a:r>
          </a:p>
          <a:p>
            <a:r>
              <a:rPr lang="cs-CZ" dirty="0"/>
              <a:t>- adresáty směrnice: členské státy </a:t>
            </a:r>
          </a:p>
          <a:p>
            <a:r>
              <a:rPr lang="cs-CZ" dirty="0"/>
              <a:t>- znaky: </a:t>
            </a:r>
          </a:p>
          <a:p>
            <a:r>
              <a:rPr lang="cs-CZ" dirty="0"/>
              <a:t>- závaznost zamýšleného výsledku směrnice </a:t>
            </a:r>
          </a:p>
          <a:p>
            <a:r>
              <a:rPr lang="cs-CZ" dirty="0"/>
              <a:t>- je ho dosaženo, pokud čl. stát zajistí řádné (obsahově správné a včasné) promítnutí </a:t>
            </a:r>
          </a:p>
          <a:p>
            <a:r>
              <a:rPr lang="cs-CZ" dirty="0"/>
              <a:t>obsahu směrnice do vnitrostátního transpozičního opatření + zajistí jeho řádnou </a:t>
            </a:r>
          </a:p>
          <a:p>
            <a:r>
              <a:rPr lang="cs-CZ" dirty="0"/>
              <a:t>aplikaci a vymahatelnost + oznámí transpoziční opatření Komisi </a:t>
            </a:r>
          </a:p>
          <a:p>
            <a:r>
              <a:rPr lang="cs-CZ" dirty="0"/>
              <a:t>- uvážení čl. států ohledně volby formy a prostředků transpozičního předpisu </a:t>
            </a:r>
          </a:p>
          <a:p>
            <a:r>
              <a:rPr lang="cs-CZ" dirty="0"/>
              <a:t>- minimální požadavky transpozice: </a:t>
            </a:r>
          </a:p>
          <a:p>
            <a:r>
              <a:rPr lang="cs-CZ" dirty="0"/>
              <a:t>- musí přesně odrážet obsah směrnice (odchylky možné, pokud to dovoluje </a:t>
            </a:r>
          </a:p>
          <a:p>
            <a:r>
              <a:rPr lang="cs-CZ" dirty="0"/>
              <a:t>směrnice/primární právo) </a:t>
            </a:r>
          </a:p>
          <a:p>
            <a:r>
              <a:rPr lang="cs-CZ" dirty="0"/>
              <a:t>- způsob transpozice: jasný, přesný a transparentní </a:t>
            </a:r>
          </a:p>
          <a:p>
            <a:r>
              <a:rPr lang="cs-CZ" dirty="0"/>
              <a:t>- </a:t>
            </a:r>
            <a:r>
              <a:rPr lang="cs-CZ" dirty="0" err="1"/>
              <a:t>transpozič</a:t>
            </a:r>
            <a:r>
              <a:rPr lang="cs-CZ" dirty="0"/>
              <a:t>. opatření – forma obecně závazného předpisu </a:t>
            </a:r>
          </a:p>
          <a:p>
            <a:r>
              <a:rPr lang="cs-CZ" dirty="0"/>
              <a:t>- lhůta k dosažení účelu – většinou 2-4 roky </a:t>
            </a:r>
          </a:p>
          <a:p>
            <a:r>
              <a:rPr lang="cs-CZ" dirty="0"/>
              <a:t>- před jejím uplynutím nejsou ustanovení směrnice přímo </a:t>
            </a:r>
          </a:p>
          <a:p>
            <a:r>
              <a:rPr lang="cs-CZ" dirty="0"/>
              <a:t>použitelná </a:t>
            </a:r>
          </a:p>
          <a:p>
            <a:r>
              <a:rPr lang="cs-CZ" dirty="0"/>
              <a:t>- důsledky neprovedení směrnice: </a:t>
            </a:r>
          </a:p>
          <a:p>
            <a:r>
              <a:rPr lang="cs-CZ" dirty="0"/>
              <a:t>- ustanovení směrnice může být přímo použitelné/ mít nepřímý účinek </a:t>
            </a:r>
          </a:p>
          <a:p>
            <a:r>
              <a:rPr lang="cs-CZ" dirty="0"/>
              <a:t>- možnost podání žaloby na náhradu škody jednotlivcem x čl. státu </a:t>
            </a:r>
          </a:p>
          <a:p>
            <a:r>
              <a:rPr lang="cs-CZ" dirty="0"/>
              <a:t>- možnost podání žaloby na porušení Smluv </a:t>
            </a:r>
          </a:p>
          <a:p>
            <a:r>
              <a:rPr lang="cs-CZ" dirty="0"/>
              <a:t/>
            </a:r>
            <a:br>
              <a:rPr lang="cs-CZ" dirty="0"/>
            </a:br>
            <a:r>
              <a:rPr lang="cs-CZ" dirty="0"/>
              <a:t>C) </a:t>
            </a:r>
            <a:r>
              <a:rPr lang="cs-CZ" b="1" i="1" dirty="0"/>
              <a:t>Rozhodnutí</a:t>
            </a:r>
            <a:r>
              <a:rPr lang="cs-CZ" dirty="0"/>
              <a:t> </a:t>
            </a:r>
          </a:p>
          <a:p>
            <a:r>
              <a:rPr lang="cs-CZ" dirty="0"/>
              <a:t>- je závazné v celém rozsahu </a:t>
            </a:r>
          </a:p>
          <a:p>
            <a:r>
              <a:rPr lang="cs-CZ" dirty="0"/>
              <a:t>- zpravidla má adresáty, nově (od LS) je ale mít nemusí </a:t>
            </a:r>
          </a:p>
          <a:p>
            <a:r>
              <a:rPr lang="cs-CZ" dirty="0"/>
              <a:t>- má obecnou působnost </a:t>
            </a:r>
          </a:p>
          <a:p>
            <a:r>
              <a:rPr lang="cs-CZ" dirty="0"/>
              <a:t>- jsou-li adresátem, čl. státy jsou povinny přijmout k němu potřebná prováděcí opatření </a:t>
            </a:r>
          </a:p>
          <a:p>
            <a:r>
              <a:rPr lang="cs-CZ" dirty="0"/>
              <a:t>- přímý účinek a vykonatelnost </a:t>
            </a:r>
          </a:p>
          <a:p>
            <a:r>
              <a:rPr lang="cs-CZ" dirty="0"/>
              <a:t>- významným typem rozhodnutí – rozhodnutí ESD </a:t>
            </a:r>
          </a:p>
          <a:p>
            <a:r>
              <a:rPr lang="cs-CZ" dirty="0"/>
              <a:t>- autoritativní výklad práva EU x zaplňování mezer v psaných pramenech práva EU x </a:t>
            </a:r>
          </a:p>
          <a:p>
            <a:r>
              <a:rPr lang="cs-CZ" dirty="0"/>
              <a:t>dovozování nepsaných pramenů práva </a:t>
            </a:r>
          </a:p>
          <a:p>
            <a:r>
              <a:rPr lang="cs-CZ" dirty="0"/>
              <a:t>D) </a:t>
            </a:r>
            <a:r>
              <a:rPr lang="cs-CZ" b="1" i="1" dirty="0"/>
              <a:t>Akty </a:t>
            </a:r>
            <a:r>
              <a:rPr lang="cs-CZ" b="1" i="1" dirty="0" err="1"/>
              <a:t>sui</a:t>
            </a:r>
            <a:r>
              <a:rPr lang="cs-CZ" b="1" i="1" dirty="0"/>
              <a:t> </a:t>
            </a:r>
            <a:r>
              <a:rPr lang="cs-CZ" b="1" i="1" dirty="0" err="1"/>
              <a:t>generis</a:t>
            </a:r>
            <a:r>
              <a:rPr lang="cs-CZ" dirty="0"/>
              <a:t> </a:t>
            </a:r>
          </a:p>
          <a:p>
            <a:r>
              <a:rPr lang="cs-CZ" dirty="0"/>
              <a:t>- akty, které nejsou uvedeny v čl. 288 SFEU (např. rozhodnutí zástupců vlád členských </a:t>
            </a:r>
          </a:p>
          <a:p>
            <a:r>
              <a:rPr lang="cs-CZ" dirty="0"/>
              <a:t>států v Radě) </a:t>
            </a:r>
          </a:p>
          <a:p>
            <a:r>
              <a:rPr lang="cs-CZ" dirty="0"/>
              <a:t>- ESD u nich přezkoumává, zda respektují požadavky primárního práva </a:t>
            </a:r>
          </a:p>
          <a:p>
            <a:r>
              <a:rPr lang="cs-CZ" dirty="0"/>
              <a:t/>
            </a:r>
            <a:br>
              <a:rPr lang="cs-CZ" dirty="0"/>
            </a:br>
            <a:r>
              <a:rPr lang="cs-CZ" dirty="0"/>
              <a:t>E) </a:t>
            </a:r>
            <a:r>
              <a:rPr lang="cs-CZ" b="1" i="1" dirty="0" err="1"/>
              <a:t>Meziorgánové</a:t>
            </a:r>
            <a:r>
              <a:rPr lang="cs-CZ" b="1" i="1" dirty="0"/>
              <a:t> dohody</a:t>
            </a:r>
            <a:r>
              <a:rPr lang="cs-CZ" dirty="0"/>
              <a:t> </a:t>
            </a:r>
          </a:p>
          <a:p>
            <a:r>
              <a:rPr lang="cs-CZ" dirty="0"/>
              <a:t>- upravují způsoby spolupráce mezi </a:t>
            </a:r>
            <a:r>
              <a:rPr lang="cs-CZ" dirty="0" err="1"/>
              <a:t>otgány</a:t>
            </a:r>
            <a:r>
              <a:rPr lang="cs-CZ" dirty="0"/>
              <a:t> EU navzájem (zejm. oblast rozpočtová a </a:t>
            </a:r>
          </a:p>
          <a:p>
            <a:r>
              <a:rPr lang="cs-CZ" dirty="0"/>
              <a:t>rozhodovací) </a:t>
            </a:r>
          </a:p>
          <a:p>
            <a:r>
              <a:rPr lang="cs-CZ" dirty="0"/>
              <a:t>- zavazují orgány politicky a morálně, právně jen je-li to dohodnuto </a:t>
            </a:r>
          </a:p>
          <a:p>
            <a:r>
              <a:rPr lang="cs-CZ" dirty="0"/>
              <a:t/>
            </a:r>
            <a:br>
              <a:rPr lang="cs-CZ" dirty="0"/>
            </a:br>
            <a:r>
              <a:rPr lang="cs-CZ" dirty="0"/>
              <a:t>F) </a:t>
            </a:r>
            <a:r>
              <a:rPr lang="cs-CZ" b="1" i="1" dirty="0"/>
              <a:t>Nezávazné právní akty</a:t>
            </a:r>
            <a:r>
              <a:rPr lang="cs-CZ" dirty="0"/>
              <a:t> </a:t>
            </a:r>
          </a:p>
          <a:p>
            <a:r>
              <a:rPr lang="cs-CZ" dirty="0"/>
              <a:t>- </a:t>
            </a:r>
            <a:r>
              <a:rPr lang="cs-CZ" i="1" dirty="0"/>
              <a:t>Doporučení</a:t>
            </a:r>
            <a:r>
              <a:rPr lang="cs-CZ" dirty="0"/>
              <a:t> </a:t>
            </a:r>
          </a:p>
          <a:p>
            <a:r>
              <a:rPr lang="cs-CZ" dirty="0"/>
              <a:t>- není závazné, ale může mít jisté právní účinky (představuje obecný rámec určitých </a:t>
            </a:r>
          </a:p>
          <a:p>
            <a:r>
              <a:rPr lang="cs-CZ" dirty="0"/>
              <a:t>činností EU) </a:t>
            </a:r>
          </a:p>
          <a:p>
            <a:r>
              <a:rPr lang="cs-CZ" dirty="0"/>
              <a:t>- přijímá je hl. Rada, ale i Komise či ECB </a:t>
            </a:r>
          </a:p>
          <a:p>
            <a:r>
              <a:rPr lang="cs-CZ" dirty="0"/>
              <a:t/>
            </a:r>
            <a:br>
              <a:rPr lang="cs-CZ" dirty="0"/>
            </a:br>
            <a:r>
              <a:rPr lang="cs-CZ" dirty="0"/>
              <a:t>- </a:t>
            </a:r>
            <a:r>
              <a:rPr lang="cs-CZ" i="1" dirty="0"/>
              <a:t>Stanoviska</a:t>
            </a:r>
            <a:r>
              <a:rPr lang="cs-CZ" dirty="0"/>
              <a:t> </a:t>
            </a:r>
          </a:p>
          <a:p>
            <a:r>
              <a:rPr lang="cs-CZ" dirty="0"/>
              <a:t>- jsou obligatorně požadována v rámci některých řízení </a:t>
            </a:r>
          </a:p>
          <a:p>
            <a:r>
              <a:rPr lang="cs-CZ" dirty="0"/>
              <a:t>- obsahuje posouzení určité právně relevantní situace </a:t>
            </a:r>
          </a:p>
          <a:p>
            <a:r>
              <a:rPr lang="cs-CZ" dirty="0"/>
              <a:t>- adresáty: především čl. státy (i u doporučení) </a:t>
            </a:r>
          </a:p>
          <a:p>
            <a:r>
              <a:rPr lang="cs-CZ" dirty="0"/>
              <a:t/>
            </a:r>
            <a:br>
              <a:rPr lang="cs-CZ" dirty="0"/>
            </a:br>
            <a:r>
              <a:rPr lang="cs-CZ" dirty="0"/>
              <a:t>- </a:t>
            </a:r>
            <a:r>
              <a:rPr lang="cs-CZ" i="1" dirty="0"/>
              <a:t>Sdělení Komise</a:t>
            </a:r>
            <a:r>
              <a:rPr lang="cs-CZ" dirty="0"/>
              <a:t> </a:t>
            </a:r>
          </a:p>
          <a:p>
            <a:r>
              <a:rPr lang="cs-CZ" dirty="0"/>
              <a:t>- obsahuje výkladová pravidla, sděluje, jak bude rozhodovat v budoucnu – vytváří </a:t>
            </a:r>
          </a:p>
          <a:p>
            <a:r>
              <a:rPr lang="cs-CZ" dirty="0"/>
              <a:t>soft </a:t>
            </a:r>
            <a:r>
              <a:rPr lang="cs-CZ" dirty="0" err="1"/>
              <a:t>law</a:t>
            </a:r>
            <a:r>
              <a:rPr lang="cs-CZ" dirty="0"/>
              <a:t> </a:t>
            </a:r>
          </a:p>
          <a:p>
            <a:r>
              <a:rPr lang="cs-CZ" dirty="0"/>
              <a:t>- nejsou právně závazné, vytvářejí legitimní důvěru a očekávání </a:t>
            </a:r>
          </a:p>
          <a:p>
            <a:r>
              <a:rPr lang="cs-CZ" dirty="0"/>
              <a:t/>
            </a:r>
            <a:br>
              <a:rPr lang="cs-CZ" dirty="0"/>
            </a:br>
            <a:r>
              <a:rPr lang="cs-CZ" dirty="0"/>
              <a:t>- </a:t>
            </a:r>
            <a:r>
              <a:rPr lang="cs-CZ" i="1" dirty="0"/>
              <a:t>Vysvětlení</a:t>
            </a:r>
            <a:r>
              <a:rPr lang="cs-CZ" dirty="0"/>
              <a:t>(vydáno k LZP) </a:t>
            </a:r>
          </a:p>
          <a:p>
            <a:r>
              <a:rPr lang="cs-CZ" dirty="0"/>
              <a:t>- </a:t>
            </a:r>
            <a:r>
              <a:rPr lang="cs-CZ" i="1" dirty="0"/>
              <a:t>Rezoluce-prohlášení Rady</a:t>
            </a:r>
            <a:r>
              <a:rPr lang="cs-CZ" dirty="0"/>
              <a:t> - definují budoucí program činnosti některé oblasti </a:t>
            </a:r>
          </a:p>
          <a:p>
            <a:r>
              <a:rPr lang="cs-CZ" dirty="0"/>
              <a:t>- nemají právní závaznost </a:t>
            </a:r>
          </a:p>
          <a:p>
            <a:r>
              <a:rPr lang="cs-CZ" dirty="0"/>
              <a:t/>
            </a:r>
            <a:br>
              <a:rPr lang="cs-CZ" dirty="0"/>
            </a:br>
            <a:r>
              <a:rPr lang="cs-CZ" dirty="0"/>
              <a:t>G) </a:t>
            </a:r>
            <a:r>
              <a:rPr lang="cs-CZ" b="1" i="1" dirty="0"/>
              <a:t>Platné historické formy sekundárních aktů</a:t>
            </a:r>
            <a:r>
              <a:rPr lang="cs-CZ" dirty="0"/>
              <a:t> </a:t>
            </a:r>
          </a:p>
          <a:p>
            <a:r>
              <a:rPr lang="cs-CZ" dirty="0"/>
              <a:t>- předpisy ve formách, jež současné primární právo nezná </a:t>
            </a:r>
          </a:p>
          <a:p>
            <a:r>
              <a:rPr lang="cs-CZ" dirty="0"/>
              <a:t>- tyto akty zůstávají v platnosti i po LS, dokud nebudou zrušeny či nahrazeny </a:t>
            </a:r>
          </a:p>
          <a:p>
            <a:r>
              <a:rPr lang="cs-CZ" dirty="0"/>
              <a:t>- </a:t>
            </a:r>
            <a:r>
              <a:rPr lang="cs-CZ" i="1" dirty="0"/>
              <a:t>Rámcové rozhodnutí</a:t>
            </a:r>
            <a:r>
              <a:rPr lang="cs-CZ" dirty="0"/>
              <a:t> (obdobou směrnice pro policejní a justiční spolupráci ve věcech </a:t>
            </a:r>
          </a:p>
          <a:p>
            <a:r>
              <a:rPr lang="cs-CZ" dirty="0"/>
              <a:t>trestních), nemají přímý účinek </a:t>
            </a:r>
          </a:p>
          <a:p>
            <a:r>
              <a:rPr lang="cs-CZ" dirty="0"/>
              <a:t>- </a:t>
            </a:r>
            <a:r>
              <a:rPr lang="cs-CZ" i="1" dirty="0"/>
              <a:t>společné akce</a:t>
            </a:r>
            <a:r>
              <a:rPr lang="cs-CZ" dirty="0"/>
              <a:t>, </a:t>
            </a:r>
            <a:r>
              <a:rPr lang="cs-CZ" i="1" dirty="0"/>
              <a:t>společné strategie</a:t>
            </a:r>
            <a:r>
              <a:rPr lang="cs-CZ" dirty="0"/>
              <a:t> a </a:t>
            </a:r>
            <a:r>
              <a:rPr lang="cs-CZ" i="1" dirty="0"/>
              <a:t>společné postoje</a:t>
            </a:r>
            <a:r>
              <a:rPr lang="cs-CZ" dirty="0"/>
              <a:t> – nahrazeny formou rozhodnutí </a:t>
            </a:r>
          </a:p>
          <a:p>
            <a:r>
              <a:rPr lang="cs-CZ" dirty="0"/>
              <a:t>s příslušným obsahem (strategie, akce, postoj) 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5) </a:t>
            </a:r>
            <a:r>
              <a:rPr lang="cs-CZ" b="1" i="1" dirty="0" smtClean="0"/>
              <a:t>TERCIÁRNÍ </a:t>
            </a:r>
            <a:r>
              <a:rPr lang="cs-CZ" b="1" i="1" dirty="0"/>
              <a:t>PRÁVO</a:t>
            </a:r>
            <a:r>
              <a:rPr lang="cs-CZ" dirty="0"/>
              <a:t> </a:t>
            </a:r>
          </a:p>
          <a:p>
            <a:r>
              <a:rPr lang="cs-CZ" dirty="0"/>
              <a:t>- MS mezi člen. státy EU navzájem, jež usnadňovaly fungování EU – časem ale </a:t>
            </a:r>
          </a:p>
          <a:p>
            <a:r>
              <a:rPr lang="cs-CZ" dirty="0"/>
              <a:t>nahrazovány regulérním sekundárním právem </a:t>
            </a:r>
          </a:p>
          <a:p>
            <a:r>
              <a:rPr lang="cs-CZ" dirty="0"/>
              <a:t>- je sporné, zda jde o pramen EP </a:t>
            </a:r>
          </a:p>
          <a:p>
            <a:r>
              <a:rPr lang="cs-CZ" dirty="0"/>
              <a:t>- úmluvy za účelem harmonizace práva v zájmu FO a soukromých osob ve 4 oblastech, </a:t>
            </a:r>
          </a:p>
          <a:p>
            <a:r>
              <a:rPr lang="cs-CZ" dirty="0"/>
              <a:t>úmluvy koordinující postupy čl. států v policejní a justiční spolupráci v trestních věcech, </a:t>
            </a:r>
          </a:p>
          <a:p>
            <a:r>
              <a:rPr lang="cs-CZ" dirty="0"/>
              <a:t>úmluvy usnadňující výkon primárního práva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2852C-DBB0-4972-AA9A-ADEB3581C663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552867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2852C-DBB0-4972-AA9A-ADEB3581C663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91847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https://www.karolinum.cz/ink2_stat/dload.jsp?prezMat=109852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2852C-DBB0-4972-AA9A-ADEB3581C663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2316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Existuje i</a:t>
            </a:r>
            <a:r>
              <a:rPr lang="cs-CZ" baseline="0" dirty="0"/>
              <a:t> ve čtyřdimenzionálním uspořádání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2852C-DBB0-4972-AA9A-ADEB3581C663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740795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2852C-DBB0-4972-AA9A-ADEB3581C663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633043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2852C-DBB0-4972-AA9A-ADEB3581C663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228276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2852C-DBB0-4972-AA9A-ADEB3581C663}" type="slidenum">
              <a:rPr lang="cs-CZ" smtClean="0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29518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3353" indent="-173353">
              <a:buFontTx/>
              <a:buChar char="-"/>
            </a:pPr>
            <a:r>
              <a:rPr lang="cs-CZ" dirty="0"/>
              <a:t>Reakce na WW</a:t>
            </a:r>
            <a:r>
              <a:rPr lang="cs-CZ" baseline="0" dirty="0"/>
              <a:t> 1</a:t>
            </a:r>
          </a:p>
          <a:p>
            <a:pPr marL="173353" indent="-173353">
              <a:buFontTx/>
              <a:buChar char="-"/>
            </a:pPr>
            <a:r>
              <a:rPr lang="cs-CZ" baseline="0" dirty="0"/>
              <a:t>Cíle: </a:t>
            </a:r>
          </a:p>
          <a:p>
            <a:pPr marL="635628" lvl="1" indent="-173353">
              <a:buFontTx/>
              <a:buChar char="-"/>
            </a:pPr>
            <a:r>
              <a:rPr lang="cs-CZ" baseline="0" dirty="0"/>
              <a:t>Demilitarizace</a:t>
            </a:r>
          </a:p>
          <a:p>
            <a:pPr marL="635628" lvl="1" indent="-173353">
              <a:buFontTx/>
              <a:buChar char="-"/>
            </a:pPr>
            <a:r>
              <a:rPr lang="cs-CZ" baseline="0" dirty="0"/>
              <a:t>Světový mír</a:t>
            </a:r>
          </a:p>
          <a:p>
            <a:pPr marL="635628" lvl="1" indent="-173353">
              <a:buFontTx/>
              <a:buChar char="-"/>
            </a:pPr>
            <a:r>
              <a:rPr lang="cs-CZ" baseline="0" dirty="0"/>
              <a:t>Prevence válek skrze diplomacii a zásady kolektivní bezpečnosti</a:t>
            </a:r>
          </a:p>
          <a:p>
            <a:pPr marL="173353" indent="-173353">
              <a:buFontTx/>
              <a:buChar char="-"/>
            </a:pPr>
            <a:r>
              <a:rPr lang="cs-CZ" baseline="0" dirty="0"/>
              <a:t>WW II. – prohloubení sporů, tenzí (neschopnost reagovat na Itálii, Německo aj.)</a:t>
            </a:r>
          </a:p>
          <a:p>
            <a:endParaRPr lang="cs-CZ" baseline="0" dirty="0"/>
          </a:p>
          <a:p>
            <a:endParaRPr lang="cs-CZ" baseline="0" dirty="0"/>
          </a:p>
          <a:p>
            <a:pPr marL="462275" lvl="1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2852C-DBB0-4972-AA9A-ADEB3581C663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49255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FAO – Organizace</a:t>
            </a:r>
            <a:r>
              <a:rPr lang="cs-CZ" baseline="0" dirty="0"/>
              <a:t> pro výživu a zemědělství</a:t>
            </a:r>
            <a:endParaRPr lang="cs-CZ" dirty="0"/>
          </a:p>
          <a:p>
            <a:r>
              <a:rPr lang="cs-CZ" dirty="0"/>
              <a:t>ICAO - </a:t>
            </a:r>
          </a:p>
          <a:p>
            <a:r>
              <a:rPr lang="cs-CZ" dirty="0"/>
              <a:t>ILO</a:t>
            </a:r>
          </a:p>
          <a:p>
            <a:r>
              <a:rPr lang="cs-CZ" dirty="0"/>
              <a:t>IPCC</a:t>
            </a:r>
          </a:p>
          <a:p>
            <a:r>
              <a:rPr lang="cs-CZ" dirty="0"/>
              <a:t>MAAE</a:t>
            </a:r>
          </a:p>
          <a:p>
            <a:r>
              <a:rPr lang="cs-CZ" dirty="0"/>
              <a:t>UNIDO</a:t>
            </a:r>
          </a:p>
          <a:p>
            <a:r>
              <a:rPr lang="cs-CZ" dirty="0"/>
              <a:t>ITU</a:t>
            </a:r>
          </a:p>
          <a:p>
            <a:r>
              <a:rPr lang="cs-CZ" dirty="0"/>
              <a:t>UNAIDS</a:t>
            </a:r>
          </a:p>
          <a:p>
            <a:r>
              <a:rPr lang="cs-CZ" dirty="0"/>
              <a:t>SCSL</a:t>
            </a:r>
          </a:p>
          <a:p>
            <a:r>
              <a:rPr lang="cs-CZ" dirty="0"/>
              <a:t>UNCTAD</a:t>
            </a:r>
          </a:p>
          <a:p>
            <a:r>
              <a:rPr lang="cs-CZ" dirty="0"/>
              <a:t>UNCITRAL</a:t>
            </a:r>
          </a:p>
          <a:p>
            <a:r>
              <a:rPr lang="cs-CZ" dirty="0"/>
              <a:t>UNDCP</a:t>
            </a:r>
          </a:p>
          <a:p>
            <a:r>
              <a:rPr lang="cs-CZ" dirty="0"/>
              <a:t>UNDP</a:t>
            </a:r>
          </a:p>
          <a:p>
            <a:r>
              <a:rPr lang="cs-CZ" dirty="0"/>
              <a:t>UNEP</a:t>
            </a:r>
          </a:p>
          <a:p>
            <a:r>
              <a:rPr lang="cs-CZ" dirty="0"/>
              <a:t>UNESCO</a:t>
            </a:r>
          </a:p>
          <a:p>
            <a:r>
              <a:rPr lang="cs-CZ" dirty="0"/>
              <a:t>UNODC</a:t>
            </a:r>
          </a:p>
          <a:p>
            <a:r>
              <a:rPr lang="cs-CZ" dirty="0"/>
              <a:t>UNFIP</a:t>
            </a:r>
          </a:p>
          <a:p>
            <a:r>
              <a:rPr lang="cs-CZ" dirty="0"/>
              <a:t>UNIFEM</a:t>
            </a:r>
          </a:p>
          <a:p>
            <a:r>
              <a:rPr lang="cs-CZ" dirty="0"/>
              <a:t>UNFPA</a:t>
            </a:r>
          </a:p>
          <a:p>
            <a:r>
              <a:rPr lang="cs-CZ" dirty="0"/>
              <a:t>OHCHR</a:t>
            </a:r>
          </a:p>
          <a:p>
            <a:r>
              <a:rPr lang="cs-CZ" dirty="0"/>
              <a:t>UNHCR</a:t>
            </a:r>
          </a:p>
          <a:p>
            <a:r>
              <a:rPr lang="cs-CZ" dirty="0"/>
              <a:t>UNHRC</a:t>
            </a:r>
          </a:p>
          <a:p>
            <a:r>
              <a:rPr lang="cs-CZ" dirty="0"/>
              <a:t>HABITAT</a:t>
            </a:r>
          </a:p>
          <a:p>
            <a:r>
              <a:rPr lang="cs-CZ" dirty="0"/>
              <a:t>UNICEF</a:t>
            </a:r>
          </a:p>
          <a:p>
            <a:r>
              <a:rPr lang="cs-CZ" dirty="0"/>
              <a:t>UNRWA</a:t>
            </a:r>
          </a:p>
          <a:p>
            <a:r>
              <a:rPr lang="cs-CZ" dirty="0"/>
              <a:t>UPU</a:t>
            </a:r>
          </a:p>
          <a:p>
            <a:r>
              <a:rPr lang="cs-CZ" dirty="0"/>
              <a:t>WFP</a:t>
            </a:r>
          </a:p>
          <a:p>
            <a:r>
              <a:rPr lang="cs-CZ" dirty="0"/>
              <a:t>WHO</a:t>
            </a:r>
          </a:p>
          <a:p>
            <a:r>
              <a:rPr lang="cs-CZ" dirty="0"/>
              <a:t>WMO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2852C-DBB0-4972-AA9A-ADEB3581C663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66508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EHK v</a:t>
            </a:r>
            <a:r>
              <a:rPr lang="cs-CZ" baseline="0" dirty="0"/>
              <a:t> Ženevě – jedna z pěti regionálních komisí OSN (obnova po WW II., nyní spolupráce)</a:t>
            </a:r>
          </a:p>
          <a:p>
            <a:endParaRPr lang="cs-CZ" baseline="0" dirty="0"/>
          </a:p>
          <a:p>
            <a:r>
              <a:rPr lang="cs-CZ" b="1" baseline="0" dirty="0"/>
              <a:t>WHO:</a:t>
            </a:r>
          </a:p>
          <a:p>
            <a:r>
              <a:rPr lang="cs-CZ" dirty="0">
                <a:effectLst/>
              </a:rPr>
              <a:t>Podpora zdraví</a:t>
            </a:r>
          </a:p>
          <a:p>
            <a:r>
              <a:rPr lang="cs-CZ" dirty="0">
                <a:effectLst/>
              </a:rPr>
              <a:t>Podpora zdravotní bezpečnosti</a:t>
            </a:r>
          </a:p>
          <a:p>
            <a:r>
              <a:rPr lang="cs-CZ" dirty="0">
                <a:effectLst/>
              </a:rPr>
              <a:t>Upevňování zdravotnických systémů</a:t>
            </a:r>
          </a:p>
          <a:p>
            <a:r>
              <a:rPr lang="cs-CZ" dirty="0">
                <a:effectLst/>
              </a:rPr>
              <a:t>Využití poznatků z výzkumu při formulování strategií</a:t>
            </a:r>
          </a:p>
          <a:p>
            <a:r>
              <a:rPr lang="cs-CZ" dirty="0">
                <a:effectLst/>
              </a:rPr>
              <a:t>Posilování spolupráce</a:t>
            </a:r>
          </a:p>
          <a:p>
            <a:r>
              <a:rPr lang="cs-CZ" dirty="0">
                <a:effectLst/>
              </a:rPr>
              <a:t>Zlepšení implementace rozhodnutí</a:t>
            </a:r>
          </a:p>
          <a:p>
            <a:endParaRPr lang="cs-CZ" dirty="0"/>
          </a:p>
          <a:p>
            <a:r>
              <a:rPr lang="cs-CZ" b="1" dirty="0"/>
              <a:t>Priority ČR</a:t>
            </a:r>
            <a:r>
              <a:rPr lang="cs-CZ" b="1" baseline="0" dirty="0"/>
              <a:t> v WHO:</a:t>
            </a:r>
          </a:p>
          <a:p>
            <a:endParaRPr lang="cs-CZ" b="0" baseline="0" dirty="0"/>
          </a:p>
          <a:p>
            <a:r>
              <a:rPr lang="cs-CZ" b="0" dirty="0">
                <a:effectLst/>
              </a:rPr>
              <a:t>Priority České republiky ve WHO:</a:t>
            </a:r>
          </a:p>
          <a:p>
            <a:r>
              <a:rPr lang="cs-CZ" b="0" dirty="0">
                <a:effectLst/>
                <a:hlinkClick r:id="rId3"/>
              </a:rPr>
              <a:t>Podpora zdraví během života</a:t>
            </a:r>
            <a:r>
              <a:rPr lang="cs-CZ" b="0" dirty="0">
                <a:effectLst/>
              </a:rPr>
              <a:t> (</a:t>
            </a:r>
            <a:r>
              <a:rPr lang="cs-CZ" b="0" dirty="0">
                <a:effectLst/>
                <a:hlinkClick r:id="rId4"/>
              </a:rPr>
              <a:t>Zdraví 2020</a:t>
            </a:r>
            <a:r>
              <a:rPr lang="cs-CZ" b="0" dirty="0">
                <a:effectLst/>
              </a:rPr>
              <a:t>, </a:t>
            </a:r>
            <a:r>
              <a:rPr lang="cs-CZ" b="0" dirty="0">
                <a:effectLst/>
                <a:hlinkClick r:id="rId5"/>
              </a:rPr>
              <a:t>Zdraví ve všech politikách</a:t>
            </a:r>
            <a:r>
              <a:rPr lang="cs-CZ" b="0" dirty="0">
                <a:effectLst/>
              </a:rPr>
              <a:t>, </a:t>
            </a:r>
            <a:r>
              <a:rPr lang="cs-CZ" b="0" dirty="0">
                <a:effectLst/>
                <a:hlinkClick r:id="rId6"/>
              </a:rPr>
              <a:t>Zdravé stárnutí</a:t>
            </a:r>
            <a:r>
              <a:rPr lang="cs-CZ" b="0" dirty="0">
                <a:effectLst/>
              </a:rPr>
              <a:t>, Primární péče)</a:t>
            </a:r>
          </a:p>
          <a:p>
            <a:r>
              <a:rPr lang="cs-CZ" b="0" dirty="0">
                <a:effectLst/>
                <a:hlinkClick r:id="rId7"/>
              </a:rPr>
              <a:t>Nepřenosná onemocnění </a:t>
            </a:r>
            <a:r>
              <a:rPr lang="cs-CZ" b="0" dirty="0">
                <a:effectLst/>
              </a:rPr>
              <a:t>(Prevence a kontrola, </a:t>
            </a:r>
            <a:r>
              <a:rPr lang="cs-CZ" b="0" dirty="0">
                <a:effectLst/>
                <a:hlinkClick r:id="rId8"/>
              </a:rPr>
              <a:t>Výživa</a:t>
            </a:r>
            <a:r>
              <a:rPr lang="cs-CZ" b="0" dirty="0">
                <a:effectLst/>
              </a:rPr>
              <a:t>)</a:t>
            </a:r>
          </a:p>
          <a:p>
            <a:r>
              <a:rPr lang="cs-CZ" b="0" dirty="0">
                <a:effectLst/>
              </a:rPr>
              <a:t>Dohled a bezpečnost (</a:t>
            </a:r>
            <a:r>
              <a:rPr lang="cs-CZ" b="0" dirty="0">
                <a:effectLst/>
                <a:hlinkClick r:id="rId9"/>
              </a:rPr>
              <a:t>Připravenost na pandemická a epidemická onemocnění</a:t>
            </a:r>
            <a:r>
              <a:rPr lang="cs-CZ" b="0" dirty="0">
                <a:effectLst/>
              </a:rPr>
              <a:t>)</a:t>
            </a:r>
          </a:p>
          <a:p>
            <a:r>
              <a:rPr lang="cs-CZ" b="0" dirty="0">
                <a:effectLst/>
                <a:hlinkClick r:id="rId10"/>
              </a:rPr>
              <a:t>Univerzální zdravotní pokrytí</a:t>
            </a:r>
            <a:endParaRPr lang="cs-CZ" b="0" dirty="0">
              <a:effectLst/>
            </a:endParaRPr>
          </a:p>
          <a:p>
            <a:r>
              <a:rPr lang="cs-CZ" b="0" dirty="0">
                <a:effectLst/>
              </a:rPr>
              <a:t>Management (</a:t>
            </a:r>
            <a:r>
              <a:rPr lang="cs-CZ" b="0" dirty="0">
                <a:effectLst/>
                <a:hlinkClick r:id="rId11"/>
              </a:rPr>
              <a:t>e-</a:t>
            </a:r>
            <a:r>
              <a:rPr lang="cs-CZ" b="0" dirty="0" err="1">
                <a:effectLst/>
                <a:hlinkClick r:id="rId11"/>
              </a:rPr>
              <a:t>Health</a:t>
            </a:r>
            <a:r>
              <a:rPr lang="cs-CZ" b="0" dirty="0">
                <a:effectLst/>
              </a:rPr>
              <a:t>)</a:t>
            </a:r>
          </a:p>
          <a:p>
            <a:endParaRPr lang="cs-CZ" b="0" dirty="0">
              <a:effectLst/>
            </a:endParaRPr>
          </a:p>
          <a:p>
            <a:r>
              <a:rPr lang="cs-CZ" b="0" dirty="0">
                <a:effectLst/>
              </a:rPr>
              <a:t>https://www.osn.cz/osn/agentury-osn-v-cr/  </a:t>
            </a:r>
          </a:p>
          <a:p>
            <a:r>
              <a:rPr lang="cs-CZ" b="0" dirty="0">
                <a:effectLst/>
              </a:rPr>
              <a:t>https://www.euro.who.int/en/countries/czechia</a:t>
            </a:r>
          </a:p>
          <a:p>
            <a:r>
              <a:rPr lang="cs-CZ" b="0" dirty="0">
                <a:effectLst/>
              </a:rPr>
              <a:t>https://euro.sharefile.com/share/view/s3073c48824845f2b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2852C-DBB0-4972-AA9A-ADEB3581C663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31432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Rozvojové cíle </a:t>
            </a:r>
            <a:r>
              <a:rPr lang="cs-CZ" dirty="0" err="1"/>
              <a:t>tisícilení</a:t>
            </a:r>
            <a:r>
              <a:rPr lang="cs-CZ" dirty="0"/>
              <a:t> – Millenium</a:t>
            </a:r>
            <a:r>
              <a:rPr lang="cs-CZ" baseline="0" dirty="0"/>
              <a:t> </a:t>
            </a:r>
            <a:r>
              <a:rPr lang="cs-CZ" baseline="0" dirty="0" err="1"/>
              <a:t>Goals</a:t>
            </a:r>
            <a:endParaRPr lang="cs-CZ" baseline="0" dirty="0"/>
          </a:p>
          <a:p>
            <a:r>
              <a:rPr lang="cs-CZ" b="1" dirty="0"/>
              <a:t>cíl: Odstranit extrémní chudobu a hlad</a:t>
            </a:r>
            <a:endParaRPr lang="cs-CZ" dirty="0"/>
          </a:p>
          <a:p>
            <a:r>
              <a:rPr lang="cs-CZ" b="1" dirty="0"/>
              <a:t>cíl: Dosáhnout základního vzdělání pro všechny</a:t>
            </a:r>
            <a:endParaRPr lang="cs-CZ" dirty="0"/>
          </a:p>
          <a:p>
            <a:r>
              <a:rPr lang="cs-CZ" b="1" dirty="0"/>
              <a:t>cíl: Prosazovat rovnost pohlaví a posílit roli žen ve společnosti</a:t>
            </a:r>
            <a:endParaRPr lang="cs-CZ" dirty="0"/>
          </a:p>
          <a:p>
            <a:r>
              <a:rPr lang="cs-CZ" b="1" dirty="0"/>
              <a:t>cíl: Snížit dětskou úmrtnost</a:t>
            </a:r>
            <a:endParaRPr lang="cs-CZ" dirty="0"/>
          </a:p>
          <a:p>
            <a:r>
              <a:rPr lang="cs-CZ" b="1" dirty="0"/>
              <a:t>cíl: Zlepšit zdraví matek</a:t>
            </a:r>
            <a:endParaRPr lang="cs-CZ" dirty="0"/>
          </a:p>
          <a:p>
            <a:r>
              <a:rPr lang="cs-CZ" b="1" dirty="0"/>
              <a:t>cíl: Bojovat s HIV/AIDS, malárií a dalšími nemocemi</a:t>
            </a:r>
            <a:endParaRPr lang="cs-CZ" dirty="0"/>
          </a:p>
          <a:p>
            <a:r>
              <a:rPr lang="cs-CZ" b="1" dirty="0"/>
              <a:t>cíl: Zajistit udržitelný stav životního prostředí</a:t>
            </a:r>
            <a:endParaRPr lang="cs-CZ" dirty="0"/>
          </a:p>
          <a:p>
            <a:r>
              <a:rPr lang="cs-CZ" b="1" dirty="0"/>
              <a:t>cíl: Budovat světové partnerství pro rozvoj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2852C-DBB0-4972-AA9A-ADEB3581C663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b="1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</a:t>
            </a:r>
            <a:r>
              <a:rPr lang="cs-CZ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ague</a:t>
            </a:r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cs-CZ" sz="1200" b="1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</a:t>
            </a:r>
            <a:r>
              <a:rPr lang="cs-CZ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onference</a:t>
            </a:r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on Private International </a:t>
            </a:r>
            <a:r>
              <a:rPr lang="cs-CZ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Law</a:t>
            </a:r>
            <a:endParaRPr lang="cs-CZ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cs-CZ" baseline="0" dirty="0"/>
              <a:t>https://www.hcch.net/en/home</a:t>
            </a:r>
            <a:endParaRPr lang="cs-CZ" dirty="0"/>
          </a:p>
          <a:p>
            <a:endParaRPr lang="cs-CZ" dirty="0"/>
          </a:p>
          <a:p>
            <a:r>
              <a:rPr lang="cs-CZ" dirty="0"/>
              <a:t>-</a:t>
            </a:r>
            <a:r>
              <a:rPr lang="cs-CZ" baseline="0" dirty="0"/>
              <a:t> </a:t>
            </a:r>
            <a:r>
              <a:rPr lang="cs-CZ" dirty="0"/>
              <a:t>Volba práva: V případě soukromoprávního poměru s přítomností mezinárodního prvku obsahuje poměr vztah ke dvěma nebo k více státům, tj. k jejich právním řádům, a cílem je určit, který z těchto dotčených právních řádů se má pro daný právní vztah použít.</a:t>
            </a:r>
          </a:p>
          <a:p>
            <a:r>
              <a:rPr lang="cs-CZ" dirty="0"/>
              <a:t>- Pravomocí soudu. Rozumí se tím, který soud má oprávnění rozhodnout o vzniklém právním sporu.</a:t>
            </a:r>
          </a:p>
          <a:p>
            <a:r>
              <a:rPr lang="cs-CZ" dirty="0"/>
              <a:t>- Uznáním a výkonem cizích soudních rozhodnutí. Spočívá v tom, zda je možno přiznat cizímu soudnímu rozhodnutí tytéž právní účinky jako rozhodnutí tuzemskému.</a:t>
            </a:r>
          </a:p>
          <a:p>
            <a:endParaRPr lang="cs-CZ" dirty="0"/>
          </a:p>
          <a:p>
            <a:r>
              <a:rPr lang="cs-CZ" dirty="0"/>
              <a:t>EU:</a:t>
            </a:r>
          </a:p>
          <a:p>
            <a:r>
              <a:rPr lang="cs-CZ" dirty="0"/>
              <a:t>ESUO – Evropské společenství uhlí a oceli – 1950</a:t>
            </a:r>
          </a:p>
          <a:p>
            <a:r>
              <a:rPr lang="cs-CZ" dirty="0"/>
              <a:t>EHS – 1957 (Římské</a:t>
            </a:r>
            <a:r>
              <a:rPr lang="cs-CZ" baseline="0" dirty="0"/>
              <a:t> smlouvy) – Evropské hospodářské společenství</a:t>
            </a:r>
          </a:p>
          <a:p>
            <a:r>
              <a:rPr lang="cs-CZ" baseline="0" dirty="0"/>
              <a:t>Euratom – Evropské společenství pro atomovou Energii</a:t>
            </a:r>
          </a:p>
          <a:p>
            <a:r>
              <a:rPr lang="cs-CZ" baseline="0" dirty="0"/>
              <a:t>1967 – Evropské společenství</a:t>
            </a:r>
          </a:p>
          <a:p>
            <a:endParaRPr lang="cs-CZ" baseline="0" dirty="0"/>
          </a:p>
          <a:p>
            <a:r>
              <a:rPr lang="cs-CZ" baseline="0" dirty="0"/>
              <a:t>1985 a 1995 – </a:t>
            </a:r>
            <a:r>
              <a:rPr lang="cs-CZ" baseline="0" dirty="0" err="1"/>
              <a:t>Schengen</a:t>
            </a:r>
            <a:r>
              <a:rPr lang="cs-CZ" baseline="0" dirty="0"/>
              <a:t> I a </a:t>
            </a:r>
            <a:r>
              <a:rPr lang="cs-CZ" baseline="0" dirty="0" err="1"/>
              <a:t>Schengen</a:t>
            </a:r>
            <a:r>
              <a:rPr lang="cs-CZ" baseline="0" dirty="0"/>
              <a:t> II.</a:t>
            </a:r>
          </a:p>
          <a:p>
            <a:endParaRPr lang="cs-CZ" baseline="0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2852C-DBB0-4972-AA9A-ADEB3581C663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94828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Evropský soud pro lidská</a:t>
            </a:r>
            <a:r>
              <a:rPr lang="cs-CZ" baseline="0" dirty="0"/>
              <a:t> práva:</a:t>
            </a:r>
          </a:p>
          <a:p>
            <a:r>
              <a:rPr lang="cs-CZ" b="1" dirty="0"/>
              <a:t>Evropský soud pro lidská práva (</a:t>
            </a:r>
            <a:r>
              <a:rPr lang="cs-CZ" b="1" dirty="0" err="1"/>
              <a:t>European</a:t>
            </a:r>
            <a:r>
              <a:rPr lang="cs-CZ" b="1" dirty="0"/>
              <a:t> </a:t>
            </a:r>
            <a:r>
              <a:rPr lang="cs-CZ" b="1" dirty="0" err="1"/>
              <a:t>Court</a:t>
            </a:r>
            <a:r>
              <a:rPr lang="cs-CZ" b="1" dirty="0"/>
              <a:t> </a:t>
            </a:r>
            <a:r>
              <a:rPr lang="cs-CZ" b="1" dirty="0" err="1"/>
              <a:t>of</a:t>
            </a:r>
            <a:r>
              <a:rPr lang="cs-CZ" b="1" dirty="0"/>
              <a:t> </a:t>
            </a:r>
            <a:r>
              <a:rPr lang="cs-CZ" b="1" dirty="0" err="1"/>
              <a:t>Human</a:t>
            </a:r>
            <a:r>
              <a:rPr lang="cs-CZ" b="1" dirty="0"/>
              <a:t> </a:t>
            </a:r>
            <a:r>
              <a:rPr lang="cs-CZ" b="1" dirty="0" err="1"/>
              <a:t>Rights</a:t>
            </a:r>
            <a:r>
              <a:rPr lang="cs-CZ" b="1" dirty="0"/>
              <a:t>)</a:t>
            </a:r>
            <a:r>
              <a:rPr lang="cs-CZ" dirty="0"/>
              <a:t> – dohlíží na dodržování Úmluvy o ochraně lidských práv a základních svobod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2852C-DBB0-4972-AA9A-ADEB3581C663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87302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2852C-DBB0-4972-AA9A-ADEB3581C663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39917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2852C-DBB0-4972-AA9A-ADEB3581C663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20370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919EF-BBBC-46EA-BCA0-2AF9B186D2FD}" type="datetimeFigureOut">
              <a:rPr lang="cs-CZ" smtClean="0"/>
              <a:pPr/>
              <a:t>15.03.2023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DE416-7A7D-4E60-9313-DBC1470E519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919EF-BBBC-46EA-BCA0-2AF9B186D2FD}" type="datetimeFigureOut">
              <a:rPr lang="cs-CZ" smtClean="0"/>
              <a:pPr/>
              <a:t>15.03.2023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DE416-7A7D-4E60-9313-DBC1470E519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919EF-BBBC-46EA-BCA0-2AF9B186D2FD}" type="datetimeFigureOut">
              <a:rPr lang="cs-CZ" smtClean="0"/>
              <a:pPr/>
              <a:t>15.03.2023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DE416-7A7D-4E60-9313-DBC1470E519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919EF-BBBC-46EA-BCA0-2AF9B186D2FD}" type="datetimeFigureOut">
              <a:rPr lang="cs-CZ" smtClean="0"/>
              <a:pPr/>
              <a:t>15.03.2023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DE416-7A7D-4E60-9313-DBC1470E519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919EF-BBBC-46EA-BCA0-2AF9B186D2FD}" type="datetimeFigureOut">
              <a:rPr lang="cs-CZ" smtClean="0"/>
              <a:pPr/>
              <a:t>15.03.2023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DE416-7A7D-4E60-9313-DBC1470E519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919EF-BBBC-46EA-BCA0-2AF9B186D2FD}" type="datetimeFigureOut">
              <a:rPr lang="cs-CZ" smtClean="0"/>
              <a:pPr/>
              <a:t>15.03.2023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DE416-7A7D-4E60-9313-DBC1470E519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919EF-BBBC-46EA-BCA0-2AF9B186D2FD}" type="datetimeFigureOut">
              <a:rPr lang="cs-CZ" smtClean="0"/>
              <a:pPr/>
              <a:t>15.03.2023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DE416-7A7D-4E60-9313-DBC1470E519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919EF-BBBC-46EA-BCA0-2AF9B186D2FD}" type="datetimeFigureOut">
              <a:rPr lang="cs-CZ" smtClean="0"/>
              <a:pPr/>
              <a:t>15.03.2023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DE416-7A7D-4E60-9313-DBC1470E519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919EF-BBBC-46EA-BCA0-2AF9B186D2FD}" type="datetimeFigureOut">
              <a:rPr lang="cs-CZ" smtClean="0"/>
              <a:pPr/>
              <a:t>15.03.2023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DE416-7A7D-4E60-9313-DBC1470E519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919EF-BBBC-46EA-BCA0-2AF9B186D2FD}" type="datetimeFigureOut">
              <a:rPr lang="cs-CZ" smtClean="0"/>
              <a:pPr/>
              <a:t>15.03.2023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DE416-7A7D-4E60-9313-DBC1470E519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919EF-BBBC-46EA-BCA0-2AF9B186D2FD}" type="datetimeFigureOut">
              <a:rPr lang="cs-CZ" smtClean="0"/>
              <a:pPr/>
              <a:t>15.03.2023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DE416-7A7D-4E60-9313-DBC1470E519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A919EF-BBBC-46EA-BCA0-2AF9B186D2FD}" type="datetimeFigureOut">
              <a:rPr lang="cs-CZ" smtClean="0"/>
              <a:pPr/>
              <a:t>15.03.2023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EDE416-7A7D-4E60-9313-DBC1470E519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amazon.com/Government-Politics-European-Union-Edition/dp/0230241182" TargetMode="External"/><Relationship Id="rId3" Type="http://schemas.openxmlformats.org/officeDocument/2006/relationships/hyperlink" Target="http://www.mpsv.cz/" TargetMode="External"/><Relationship Id="rId7" Type="http://schemas.openxmlformats.org/officeDocument/2006/relationships/hyperlink" Target="http://ec.europa.eu/social/home.jsp?langId=cs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ur-lex.europa.eu/LexUriServ/LexUriServ.do?uri=OJ:C:2010:083:0389:0403:CS:PDF" TargetMode="External"/><Relationship Id="rId5" Type="http://schemas.openxmlformats.org/officeDocument/2006/relationships/hyperlink" Target="http://www.mpsv.cz/files/clanky/1286/ezsz.pdf" TargetMode="External"/><Relationship Id="rId4" Type="http://schemas.openxmlformats.org/officeDocument/2006/relationships/hyperlink" Target="http://www.mpsv.cz/cs/1132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adaevropy.cz/clenske-staty-rady-evropy.html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Evropské sociální systémy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POLITICKO-PRÁVNÍ RÁMEC</a:t>
            </a:r>
          </a:p>
        </p:txBody>
      </p:sp>
      <p:cxnSp>
        <p:nvCxnSpPr>
          <p:cNvPr id="5" name="Přímá spojovací čára 4"/>
          <p:cNvCxnSpPr/>
          <p:nvPr/>
        </p:nvCxnSpPr>
        <p:spPr>
          <a:xfrm>
            <a:off x="467544" y="1772816"/>
            <a:ext cx="82089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ovací čára 6"/>
          <p:cNvCxnSpPr/>
          <p:nvPr/>
        </p:nvCxnSpPr>
        <p:spPr>
          <a:xfrm>
            <a:off x="467544" y="1556792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>
            <a:off x="4644008" y="1556792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/>
          <p:nvPr/>
        </p:nvCxnSpPr>
        <p:spPr>
          <a:xfrm>
            <a:off x="8676456" y="1556792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ovéPole 10"/>
          <p:cNvSpPr txBox="1"/>
          <p:nvPr/>
        </p:nvSpPr>
        <p:spPr>
          <a:xfrm>
            <a:off x="467544" y="1988840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UNITÁRNÍ STÁT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3995936" y="1988840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FEDERACE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7308304" y="1988840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KONFEDERACE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5148064" y="1268760"/>
            <a:ext cx="720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/>
              <a:t>USA</a:t>
            </a:r>
          </a:p>
          <a:p>
            <a:pPr algn="ctr"/>
            <a:r>
              <a:rPr lang="cs-CZ" sz="1400" dirty="0"/>
              <a:t>2015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6372200" y="1268760"/>
            <a:ext cx="720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/>
              <a:t>USA</a:t>
            </a:r>
          </a:p>
          <a:p>
            <a:pPr algn="ctr"/>
            <a:r>
              <a:rPr lang="cs-CZ" sz="1400" dirty="0"/>
              <a:t>1789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7956376" y="1340768"/>
            <a:ext cx="7200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/>
              <a:t>←EU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251520" y="2996952"/>
            <a:ext cx="2304256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UNITÁRNÍ STÁT</a:t>
            </a:r>
          </a:p>
          <a:p>
            <a:pPr>
              <a:buFontTx/>
              <a:buChar char="-"/>
            </a:pPr>
            <a:r>
              <a:rPr lang="cs-CZ" sz="1400" dirty="0"/>
              <a:t>Jediná struktura moci (nevylučuje dekoncentraci, decentralizaci a subsidiaritu)</a:t>
            </a:r>
          </a:p>
          <a:p>
            <a:pPr>
              <a:buFontTx/>
              <a:buChar char="-"/>
            </a:pPr>
            <a:r>
              <a:rPr lang="cs-CZ" sz="1400" dirty="0"/>
              <a:t> Jediná ústava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3275856" y="2996952"/>
            <a:ext cx="2448272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FEDERACE</a:t>
            </a:r>
          </a:p>
          <a:p>
            <a:pPr>
              <a:buFontTx/>
              <a:buChar char="-"/>
            </a:pPr>
            <a:r>
              <a:rPr lang="cs-CZ" sz="1400" dirty="0"/>
              <a:t> paralelní struktura moci</a:t>
            </a:r>
          </a:p>
          <a:p>
            <a:pPr>
              <a:buFontTx/>
              <a:buChar char="-"/>
            </a:pPr>
            <a:r>
              <a:rPr lang="cs-CZ" sz="1400" dirty="0"/>
              <a:t> společné (centralizované agendy):</a:t>
            </a:r>
          </a:p>
          <a:p>
            <a:pPr lvl="1">
              <a:buFontTx/>
              <a:buChar char="-"/>
            </a:pPr>
            <a:r>
              <a:rPr lang="cs-CZ" sz="1400" dirty="0"/>
              <a:t> zahraniční politika</a:t>
            </a:r>
          </a:p>
          <a:p>
            <a:pPr lvl="1">
              <a:buFontTx/>
              <a:buChar char="-"/>
            </a:pPr>
            <a:r>
              <a:rPr lang="cs-CZ" sz="1400" dirty="0"/>
              <a:t> zahraniční obchod</a:t>
            </a:r>
          </a:p>
          <a:p>
            <a:pPr lvl="1">
              <a:buFontTx/>
              <a:buChar char="-"/>
            </a:pPr>
            <a:r>
              <a:rPr lang="cs-CZ" sz="1400" dirty="0"/>
              <a:t> finance</a:t>
            </a:r>
          </a:p>
          <a:p>
            <a:pPr lvl="1">
              <a:buFontTx/>
              <a:buChar char="-"/>
            </a:pPr>
            <a:r>
              <a:rPr lang="cs-CZ" sz="1400" dirty="0"/>
              <a:t> obrana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6372200" y="2996952"/>
            <a:ext cx="23762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KONFEDERACE</a:t>
            </a:r>
          </a:p>
          <a:p>
            <a:pPr>
              <a:buFontTx/>
              <a:buChar char="-"/>
            </a:pPr>
            <a:r>
              <a:rPr lang="cs-CZ" sz="1400" dirty="0"/>
              <a:t> smluvní princip</a:t>
            </a:r>
          </a:p>
          <a:p>
            <a:pPr>
              <a:buFontTx/>
              <a:buChar char="-"/>
            </a:pPr>
            <a:r>
              <a:rPr lang="cs-CZ" sz="1400" dirty="0"/>
              <a:t> řeší pouze to, co je domluveno</a:t>
            </a:r>
          </a:p>
        </p:txBody>
      </p:sp>
      <p:sp>
        <p:nvSpPr>
          <p:cNvPr id="23" name="TextovéPole 22"/>
          <p:cNvSpPr txBox="1"/>
          <p:nvPr/>
        </p:nvSpPr>
        <p:spPr>
          <a:xfrm>
            <a:off x="1979712" y="1268760"/>
            <a:ext cx="1080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/>
              <a:t>NĚMECKO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EU – základní pilíře činnosti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VOLNÝ POHYB</a:t>
            </a:r>
          </a:p>
          <a:p>
            <a:pPr lvl="1"/>
            <a:r>
              <a:rPr lang="cs-CZ" dirty="0"/>
              <a:t>ZBOŽÍ</a:t>
            </a:r>
          </a:p>
          <a:p>
            <a:pPr lvl="1"/>
            <a:r>
              <a:rPr lang="cs-CZ" dirty="0"/>
              <a:t>KAPITÁLU</a:t>
            </a:r>
          </a:p>
          <a:p>
            <a:pPr lvl="1"/>
            <a:r>
              <a:rPr lang="cs-CZ" dirty="0"/>
              <a:t>SLUŽEB</a:t>
            </a:r>
          </a:p>
          <a:p>
            <a:pPr lvl="1"/>
            <a:r>
              <a:rPr lang="cs-CZ" dirty="0"/>
              <a:t>PRACOVNÍKŮ (OSOB)</a:t>
            </a:r>
          </a:p>
          <a:p>
            <a:r>
              <a:rPr lang="cs-CZ" dirty="0"/>
              <a:t>Sociální souvislosti volného pohybu pracovníků</a:t>
            </a:r>
          </a:p>
          <a:p>
            <a:pPr lvl="1"/>
            <a:r>
              <a:rPr lang="cs-CZ" dirty="0"/>
              <a:t>ROVNOST</a:t>
            </a:r>
          </a:p>
          <a:p>
            <a:pPr lvl="1"/>
            <a:r>
              <a:rPr lang="cs-CZ" dirty="0"/>
              <a:t>ZDRAVÍ</a:t>
            </a:r>
          </a:p>
          <a:p>
            <a:pPr lvl="1"/>
            <a:r>
              <a:rPr lang="cs-CZ" dirty="0"/>
              <a:t>SOCIÁLNÍ PRÁVA</a:t>
            </a:r>
          </a:p>
          <a:p>
            <a:pPr lvl="1"/>
            <a:r>
              <a:rPr lang="cs-CZ" dirty="0"/>
              <a:t>PRACOVNÍ PODMÍNKY</a:t>
            </a:r>
          </a:p>
          <a:p>
            <a:pPr lvl="1"/>
            <a:r>
              <a:rPr lang="cs-CZ" dirty="0"/>
              <a:t>VZDĚLÁNÍ</a:t>
            </a:r>
          </a:p>
          <a:p>
            <a:r>
              <a:rPr lang="cs-CZ" dirty="0"/>
              <a:t>KOMPETENCE EU A SUVERENITA ČLENŮ</a:t>
            </a:r>
          </a:p>
          <a:p>
            <a:r>
              <a:rPr lang="cs-CZ" dirty="0"/>
              <a:t>PRINCIP SUBSIDIARITY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EU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547664" y="1916832"/>
            <a:ext cx="1800200" cy="36933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PŘEDSEDA EU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4355976" y="1916832"/>
            <a:ext cx="2448272" cy="36933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ZAHRANIČNÍ AGENDA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755576" y="2708920"/>
            <a:ext cx="1296144" cy="40011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000" b="1" dirty="0"/>
              <a:t>RADA EU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915816" y="2780928"/>
            <a:ext cx="2160240" cy="70788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000" dirty="0"/>
              <a:t>EVROPSKÝ PARLAMENT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5796136" y="2636912"/>
            <a:ext cx="2160240" cy="70788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000" dirty="0"/>
              <a:t>EVROPSKÝ SOUDNÍ DVŮR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2915816" y="3717032"/>
            <a:ext cx="2160240" cy="40011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000" dirty="0"/>
              <a:t>EVROPSKÁ KOMISE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5868144" y="3717032"/>
            <a:ext cx="2160240" cy="40011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000" dirty="0"/>
              <a:t>ODBORNÉ KOMISE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539552" y="4509120"/>
            <a:ext cx="1368152" cy="132343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000" dirty="0"/>
              <a:t>AGENTURY EU</a:t>
            </a:r>
          </a:p>
          <a:p>
            <a:pPr algn="ctr"/>
            <a:endParaRPr lang="cs-CZ" sz="2000" dirty="0"/>
          </a:p>
          <a:p>
            <a:pPr algn="ctr"/>
            <a:endParaRPr lang="cs-CZ" sz="2000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2915816" y="4293096"/>
            <a:ext cx="2160240" cy="5847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1600" dirty="0"/>
              <a:t>GENERÁLNÍ TAJEMNÍK EU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2915816" y="5157192"/>
            <a:ext cx="2160240" cy="33855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1600" dirty="0"/>
              <a:t>ÚŘAD EU</a:t>
            </a:r>
          </a:p>
        </p:txBody>
      </p:sp>
      <p:cxnSp>
        <p:nvCxnSpPr>
          <p:cNvPr id="15" name="Přímá spojovací šipka 14"/>
          <p:cNvCxnSpPr/>
          <p:nvPr/>
        </p:nvCxnSpPr>
        <p:spPr>
          <a:xfrm>
            <a:off x="2051720" y="2924944"/>
            <a:ext cx="86409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šipka 18"/>
          <p:cNvCxnSpPr/>
          <p:nvPr/>
        </p:nvCxnSpPr>
        <p:spPr>
          <a:xfrm flipH="1">
            <a:off x="5076056" y="2924944"/>
            <a:ext cx="720080" cy="609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šipka 20"/>
          <p:cNvCxnSpPr>
            <a:stCxn id="7" idx="2"/>
            <a:endCxn id="9" idx="0"/>
          </p:cNvCxnSpPr>
          <p:nvPr/>
        </p:nvCxnSpPr>
        <p:spPr>
          <a:xfrm>
            <a:off x="3995936" y="3488814"/>
            <a:ext cx="0" cy="2282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ovací šipka 21"/>
          <p:cNvCxnSpPr/>
          <p:nvPr/>
        </p:nvCxnSpPr>
        <p:spPr>
          <a:xfrm>
            <a:off x="3995936" y="4077072"/>
            <a:ext cx="0" cy="2282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ovací šipka 22"/>
          <p:cNvCxnSpPr/>
          <p:nvPr/>
        </p:nvCxnSpPr>
        <p:spPr>
          <a:xfrm>
            <a:off x="3995936" y="4869160"/>
            <a:ext cx="0" cy="2282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ovací šipka 23"/>
          <p:cNvCxnSpPr/>
          <p:nvPr/>
        </p:nvCxnSpPr>
        <p:spPr>
          <a:xfrm>
            <a:off x="5004048" y="3933056"/>
            <a:ext cx="86409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ovací čára 25"/>
          <p:cNvCxnSpPr>
            <a:stCxn id="10" idx="2"/>
          </p:cNvCxnSpPr>
          <p:nvPr/>
        </p:nvCxnSpPr>
        <p:spPr>
          <a:xfrm>
            <a:off x="6948264" y="4117142"/>
            <a:ext cx="0" cy="11840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ovací šipka 26"/>
          <p:cNvCxnSpPr>
            <a:endCxn id="12" idx="3"/>
          </p:cNvCxnSpPr>
          <p:nvPr/>
        </p:nvCxnSpPr>
        <p:spPr>
          <a:xfrm flipH="1">
            <a:off x="5076056" y="4581128"/>
            <a:ext cx="1872208" cy="43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ovací šipka 30"/>
          <p:cNvCxnSpPr/>
          <p:nvPr/>
        </p:nvCxnSpPr>
        <p:spPr>
          <a:xfrm flipH="1">
            <a:off x="5076056" y="5301208"/>
            <a:ext cx="1872208" cy="43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ovací šipka 31"/>
          <p:cNvCxnSpPr/>
          <p:nvPr/>
        </p:nvCxnSpPr>
        <p:spPr>
          <a:xfrm flipH="1">
            <a:off x="1907704" y="3933056"/>
            <a:ext cx="1008112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ovací šipka 33"/>
          <p:cNvCxnSpPr/>
          <p:nvPr/>
        </p:nvCxnSpPr>
        <p:spPr>
          <a:xfrm flipH="1">
            <a:off x="1907704" y="4725144"/>
            <a:ext cx="100811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ovací čára 36"/>
          <p:cNvCxnSpPr>
            <a:stCxn id="4" idx="3"/>
            <a:endCxn id="5" idx="1"/>
          </p:cNvCxnSpPr>
          <p:nvPr/>
        </p:nvCxnSpPr>
        <p:spPr>
          <a:xfrm>
            <a:off x="3347864" y="2101498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ovací čára 38"/>
          <p:cNvCxnSpPr/>
          <p:nvPr/>
        </p:nvCxnSpPr>
        <p:spPr>
          <a:xfrm>
            <a:off x="1835696" y="2276872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ovací čára 40"/>
          <p:cNvCxnSpPr>
            <a:stCxn id="5" idx="2"/>
          </p:cNvCxnSpPr>
          <p:nvPr/>
        </p:nvCxnSpPr>
        <p:spPr>
          <a:xfrm flipH="1">
            <a:off x="2051720" y="2286164"/>
            <a:ext cx="3528392" cy="4947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ovéPole 41"/>
          <p:cNvSpPr txBox="1"/>
          <p:nvPr/>
        </p:nvSpPr>
        <p:spPr>
          <a:xfrm>
            <a:off x="251520" y="3212976"/>
            <a:ext cx="2016224" cy="5847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1600" dirty="0"/>
              <a:t>HOSPODÁŘSKÝ A SOCIÁLNÍ VÝBOR</a:t>
            </a:r>
          </a:p>
        </p:txBody>
      </p:sp>
      <p:sp>
        <p:nvSpPr>
          <p:cNvPr id="43" name="TextovéPole 42"/>
          <p:cNvSpPr txBox="1"/>
          <p:nvPr/>
        </p:nvSpPr>
        <p:spPr>
          <a:xfrm>
            <a:off x="251520" y="3861048"/>
            <a:ext cx="1800200" cy="5847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1600" dirty="0"/>
              <a:t>VÝBOR PRO REGIONY</a:t>
            </a:r>
          </a:p>
        </p:txBody>
      </p:sp>
      <p:sp>
        <p:nvSpPr>
          <p:cNvPr id="3" name="Obdélník 2"/>
          <p:cNvSpPr/>
          <p:nvPr/>
        </p:nvSpPr>
        <p:spPr>
          <a:xfrm>
            <a:off x="251520" y="1196752"/>
            <a:ext cx="8712968" cy="5400600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TextovéPole 13"/>
          <p:cNvSpPr txBox="1"/>
          <p:nvPr/>
        </p:nvSpPr>
        <p:spPr>
          <a:xfrm>
            <a:off x="251520" y="1188913"/>
            <a:ext cx="8435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EVROPSKÁ RADA – PŘEDSEDA EVROPSKÉ RADY, PŘEDSEDA EVROPSKÉ KOMISE, HLAVY STÁTŮ A PŘEDSTAVITELÉ VLÁD ČLEN SKÝCH ZEMÍ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EVROPSKÉ PRÁVO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PRÁVO</a:t>
            </a:r>
          </a:p>
          <a:p>
            <a:pPr lvl="1"/>
            <a:r>
              <a:rPr lang="cs-CZ" b="1" dirty="0" smtClean="0"/>
              <a:t>Primární</a:t>
            </a:r>
            <a:r>
              <a:rPr lang="cs-CZ" dirty="0" smtClean="0"/>
              <a:t> (SEU, SFEU, SESAE, Římská </a:t>
            </a:r>
            <a:r>
              <a:rPr lang="cs-CZ" dirty="0" err="1"/>
              <a:t>sml</a:t>
            </a:r>
            <a:r>
              <a:rPr lang="cs-CZ" dirty="0"/>
              <a:t>. 1957, Maastrichtská </a:t>
            </a:r>
            <a:r>
              <a:rPr lang="cs-CZ" dirty="0" err="1"/>
              <a:t>sml</a:t>
            </a:r>
            <a:r>
              <a:rPr lang="cs-CZ" dirty="0"/>
              <a:t>. 1992, Amsterdamská </a:t>
            </a:r>
            <a:r>
              <a:rPr lang="cs-CZ" dirty="0" err="1"/>
              <a:t>sml</a:t>
            </a:r>
            <a:r>
              <a:rPr lang="cs-CZ" dirty="0"/>
              <a:t>. 1997, Lisabonská </a:t>
            </a:r>
            <a:r>
              <a:rPr lang="cs-CZ" dirty="0" err="1"/>
              <a:t>sml</a:t>
            </a:r>
            <a:r>
              <a:rPr lang="cs-CZ" dirty="0"/>
              <a:t>. 2009 – Charta zákl. práv </a:t>
            </a:r>
            <a:r>
              <a:rPr lang="cs-CZ" dirty="0" smtClean="0"/>
              <a:t>EU a další)</a:t>
            </a:r>
            <a:endParaRPr lang="cs-CZ" dirty="0"/>
          </a:p>
          <a:p>
            <a:pPr lvl="1"/>
            <a:r>
              <a:rPr lang="cs-CZ" b="1" dirty="0" smtClean="0"/>
              <a:t>Sekundární </a:t>
            </a:r>
            <a:r>
              <a:rPr lang="cs-CZ" dirty="0" smtClean="0"/>
              <a:t>(závazné - nařízení, směrnice a rozhodnutí na základě primárního práva, nezávazné – doporučení, sdělení apod.)</a:t>
            </a:r>
            <a:endParaRPr lang="cs-CZ" dirty="0"/>
          </a:p>
          <a:p>
            <a:pPr lvl="1"/>
            <a:r>
              <a:rPr lang="cs-CZ" dirty="0"/>
              <a:t>Terciární</a:t>
            </a:r>
          </a:p>
          <a:p>
            <a:pPr lvl="2"/>
            <a:r>
              <a:rPr lang="cs-CZ" dirty="0"/>
              <a:t>Charty</a:t>
            </a:r>
          </a:p>
          <a:p>
            <a:pPr lvl="2"/>
            <a:r>
              <a:rPr lang="cs-CZ" dirty="0"/>
              <a:t>Metoda otevřené koordinace</a:t>
            </a:r>
          </a:p>
          <a:p>
            <a:r>
              <a:rPr lang="cs-CZ" dirty="0"/>
              <a:t>SOUDNÍ ROZHODOVÁNÍ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Parametry nastavení systémů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sz="2800" dirty="0"/>
              <a:t>solidarita (míra redistribuce)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dirty="0"/>
              <a:t>subsidiarita (míra decentralizace)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dirty="0"/>
              <a:t>individualizace (versus plošnost)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dirty="0"/>
              <a:t>financování (pojistné, redistribuční, čas)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dirty="0"/>
              <a:t>nákladovost (cena výsledku/procesu)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dirty="0"/>
              <a:t>spravedlnost 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dirty="0"/>
              <a:t>všem stejně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dirty="0"/>
              <a:t>dle potřeb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dirty="0"/>
              <a:t>dle zásluh</a:t>
            </a:r>
            <a:endParaRPr lang="cs-CZ" sz="2400" dirty="0">
              <a:cs typeface="Calibri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sz="28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KATEGORIZACE SOC. STÁTU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53821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Klasifikace </a:t>
            </a:r>
            <a:r>
              <a:rPr lang="cs-CZ" dirty="0" err="1"/>
              <a:t>Esping</a:t>
            </a:r>
            <a:r>
              <a:rPr lang="cs-CZ" dirty="0"/>
              <a:t> - Andersen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2761391"/>
              </p:ext>
            </p:extLst>
          </p:nvPr>
        </p:nvGraphicFramePr>
        <p:xfrm>
          <a:off x="179512" y="1417638"/>
          <a:ext cx="8964488" cy="4891684"/>
        </p:xfrm>
        <a:graphic>
          <a:graphicData uri="http://schemas.openxmlformats.org/drawingml/2006/table">
            <a:tbl>
              <a:tblPr/>
              <a:tblGrid>
                <a:gridCol w="2241122">
                  <a:extLst>
                    <a:ext uri="{9D8B030D-6E8A-4147-A177-3AD203B41FA5}">
                      <a16:colId xmlns:a16="http://schemas.microsoft.com/office/drawing/2014/main" val="465355873"/>
                    </a:ext>
                  </a:extLst>
                </a:gridCol>
                <a:gridCol w="2241122">
                  <a:extLst>
                    <a:ext uri="{9D8B030D-6E8A-4147-A177-3AD203B41FA5}">
                      <a16:colId xmlns:a16="http://schemas.microsoft.com/office/drawing/2014/main" val="1420683560"/>
                    </a:ext>
                  </a:extLst>
                </a:gridCol>
                <a:gridCol w="2241122">
                  <a:extLst>
                    <a:ext uri="{9D8B030D-6E8A-4147-A177-3AD203B41FA5}">
                      <a16:colId xmlns:a16="http://schemas.microsoft.com/office/drawing/2014/main" val="1797541304"/>
                    </a:ext>
                  </a:extLst>
                </a:gridCol>
                <a:gridCol w="2241122">
                  <a:extLst>
                    <a:ext uri="{9D8B030D-6E8A-4147-A177-3AD203B41FA5}">
                      <a16:colId xmlns:a16="http://schemas.microsoft.com/office/drawing/2014/main" val="2965440740"/>
                    </a:ext>
                  </a:extLst>
                </a:gridCol>
              </a:tblGrid>
              <a:tr h="728549">
                <a:tc>
                  <a:txBody>
                    <a:bodyPr/>
                    <a:lstStyle/>
                    <a:p>
                      <a:pPr algn="ctr"/>
                      <a:r>
                        <a:rPr lang="cs-CZ" u="none" dirty="0">
                          <a:solidFill>
                            <a:schemeClr val="tx1"/>
                          </a:solidFill>
                          <a:effectLst/>
                        </a:rPr>
                        <a:t>Typ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liberální</a:t>
                      </a:r>
                      <a:endParaRPr lang="cs-CZ" u="none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konzervativní</a:t>
                      </a:r>
                      <a:endParaRPr lang="cs-CZ" u="none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Sociálně demokratický</a:t>
                      </a:r>
                      <a:endParaRPr lang="cs-CZ" u="none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8138182"/>
                  </a:ext>
                </a:extLst>
              </a:tr>
              <a:tr h="416313">
                <a:tc>
                  <a:txBody>
                    <a:bodyPr/>
                    <a:lstStyle/>
                    <a:p>
                      <a:pPr algn="ctr"/>
                      <a:r>
                        <a:rPr lang="cs-CZ" u="none" dirty="0">
                          <a:solidFill>
                            <a:schemeClr val="tx1"/>
                          </a:solidFill>
                          <a:effectLst/>
                        </a:rPr>
                        <a:t>Alternativní název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i="1" u="none">
                          <a:solidFill>
                            <a:schemeClr val="tx1"/>
                          </a:solidFill>
                          <a:effectLst/>
                        </a:rPr>
                        <a:t>anglosaský</a:t>
                      </a:r>
                      <a:endParaRPr lang="cs-CZ" u="none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i="1" u="none" dirty="0">
                          <a:solidFill>
                            <a:schemeClr val="tx1"/>
                          </a:solidFill>
                          <a:effectLst/>
                        </a:rPr>
                        <a:t>Korporativistický</a:t>
                      </a:r>
                      <a:endParaRPr lang="cs-CZ" u="none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i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Skandinávský</a:t>
                      </a:r>
                      <a:endParaRPr lang="cs-CZ" u="none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057719"/>
                  </a:ext>
                </a:extLst>
              </a:tr>
              <a:tr h="728549">
                <a:tc>
                  <a:txBody>
                    <a:bodyPr/>
                    <a:lstStyle/>
                    <a:p>
                      <a:pPr algn="ctr"/>
                      <a:r>
                        <a:rPr lang="cs-CZ" u="none" dirty="0">
                          <a:solidFill>
                            <a:schemeClr val="tx1"/>
                          </a:solidFill>
                          <a:effectLst/>
                        </a:rPr>
                        <a:t>Převládající způsob solidarity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u="none">
                          <a:solidFill>
                            <a:schemeClr val="tx1"/>
                          </a:solidFill>
                          <a:effectLst/>
                        </a:rPr>
                        <a:t>individuální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u="none" strike="noStrike" dirty="0">
                          <a:solidFill>
                            <a:schemeClr val="tx1"/>
                          </a:solidFill>
                          <a:effectLst/>
                        </a:rPr>
                        <a:t>Etatistický</a:t>
                      </a:r>
                      <a:endParaRPr lang="cs-CZ" u="none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u="none" dirty="0">
                          <a:solidFill>
                            <a:schemeClr val="tx1"/>
                          </a:solidFill>
                          <a:effectLst/>
                        </a:rPr>
                        <a:t>Univerzální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8867056"/>
                  </a:ext>
                </a:extLst>
              </a:tr>
              <a:tr h="728549">
                <a:tc>
                  <a:txBody>
                    <a:bodyPr/>
                    <a:lstStyle/>
                    <a:p>
                      <a:pPr algn="ctr"/>
                      <a:r>
                        <a:rPr lang="cs-CZ" u="none" dirty="0">
                          <a:solidFill>
                            <a:schemeClr val="tx1"/>
                          </a:solidFill>
                          <a:effectLst/>
                        </a:rPr>
                        <a:t>Míra </a:t>
                      </a:r>
                      <a:r>
                        <a:rPr lang="cs-CZ" u="none" dirty="0" err="1">
                          <a:solidFill>
                            <a:schemeClr val="tx1"/>
                          </a:solidFill>
                          <a:effectLst/>
                        </a:rPr>
                        <a:t>dekomodifikace</a:t>
                      </a:r>
                      <a:endParaRPr lang="cs-CZ" u="none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u="none" dirty="0">
                          <a:solidFill>
                            <a:schemeClr val="tx1"/>
                          </a:solidFill>
                          <a:effectLst/>
                        </a:rPr>
                        <a:t>malá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u="none" dirty="0">
                          <a:solidFill>
                            <a:schemeClr val="tx1"/>
                          </a:solidFill>
                          <a:effectLst/>
                        </a:rPr>
                        <a:t>Velká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u="none" dirty="0">
                          <a:solidFill>
                            <a:schemeClr val="tx1"/>
                          </a:solidFill>
                          <a:effectLst/>
                        </a:rPr>
                        <a:t>Největší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2164445"/>
                  </a:ext>
                </a:extLst>
              </a:tr>
              <a:tr h="728549">
                <a:tc>
                  <a:txBody>
                    <a:bodyPr/>
                    <a:lstStyle/>
                    <a:p>
                      <a:pPr algn="ctr"/>
                      <a:r>
                        <a:rPr lang="cs-CZ" u="none" dirty="0">
                          <a:solidFill>
                            <a:schemeClr val="tx1"/>
                          </a:solidFill>
                          <a:effectLst/>
                        </a:rPr>
                        <a:t>Role </a:t>
                      </a:r>
                      <a:r>
                        <a:rPr lang="cs-CZ" u="none" strike="noStrike" dirty="0">
                          <a:solidFill>
                            <a:schemeClr val="tx1"/>
                          </a:solidFill>
                          <a:effectLst/>
                        </a:rPr>
                        <a:t>státu</a:t>
                      </a:r>
                      <a:endParaRPr lang="cs-CZ" u="none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u="none">
                          <a:solidFill>
                            <a:schemeClr val="tx1"/>
                          </a:solidFill>
                          <a:effectLst/>
                        </a:rPr>
                        <a:t>malá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u="none" dirty="0">
                          <a:solidFill>
                            <a:schemeClr val="tx1"/>
                          </a:solidFill>
                          <a:effectLst/>
                        </a:rPr>
                        <a:t>Střední</a:t>
                      </a:r>
                      <a:r>
                        <a:rPr lang="cs-CZ" u="none" baseline="0" dirty="0">
                          <a:solidFill>
                            <a:schemeClr val="tx1"/>
                          </a:solidFill>
                          <a:effectLst/>
                        </a:rPr>
                        <a:t> (subsidiarita)</a:t>
                      </a:r>
                      <a:endParaRPr lang="cs-CZ" u="none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u="none" dirty="0">
                          <a:solidFill>
                            <a:schemeClr val="tx1"/>
                          </a:solidFill>
                          <a:effectLst/>
                        </a:rPr>
                        <a:t>velká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7176408"/>
                  </a:ext>
                </a:extLst>
              </a:tr>
              <a:tr h="416313">
                <a:tc>
                  <a:txBody>
                    <a:bodyPr/>
                    <a:lstStyle/>
                    <a:p>
                      <a:pPr algn="ctr"/>
                      <a:r>
                        <a:rPr lang="cs-CZ" u="none" dirty="0">
                          <a:solidFill>
                            <a:schemeClr val="tx1"/>
                          </a:solidFill>
                          <a:effectLst/>
                        </a:rPr>
                        <a:t>Role trhu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u="none" dirty="0">
                          <a:solidFill>
                            <a:schemeClr val="tx1"/>
                          </a:solidFill>
                          <a:effectLst/>
                        </a:rPr>
                        <a:t>velká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u="none" dirty="0">
                          <a:solidFill>
                            <a:schemeClr val="tx1"/>
                          </a:solidFill>
                          <a:effectLst/>
                        </a:rPr>
                        <a:t>malá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u="none">
                          <a:solidFill>
                            <a:schemeClr val="tx1"/>
                          </a:solidFill>
                          <a:effectLst/>
                        </a:rPr>
                        <a:t>malá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3250233"/>
                  </a:ext>
                </a:extLst>
              </a:tr>
              <a:tr h="416313">
                <a:tc>
                  <a:txBody>
                    <a:bodyPr/>
                    <a:lstStyle/>
                    <a:p>
                      <a:pPr algn="ctr"/>
                      <a:r>
                        <a:rPr lang="cs-CZ" u="none" dirty="0">
                          <a:solidFill>
                            <a:schemeClr val="tx1"/>
                          </a:solidFill>
                          <a:effectLst/>
                        </a:rPr>
                        <a:t>Role rodiny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u="none">
                          <a:solidFill>
                            <a:schemeClr val="tx1"/>
                          </a:solidFill>
                          <a:effectLst/>
                        </a:rPr>
                        <a:t>malá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u="none">
                          <a:solidFill>
                            <a:schemeClr val="tx1"/>
                          </a:solidFill>
                          <a:effectLst/>
                        </a:rPr>
                        <a:t>velká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u="none">
                          <a:solidFill>
                            <a:schemeClr val="tx1"/>
                          </a:solidFill>
                          <a:effectLst/>
                        </a:rPr>
                        <a:t>malá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1761250"/>
                  </a:ext>
                </a:extLst>
              </a:tr>
              <a:tr h="728549">
                <a:tc>
                  <a:txBody>
                    <a:bodyPr/>
                    <a:lstStyle/>
                    <a:p>
                      <a:pPr algn="ctr"/>
                      <a:r>
                        <a:rPr lang="cs-CZ" u="none" dirty="0">
                          <a:solidFill>
                            <a:schemeClr val="tx1"/>
                          </a:solidFill>
                          <a:effectLst/>
                        </a:rPr>
                        <a:t>Kritérium k obdržení dávek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u="none" dirty="0">
                          <a:solidFill>
                            <a:schemeClr val="tx1"/>
                          </a:solidFill>
                          <a:effectLst/>
                        </a:rPr>
                        <a:t>potřeba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u="none" strike="noStrike" dirty="0">
                          <a:solidFill>
                            <a:schemeClr val="tx1"/>
                          </a:solidFill>
                          <a:effectLst/>
                        </a:rPr>
                        <a:t>status</a:t>
                      </a:r>
                      <a:endParaRPr lang="cs-CZ" u="none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u="none" strike="noStrike" dirty="0">
                          <a:solidFill>
                            <a:schemeClr val="tx1"/>
                          </a:solidFill>
                          <a:effectLst/>
                        </a:rPr>
                        <a:t>občanství</a:t>
                      </a:r>
                      <a:endParaRPr lang="cs-CZ" u="none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86345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82243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Bismarckovský</a:t>
            </a:r>
            <a:r>
              <a:rPr lang="cs-CZ" dirty="0"/>
              <a:t> vs. </a:t>
            </a:r>
            <a:r>
              <a:rPr lang="cs-CZ" dirty="0" err="1"/>
              <a:t>Beveridgianský</a:t>
            </a:r>
            <a:endParaRPr lang="cs-CZ" dirty="0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8888" y="1844824"/>
            <a:ext cx="7586223" cy="3526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80466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Klasifikace – </a:t>
            </a:r>
            <a:r>
              <a:rPr lang="cs-CZ" dirty="0" err="1"/>
              <a:t>Titmuss</a:t>
            </a:r>
            <a:r>
              <a:rPr lang="cs-CZ" dirty="0"/>
              <a:t> (70. léta)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Reziduální - liberální (soukromé, resp. </a:t>
            </a:r>
            <a:r>
              <a:rPr lang="cs-CZ" dirty="0" smtClean="0"/>
              <a:t>veřejný </a:t>
            </a:r>
            <a:r>
              <a:rPr lang="cs-CZ" dirty="0"/>
              <a:t>solidární základ bez zásluhové složky)</a:t>
            </a:r>
          </a:p>
          <a:p>
            <a:r>
              <a:rPr lang="cs-CZ" dirty="0"/>
              <a:t>Pracovně – výkonnostní - korporativní (systém založený na „dohodě“ zaměstnance a zaměstnavatele, resp. hmotná nouze)</a:t>
            </a:r>
          </a:p>
          <a:p>
            <a:r>
              <a:rPr lang="cs-CZ" dirty="0"/>
              <a:t>Institucionální (provázaný systém garantovaný státem s diverzifikovanými zdroji)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Klasifikace Evropského soc. státu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Severský</a:t>
            </a:r>
            <a:r>
              <a:rPr lang="cs-CZ" dirty="0"/>
              <a:t> model</a:t>
            </a:r>
          </a:p>
          <a:p>
            <a:r>
              <a:rPr lang="cs-CZ" b="1" dirty="0"/>
              <a:t>Kontinentální</a:t>
            </a:r>
            <a:r>
              <a:rPr lang="cs-CZ" dirty="0"/>
              <a:t> (</a:t>
            </a:r>
            <a:r>
              <a:rPr lang="cs-CZ" dirty="0" err="1"/>
              <a:t>křesťanskodemokrat</a:t>
            </a:r>
            <a:r>
              <a:rPr lang="cs-CZ" dirty="0"/>
              <a:t>.) model</a:t>
            </a:r>
          </a:p>
          <a:p>
            <a:r>
              <a:rPr lang="cs-CZ" b="1" dirty="0"/>
              <a:t>Anglosaský</a:t>
            </a:r>
            <a:r>
              <a:rPr lang="cs-CZ" dirty="0"/>
              <a:t> model</a:t>
            </a:r>
          </a:p>
          <a:p>
            <a:r>
              <a:rPr lang="cs-CZ" b="1" dirty="0"/>
              <a:t>Středomořský</a:t>
            </a:r>
            <a:r>
              <a:rPr lang="cs-CZ" dirty="0"/>
              <a:t> model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00450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Světový rámec pro sociální politiku</a:t>
            </a:r>
          </a:p>
          <a:p>
            <a:r>
              <a:rPr lang="cs-CZ" dirty="0"/>
              <a:t>Evropský rámec pro sociální politiku</a:t>
            </a:r>
          </a:p>
          <a:p>
            <a:pPr lvl="1"/>
            <a:r>
              <a:rPr lang="cs-CZ" dirty="0"/>
              <a:t>Rada Evropy</a:t>
            </a:r>
          </a:p>
          <a:p>
            <a:pPr lvl="1"/>
            <a:r>
              <a:rPr lang="cs-CZ" dirty="0"/>
              <a:t>Evropská unie</a:t>
            </a:r>
          </a:p>
          <a:p>
            <a:r>
              <a:rPr lang="cs-CZ" dirty="0"/>
              <a:t>Parametry systémů</a:t>
            </a:r>
          </a:p>
        </p:txBody>
      </p:sp>
    </p:spTree>
    <p:extLst>
      <p:ext uri="{BB962C8B-B14F-4D97-AF65-F5344CB8AC3E}">
        <p14:creationId xmlns:p14="http://schemas.microsoft.com/office/powerpoint/2010/main" val="24935885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HLAVNÍ ZÁSADY KOORDINACE SOC. ZABEZPEČENÍ V EU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/>
              <a:t>JEDNOTNOST</a:t>
            </a:r>
            <a:r>
              <a:rPr lang="cs-CZ" dirty="0"/>
              <a:t> - Nikdy se na vás nevztahuje systém více zemí najednou. Příspěvky proto také platíte jen v jedné zemi. O tom, čí systém se na vás bude vztahovat, rozhodnou orgány sociálního zabezpečení. V tomto ohledu si nemůžete sami vybrat.</a:t>
            </a:r>
          </a:p>
          <a:p>
            <a:r>
              <a:rPr lang="cs-CZ" b="1" dirty="0"/>
              <a:t>NEDISKRIMINACE </a:t>
            </a:r>
            <a:r>
              <a:rPr lang="cs-CZ" dirty="0"/>
              <a:t>- Máte tatáž práva a tytéž povinnosti jako státní příslušníci země, ve které máte pojištění. V tom spočívá zásada rovného zacházení neboli zásada nediskriminace.</a:t>
            </a:r>
          </a:p>
          <a:p>
            <a:r>
              <a:rPr lang="cs-CZ" b="1" dirty="0"/>
              <a:t>ZÁSLUHOVOST</a:t>
            </a:r>
            <a:r>
              <a:rPr lang="cs-CZ" dirty="0"/>
              <a:t> - Když žádáte o určitý typ dávky, zohlední se v případě potřeby i předcházející období, během kterého jste byli </a:t>
            </a:r>
            <a:r>
              <a:rPr lang="cs-CZ" dirty="0" err="1"/>
              <a:t>pojišteni</a:t>
            </a:r>
            <a:r>
              <a:rPr lang="cs-CZ" dirty="0"/>
              <a:t>, pracovali jste nebo pobývali na území jiných zemí.</a:t>
            </a:r>
          </a:p>
          <a:p>
            <a:r>
              <a:rPr lang="cs-CZ" b="1" dirty="0"/>
              <a:t>PŘEVODITELNOST</a:t>
            </a:r>
            <a:r>
              <a:rPr lang="cs-CZ" dirty="0"/>
              <a:t> - Pokud máte nárok na výplatu určité dávky v jednom státě, obvykle je možné, aby vám byla vyplácena i tehdy, pokud žijete ve státě jiném. Tento princip se nazývá zásada převoditelnosti.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1349"/>
            <a:ext cx="8229600" cy="4525963"/>
          </a:xfrm>
        </p:spPr>
        <p:txBody>
          <a:bodyPr>
            <a:noAutofit/>
          </a:bodyPr>
          <a:lstStyle/>
          <a:p>
            <a:r>
              <a:rPr lang="cs-CZ" sz="1500" dirty="0">
                <a:hlinkClick r:id="rId3"/>
              </a:rPr>
              <a:t>www.mpsv.cz</a:t>
            </a:r>
            <a:r>
              <a:rPr lang="cs-CZ" sz="1500" dirty="0"/>
              <a:t> – mezinárodní vztahy</a:t>
            </a:r>
          </a:p>
          <a:p>
            <a:r>
              <a:rPr lang="cs-CZ" sz="1500" dirty="0"/>
              <a:t>Evropská sociální charta - </a:t>
            </a:r>
            <a:r>
              <a:rPr lang="cs-CZ" sz="1500" dirty="0">
                <a:hlinkClick r:id="rId4"/>
              </a:rPr>
              <a:t>http://www.</a:t>
            </a:r>
            <a:r>
              <a:rPr lang="cs-CZ" sz="1500" dirty="0" err="1">
                <a:hlinkClick r:id="rId4"/>
              </a:rPr>
              <a:t>mpsv.cz</a:t>
            </a:r>
            <a:r>
              <a:rPr lang="cs-CZ" sz="1500" dirty="0">
                <a:hlinkClick r:id="rId4"/>
              </a:rPr>
              <a:t>/</a:t>
            </a:r>
            <a:r>
              <a:rPr lang="cs-CZ" sz="1500" dirty="0" err="1">
                <a:hlinkClick r:id="rId4"/>
              </a:rPr>
              <a:t>cs</a:t>
            </a:r>
            <a:r>
              <a:rPr lang="cs-CZ" sz="1500" dirty="0">
                <a:hlinkClick r:id="rId4"/>
              </a:rPr>
              <a:t>/1132</a:t>
            </a:r>
            <a:endParaRPr lang="cs-CZ" sz="1500" dirty="0"/>
          </a:p>
          <a:p>
            <a:r>
              <a:rPr lang="cs-CZ" sz="1500" dirty="0"/>
              <a:t>Evropský zákoník sociálního zabezpečení - </a:t>
            </a:r>
            <a:r>
              <a:rPr lang="cs-CZ" sz="1500" dirty="0">
                <a:hlinkClick r:id="rId5"/>
              </a:rPr>
              <a:t>http://www.</a:t>
            </a:r>
            <a:r>
              <a:rPr lang="cs-CZ" sz="1500" dirty="0" err="1">
                <a:hlinkClick r:id="rId5"/>
              </a:rPr>
              <a:t>mpsv.cz</a:t>
            </a:r>
            <a:r>
              <a:rPr lang="cs-CZ" sz="1500" dirty="0">
                <a:hlinkClick r:id="rId5"/>
              </a:rPr>
              <a:t>/</a:t>
            </a:r>
            <a:r>
              <a:rPr lang="cs-CZ" sz="1500" dirty="0" err="1">
                <a:hlinkClick r:id="rId5"/>
              </a:rPr>
              <a:t>files</a:t>
            </a:r>
            <a:r>
              <a:rPr lang="cs-CZ" sz="1500" dirty="0">
                <a:hlinkClick r:id="rId5"/>
              </a:rPr>
              <a:t>/</a:t>
            </a:r>
            <a:r>
              <a:rPr lang="cs-CZ" sz="1500" dirty="0" err="1">
                <a:hlinkClick r:id="rId5"/>
              </a:rPr>
              <a:t>clanky</a:t>
            </a:r>
            <a:r>
              <a:rPr lang="cs-CZ" sz="1500" dirty="0">
                <a:hlinkClick r:id="rId5"/>
              </a:rPr>
              <a:t>/1286/</a:t>
            </a:r>
            <a:r>
              <a:rPr lang="cs-CZ" sz="1500" dirty="0" err="1">
                <a:hlinkClick r:id="rId5"/>
              </a:rPr>
              <a:t>ezsz.pdf</a:t>
            </a:r>
            <a:endParaRPr lang="cs-CZ" sz="1500" dirty="0"/>
          </a:p>
          <a:p>
            <a:r>
              <a:rPr lang="cs-CZ" sz="1500" dirty="0"/>
              <a:t>Listina základních práv EU - </a:t>
            </a:r>
            <a:r>
              <a:rPr lang="cs-CZ" sz="1500" dirty="0">
                <a:hlinkClick r:id="rId6"/>
              </a:rPr>
              <a:t>http://eur-</a:t>
            </a:r>
            <a:r>
              <a:rPr lang="cs-CZ" sz="1500" dirty="0" err="1">
                <a:hlinkClick r:id="rId6"/>
              </a:rPr>
              <a:t>lex.europa.eu</a:t>
            </a:r>
            <a:r>
              <a:rPr lang="cs-CZ" sz="1500" dirty="0">
                <a:hlinkClick r:id="rId6"/>
              </a:rPr>
              <a:t>/</a:t>
            </a:r>
            <a:r>
              <a:rPr lang="cs-CZ" sz="1500" dirty="0" err="1">
                <a:hlinkClick r:id="rId6"/>
              </a:rPr>
              <a:t>LexUriServ</a:t>
            </a:r>
            <a:r>
              <a:rPr lang="cs-CZ" sz="1500" dirty="0">
                <a:hlinkClick r:id="rId6"/>
              </a:rPr>
              <a:t>/</a:t>
            </a:r>
            <a:r>
              <a:rPr lang="cs-CZ" sz="1500" dirty="0" err="1">
                <a:hlinkClick r:id="rId6"/>
              </a:rPr>
              <a:t>LexUriServ.do</a:t>
            </a:r>
            <a:r>
              <a:rPr lang="cs-CZ" sz="1500" dirty="0">
                <a:hlinkClick r:id="rId6"/>
              </a:rPr>
              <a:t>?</a:t>
            </a:r>
            <a:r>
              <a:rPr lang="cs-CZ" sz="1500" dirty="0" err="1">
                <a:hlinkClick r:id="rId6"/>
              </a:rPr>
              <a:t>uri</a:t>
            </a:r>
            <a:r>
              <a:rPr lang="cs-CZ" sz="1500" dirty="0">
                <a:hlinkClick r:id="rId6"/>
              </a:rPr>
              <a:t>=OJ:C:2010:083:0389:0403:CS:PDF</a:t>
            </a:r>
            <a:r>
              <a:rPr lang="cs-CZ" sz="1500" dirty="0"/>
              <a:t> </a:t>
            </a:r>
          </a:p>
          <a:p>
            <a:r>
              <a:rPr lang="cs-CZ" sz="1500" dirty="0"/>
              <a:t>Přehled sociálních systémů z pohledu uživatele (AJ): </a:t>
            </a:r>
            <a:r>
              <a:rPr lang="cs-CZ" sz="1500" dirty="0">
                <a:hlinkClick r:id="rId7"/>
              </a:rPr>
              <a:t>http://ec.europa.eu/social/home.jsp?langId=cs</a:t>
            </a:r>
            <a:endParaRPr lang="cs-CZ" sz="1500" dirty="0"/>
          </a:p>
          <a:p>
            <a:r>
              <a:rPr lang="cs-CZ" sz="1500" dirty="0"/>
              <a:t>Stránky Evropské komise https://ec.europa.eu/social/main.jsp?catId=849&amp;langId=cs</a:t>
            </a:r>
          </a:p>
          <a:p>
            <a:pPr>
              <a:buFontTx/>
              <a:buChar char="-"/>
            </a:pPr>
            <a:r>
              <a:rPr lang="cs-CZ" sz="1500" dirty="0"/>
              <a:t>Publikace o EU - </a:t>
            </a:r>
            <a:r>
              <a:rPr lang="cs-CZ" sz="1500" dirty="0" err="1"/>
              <a:t>Neil</a:t>
            </a:r>
            <a:r>
              <a:rPr lang="cs-CZ" sz="1500" dirty="0"/>
              <a:t> </a:t>
            </a:r>
            <a:r>
              <a:rPr lang="cs-CZ" sz="1500" dirty="0" err="1"/>
              <a:t>Nugent</a:t>
            </a:r>
            <a:r>
              <a:rPr lang="cs-CZ" sz="1500" dirty="0"/>
              <a:t>: </a:t>
            </a:r>
            <a:r>
              <a:rPr lang="cs-CZ" sz="1500" dirty="0">
                <a:hlinkClick r:id="rId8"/>
              </a:rPr>
              <a:t>http://www.</a:t>
            </a:r>
            <a:r>
              <a:rPr lang="cs-CZ" sz="1500" dirty="0" err="1">
                <a:hlinkClick r:id="rId8"/>
              </a:rPr>
              <a:t>amazon.com</a:t>
            </a:r>
            <a:r>
              <a:rPr lang="cs-CZ" sz="1500" dirty="0">
                <a:hlinkClick r:id="rId8"/>
              </a:rPr>
              <a:t>/</a:t>
            </a:r>
            <a:r>
              <a:rPr lang="cs-CZ" sz="1500" dirty="0" err="1">
                <a:hlinkClick r:id="rId8"/>
              </a:rPr>
              <a:t>Government</a:t>
            </a:r>
            <a:r>
              <a:rPr lang="cs-CZ" sz="1500" dirty="0">
                <a:hlinkClick r:id="rId8"/>
              </a:rPr>
              <a:t>-</a:t>
            </a:r>
            <a:r>
              <a:rPr lang="cs-CZ" sz="1500" dirty="0" err="1">
                <a:hlinkClick r:id="rId8"/>
              </a:rPr>
              <a:t>Politics</a:t>
            </a:r>
            <a:r>
              <a:rPr lang="cs-CZ" sz="1500" dirty="0">
                <a:hlinkClick r:id="rId8"/>
              </a:rPr>
              <a:t>-</a:t>
            </a:r>
            <a:r>
              <a:rPr lang="cs-CZ" sz="1500" dirty="0" err="1">
                <a:hlinkClick r:id="rId8"/>
              </a:rPr>
              <a:t>European</a:t>
            </a:r>
            <a:r>
              <a:rPr lang="cs-CZ" sz="1500" dirty="0">
                <a:hlinkClick r:id="rId8"/>
              </a:rPr>
              <a:t>-Union-</a:t>
            </a:r>
            <a:r>
              <a:rPr lang="cs-CZ" sz="1500" dirty="0" err="1">
                <a:hlinkClick r:id="rId8"/>
              </a:rPr>
              <a:t>Edition</a:t>
            </a:r>
            <a:r>
              <a:rPr lang="cs-CZ" sz="1500" dirty="0">
                <a:hlinkClick r:id="rId8"/>
              </a:rPr>
              <a:t>/</a:t>
            </a:r>
            <a:r>
              <a:rPr lang="cs-CZ" sz="1500" dirty="0" err="1">
                <a:hlinkClick r:id="rId8"/>
              </a:rPr>
              <a:t>dp</a:t>
            </a:r>
            <a:r>
              <a:rPr lang="cs-CZ" sz="1500" dirty="0">
                <a:hlinkClick r:id="rId8"/>
              </a:rPr>
              <a:t>/0230241182</a:t>
            </a:r>
            <a:endParaRPr lang="cs-CZ" sz="1500" dirty="0"/>
          </a:p>
          <a:p>
            <a:pPr>
              <a:buFontTx/>
              <a:buChar char="-"/>
            </a:pPr>
            <a:r>
              <a:rPr lang="cs-CZ" sz="1500" dirty="0"/>
              <a:t>Tomeš, Obory sociální politiky, Portál 2011</a:t>
            </a:r>
          </a:p>
          <a:p>
            <a:pPr>
              <a:buFontTx/>
              <a:buChar char="-"/>
            </a:pPr>
            <a:r>
              <a:rPr lang="cs-CZ" sz="1500" dirty="0"/>
              <a:t>GOLINOWSKA, </a:t>
            </a:r>
            <a:r>
              <a:rPr lang="cs-CZ" sz="1500" dirty="0" err="1"/>
              <a:t>Stanisława</a:t>
            </a:r>
            <a:r>
              <a:rPr lang="cs-CZ" sz="1500" dirty="0"/>
              <a:t>; HENGSTENBERG, Peter; ŻUKOWSKI, Maciej (</a:t>
            </a:r>
            <a:r>
              <a:rPr lang="cs-CZ" sz="1500" dirty="0" err="1"/>
              <a:t>ed</a:t>
            </a:r>
            <a:r>
              <a:rPr lang="cs-CZ" sz="1500" dirty="0"/>
              <a:t>.). </a:t>
            </a:r>
            <a:r>
              <a:rPr lang="cs-CZ" sz="1500" i="1" dirty="0"/>
              <a:t>Diversity and </a:t>
            </a:r>
            <a:r>
              <a:rPr lang="cs-CZ" sz="1500" i="1" dirty="0" err="1"/>
              <a:t>commonality</a:t>
            </a:r>
            <a:r>
              <a:rPr lang="cs-CZ" sz="1500" i="1" dirty="0"/>
              <a:t> in </a:t>
            </a:r>
            <a:r>
              <a:rPr lang="cs-CZ" sz="1500" i="1" dirty="0" err="1"/>
              <a:t>European</a:t>
            </a:r>
            <a:r>
              <a:rPr lang="cs-CZ" sz="1500" i="1" dirty="0"/>
              <a:t> </a:t>
            </a:r>
            <a:r>
              <a:rPr lang="cs-CZ" sz="1500" i="1" dirty="0" err="1"/>
              <a:t>social</a:t>
            </a:r>
            <a:r>
              <a:rPr lang="cs-CZ" sz="1500" i="1" dirty="0"/>
              <a:t> </a:t>
            </a:r>
            <a:r>
              <a:rPr lang="cs-CZ" sz="1500" i="1" dirty="0" err="1"/>
              <a:t>policies</a:t>
            </a:r>
            <a:r>
              <a:rPr lang="cs-CZ" sz="1500" i="1" dirty="0"/>
              <a:t>: </a:t>
            </a:r>
            <a:r>
              <a:rPr lang="cs-CZ" sz="1500" i="1" dirty="0" err="1"/>
              <a:t>the</a:t>
            </a:r>
            <a:r>
              <a:rPr lang="cs-CZ" sz="1500" i="1" dirty="0"/>
              <a:t> </a:t>
            </a:r>
            <a:r>
              <a:rPr lang="cs-CZ" sz="1500" i="1" dirty="0" err="1"/>
              <a:t>forging</a:t>
            </a:r>
            <a:r>
              <a:rPr lang="cs-CZ" sz="1500" i="1" dirty="0"/>
              <a:t> </a:t>
            </a:r>
            <a:r>
              <a:rPr lang="cs-CZ" sz="1500" i="1" dirty="0" err="1"/>
              <a:t>of</a:t>
            </a:r>
            <a:r>
              <a:rPr lang="cs-CZ" sz="1500" i="1" dirty="0"/>
              <a:t> a </a:t>
            </a:r>
            <a:r>
              <a:rPr lang="cs-CZ" sz="1500" i="1" dirty="0" err="1"/>
              <a:t>European</a:t>
            </a:r>
            <a:r>
              <a:rPr lang="cs-CZ" sz="1500" i="1" dirty="0"/>
              <a:t> </a:t>
            </a:r>
            <a:r>
              <a:rPr lang="cs-CZ" sz="1500" i="1" dirty="0" err="1"/>
              <a:t>Social</a:t>
            </a:r>
            <a:r>
              <a:rPr lang="cs-CZ" sz="1500" i="1" dirty="0"/>
              <a:t> Model</a:t>
            </a:r>
            <a:r>
              <a:rPr lang="cs-CZ" sz="1500" dirty="0"/>
              <a:t>. </a:t>
            </a:r>
            <a:r>
              <a:rPr lang="cs-CZ" sz="1500" dirty="0" err="1"/>
              <a:t>Wydawnictwo</a:t>
            </a:r>
            <a:r>
              <a:rPr lang="cs-CZ" sz="1500" dirty="0"/>
              <a:t> </a:t>
            </a:r>
            <a:r>
              <a:rPr lang="cs-CZ" sz="1500" dirty="0" err="1"/>
              <a:t>Naukowe</a:t>
            </a:r>
            <a:r>
              <a:rPr lang="cs-CZ" sz="1500" dirty="0"/>
              <a:t> </a:t>
            </a:r>
            <a:r>
              <a:rPr lang="cs-CZ" sz="1500" dirty="0" err="1"/>
              <a:t>Scholar</a:t>
            </a:r>
            <a:r>
              <a:rPr lang="cs-CZ" sz="1500" dirty="0"/>
              <a:t>, 2009.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Světový rámec pro evropskou politiku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/>
              <a:t>League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Nations</a:t>
            </a:r>
            <a:r>
              <a:rPr lang="cs-CZ" dirty="0"/>
              <a:t>  (1919)</a:t>
            </a:r>
          </a:p>
          <a:p>
            <a:pPr lvl="1"/>
            <a:r>
              <a:rPr lang="cs-CZ" dirty="0"/>
              <a:t>Kolektivní bezpečnost</a:t>
            </a:r>
          </a:p>
          <a:p>
            <a:pPr lvl="1"/>
            <a:r>
              <a:rPr lang="cs-CZ" dirty="0"/>
              <a:t>Smírčí řešení </a:t>
            </a:r>
            <a:r>
              <a:rPr lang="cs-CZ" dirty="0" err="1"/>
              <a:t>mezinár</a:t>
            </a:r>
            <a:r>
              <a:rPr lang="cs-CZ" dirty="0"/>
              <a:t>. sporů</a:t>
            </a:r>
          </a:p>
          <a:p>
            <a:pPr lvl="1"/>
            <a:r>
              <a:rPr lang="cs-CZ" dirty="0"/>
              <a:t>Snížení zbrojení</a:t>
            </a:r>
          </a:p>
          <a:p>
            <a:pPr lvl="1"/>
            <a:r>
              <a:rPr lang="cs-CZ" dirty="0"/>
              <a:t>Otevření diplomacie</a:t>
            </a:r>
          </a:p>
          <a:p>
            <a:pPr lvl="1"/>
            <a:r>
              <a:rPr lang="cs-CZ" dirty="0"/>
              <a:t>Pacifismus</a:t>
            </a:r>
          </a:p>
          <a:p>
            <a:r>
              <a:rPr lang="cs-CZ" dirty="0"/>
              <a:t>Členství se vzdali Japonsko (1933), Německo (1934), Itálie (1937), jediný vyloučený stát SSSR (1939)</a:t>
            </a:r>
          </a:p>
          <a:p>
            <a:r>
              <a:rPr lang="cs-CZ" dirty="0"/>
              <a:t>Rozpuštěna, de facto navázala UN </a:t>
            </a:r>
            <a:r>
              <a:rPr lang="cs-CZ" i="1" dirty="0"/>
              <a:t>(OSN) </a:t>
            </a:r>
            <a:r>
              <a:rPr lang="cs-CZ" dirty="0"/>
              <a:t>1946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UN </a:t>
            </a:r>
            <a:r>
              <a:rPr lang="cs-CZ" i="1" dirty="0"/>
              <a:t>(OSN)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Charta OSN (1945) – regulace lidských práv</a:t>
            </a:r>
          </a:p>
          <a:p>
            <a:r>
              <a:rPr lang="cs-CZ" dirty="0"/>
              <a:t>Vznik odborných organizací OSN</a:t>
            </a:r>
          </a:p>
          <a:p>
            <a:pPr lvl="1"/>
            <a:r>
              <a:rPr lang="cs-CZ" dirty="0"/>
              <a:t>WHO – lékaři (licence), akreditace nemocnic, </a:t>
            </a:r>
            <a:r>
              <a:rPr lang="cs-CZ" dirty="0" err="1"/>
              <a:t>mezinár</a:t>
            </a:r>
            <a:r>
              <a:rPr lang="cs-CZ" dirty="0"/>
              <a:t>. regulace zdraví, boj proti infekcím, epidemiím, pandemiím, principy organizace zdravotnictví, práva pacienta</a:t>
            </a:r>
          </a:p>
          <a:p>
            <a:pPr lvl="1"/>
            <a:r>
              <a:rPr lang="cs-CZ" dirty="0"/>
              <a:t>UNESCO – věda, školství, kultura</a:t>
            </a:r>
          </a:p>
          <a:p>
            <a:pPr lvl="1"/>
            <a:r>
              <a:rPr lang="cs-CZ" dirty="0"/>
              <a:t>UNICEF – děti a matky </a:t>
            </a:r>
          </a:p>
          <a:p>
            <a:pPr lvl="1"/>
            <a:r>
              <a:rPr lang="cs-CZ" dirty="0"/>
              <a:t>ILO – pracovní podmínky, tripartitní struktura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A zřízené výbory a podvýbory…</a:t>
            </a:r>
          </a:p>
          <a:p>
            <a:pPr lvl="2"/>
            <a:r>
              <a:rPr lang="cs-CZ" dirty="0"/>
              <a:t>UNHCR – Úřad vysokého komisaře OSN pro uprchlíky</a:t>
            </a:r>
          </a:p>
          <a:p>
            <a:pPr lvl="2"/>
            <a:r>
              <a:rPr lang="cs-CZ" dirty="0"/>
              <a:t>UNHRC – Výbor OSN pro lidská práva</a:t>
            </a:r>
          </a:p>
          <a:p>
            <a:pPr lvl="2"/>
            <a:r>
              <a:rPr lang="cs-CZ" dirty="0"/>
              <a:t>další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OSN v Evropě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EHK v Ženevě</a:t>
            </a:r>
          </a:p>
          <a:p>
            <a:r>
              <a:rPr lang="cs-CZ" dirty="0"/>
              <a:t>Evropská úřadovna WHO v Kodani</a:t>
            </a:r>
          </a:p>
          <a:p>
            <a:r>
              <a:rPr lang="cs-CZ" dirty="0"/>
              <a:t>Úřad vysokého komisaře pro uprchlíky</a:t>
            </a:r>
          </a:p>
          <a:p>
            <a:r>
              <a:rPr lang="cs-CZ" dirty="0"/>
              <a:t>UNICEF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v ČR - https://www.osn.cz/osn/agentury-osn-v-cr/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OSN - dokumenty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Všeobecná deklarace lidských práv – 1948</a:t>
            </a:r>
          </a:p>
          <a:p>
            <a:r>
              <a:rPr lang="cs-CZ" dirty="0"/>
              <a:t>Úmluva o statusu uprchlíků – 1951</a:t>
            </a:r>
          </a:p>
          <a:p>
            <a:r>
              <a:rPr lang="cs-CZ" dirty="0"/>
              <a:t>Pakty 1966 o</a:t>
            </a:r>
          </a:p>
          <a:p>
            <a:pPr lvl="1"/>
            <a:r>
              <a:rPr lang="cs-CZ" dirty="0"/>
              <a:t>Ekonomických, sociálních a kulturních právech</a:t>
            </a:r>
          </a:p>
          <a:p>
            <a:pPr lvl="1"/>
            <a:r>
              <a:rPr lang="cs-CZ" dirty="0"/>
              <a:t>Občanských a politických právech</a:t>
            </a:r>
          </a:p>
          <a:p>
            <a:r>
              <a:rPr lang="cs-CZ" dirty="0"/>
              <a:t>Úmluva o odstranění všech forem diskriminace žen – 1979</a:t>
            </a:r>
          </a:p>
          <a:p>
            <a:r>
              <a:rPr lang="cs-CZ" dirty="0"/>
              <a:t>Úmluva o právech dítěte – 1989</a:t>
            </a:r>
          </a:p>
          <a:p>
            <a:r>
              <a:rPr lang="cs-CZ" dirty="0"/>
              <a:t>Úmluva o právech zdravotně postižených – 2007</a:t>
            </a:r>
          </a:p>
          <a:p>
            <a:r>
              <a:rPr lang="cs-CZ" dirty="0"/>
              <a:t>Summity – Millenium </a:t>
            </a:r>
            <a:r>
              <a:rPr lang="cs-CZ" dirty="0" err="1"/>
              <a:t>Goals</a:t>
            </a:r>
            <a:r>
              <a:rPr lang="cs-CZ" dirty="0"/>
              <a:t>, Proti chudobě aj.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http://www.</a:t>
            </a:r>
            <a:r>
              <a:rPr lang="cs-CZ" dirty="0" err="1"/>
              <a:t>mpsv.cz</a:t>
            </a:r>
            <a:r>
              <a:rPr lang="cs-CZ" dirty="0"/>
              <a:t>/</a:t>
            </a:r>
            <a:r>
              <a:rPr lang="cs-CZ" dirty="0" err="1"/>
              <a:t>cs</a:t>
            </a:r>
            <a:r>
              <a:rPr lang="cs-CZ" dirty="0"/>
              <a:t>/493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Evropské struktury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Haagská konference (soukromé právo)</a:t>
            </a:r>
          </a:p>
          <a:p>
            <a:r>
              <a:rPr lang="cs-CZ" dirty="0"/>
              <a:t>Rada Evropy a Evropský soudní dvůr pro lidská práva</a:t>
            </a:r>
          </a:p>
          <a:p>
            <a:r>
              <a:rPr lang="cs-CZ" dirty="0"/>
              <a:t>ESUO + EURATOM + EHS → EU (Lisabon 2009)</a:t>
            </a:r>
          </a:p>
          <a:p>
            <a:r>
              <a:rPr lang="cs-CZ" dirty="0"/>
              <a:t>OBSE (OSCE - </a:t>
            </a:r>
            <a:r>
              <a:rPr lang="cs-CZ" dirty="0" err="1"/>
              <a:t>Organization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Security</a:t>
            </a:r>
            <a:r>
              <a:rPr lang="cs-CZ" dirty="0"/>
              <a:t> </a:t>
            </a:r>
            <a:r>
              <a:rPr lang="cs-CZ" dirty="0" err="1"/>
              <a:t>and</a:t>
            </a:r>
            <a:r>
              <a:rPr lang="cs-CZ" dirty="0"/>
              <a:t> </a:t>
            </a:r>
            <a:r>
              <a:rPr lang="cs-CZ" dirty="0" err="1"/>
              <a:t>Cooperation</a:t>
            </a:r>
            <a:r>
              <a:rPr lang="cs-CZ" dirty="0"/>
              <a:t> in </a:t>
            </a:r>
            <a:r>
              <a:rPr lang="cs-CZ" dirty="0" err="1"/>
              <a:t>Europe</a:t>
            </a:r>
            <a:r>
              <a:rPr lang="cs-CZ" dirty="0"/>
              <a:t>)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22045" y="4797152"/>
            <a:ext cx="3364755" cy="182006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Rada Evropy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Mezivládní organizace (1949)</a:t>
            </a:r>
          </a:p>
          <a:p>
            <a:r>
              <a:rPr lang="cs-CZ" dirty="0"/>
              <a:t>Podmínka členství:</a:t>
            </a:r>
          </a:p>
          <a:p>
            <a:pPr lvl="1"/>
            <a:r>
              <a:rPr lang="cs-CZ" dirty="0"/>
              <a:t>Stát akceptuje a zaručuje právní stát (demokratický)</a:t>
            </a:r>
          </a:p>
          <a:p>
            <a:pPr lvl="1"/>
            <a:r>
              <a:rPr lang="cs-CZ" dirty="0"/>
              <a:t>Stát akceptuje a zaručuje základní lidská práva a svobody pro své občany</a:t>
            </a:r>
          </a:p>
          <a:p>
            <a:pPr lvl="1"/>
            <a:r>
              <a:rPr lang="cs-CZ" dirty="0"/>
              <a:t>ČSFR – 1991</a:t>
            </a:r>
          </a:p>
          <a:p>
            <a:pPr lvl="1"/>
            <a:r>
              <a:rPr lang="cs-CZ" dirty="0"/>
              <a:t>ČR 1993</a:t>
            </a:r>
          </a:p>
          <a:p>
            <a:pPr lvl="1">
              <a:buNone/>
            </a:pPr>
            <a:r>
              <a:rPr lang="cs-CZ" dirty="0">
                <a:hlinkClick r:id="rId3"/>
              </a:rPr>
              <a:t>http://www.</a:t>
            </a:r>
            <a:r>
              <a:rPr lang="cs-CZ" dirty="0" err="1">
                <a:hlinkClick r:id="rId3"/>
              </a:rPr>
              <a:t>radaevropy.cz</a:t>
            </a:r>
            <a:r>
              <a:rPr lang="cs-CZ" dirty="0">
                <a:hlinkClick r:id="rId3"/>
              </a:rPr>
              <a:t>/</a:t>
            </a:r>
            <a:r>
              <a:rPr lang="cs-CZ" dirty="0" err="1">
                <a:hlinkClick r:id="rId3"/>
              </a:rPr>
              <a:t>clenske</a:t>
            </a:r>
            <a:r>
              <a:rPr lang="cs-CZ" dirty="0">
                <a:hlinkClick r:id="rId3"/>
              </a:rPr>
              <a:t>-</a:t>
            </a:r>
            <a:r>
              <a:rPr lang="cs-CZ" dirty="0" err="1">
                <a:hlinkClick r:id="rId3"/>
              </a:rPr>
              <a:t>staty</a:t>
            </a:r>
            <a:r>
              <a:rPr lang="cs-CZ" dirty="0">
                <a:hlinkClick r:id="rId3"/>
              </a:rPr>
              <a:t>-rady-</a:t>
            </a:r>
            <a:r>
              <a:rPr lang="cs-CZ" dirty="0" err="1">
                <a:hlinkClick r:id="rId3"/>
              </a:rPr>
              <a:t>evropy.html</a:t>
            </a:r>
            <a:endParaRPr lang="cs-CZ" dirty="0"/>
          </a:p>
          <a:p>
            <a:pPr lvl="1">
              <a:buNone/>
            </a:pP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Rada Evropy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Úmluva č. 005 o ochraně lidských práv a základních svobod</a:t>
            </a:r>
          </a:p>
          <a:p>
            <a:r>
              <a:rPr lang="cs-CZ" dirty="0"/>
              <a:t>Úmluva č. 035 Evropská sociální charta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30713061-c717-463f-9340-803d56690eae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7310517BA86E54AAFCEFAE13E68C5A1" ma:contentTypeVersion="14" ma:contentTypeDescription="Vytvoří nový dokument" ma:contentTypeScope="" ma:versionID="1af0b5e5b9f3de1fea2a2cbd29c28b43">
  <xsd:schema xmlns:xsd="http://www.w3.org/2001/XMLSchema" xmlns:xs="http://www.w3.org/2001/XMLSchema" xmlns:p="http://schemas.microsoft.com/office/2006/metadata/properties" xmlns:ns3="86070141-36e0-4b89-aa46-632b57d7f413" xmlns:ns4="30713061-c717-463f-9340-803d56690eae" targetNamespace="http://schemas.microsoft.com/office/2006/metadata/properties" ma:root="true" ma:fieldsID="d2aa40a0ac81814a388624279725c08a" ns3:_="" ns4:_="">
    <xsd:import namespace="86070141-36e0-4b89-aa46-632b57d7f413"/>
    <xsd:import namespace="30713061-c717-463f-9340-803d56690eae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ServiceLocation" minOccurs="0"/>
                <xsd:element ref="ns4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070141-36e0-4b89-aa46-632b57d7f41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odnota hash upozornění na sdílení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713061-c717-463f-9340-803d56690ea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DCE604E-F081-434D-A469-49C07AF11531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30713061-c717-463f-9340-803d56690eae"/>
    <ds:schemaRef ds:uri="86070141-36e0-4b89-aa46-632b57d7f413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8F1F65B5-B928-4DDA-9995-88A0CEC594A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D0B5BD1-6181-4440-958C-FD35F6CC70E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6070141-36e0-4b89-aa46-632b57d7f413"/>
    <ds:schemaRef ds:uri="30713061-c717-463f-9340-803d56690ea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19705</TotalTime>
  <Words>4960</Words>
  <Application>Microsoft Office PowerPoint</Application>
  <PresentationFormat>Předvádění na obrazovce (4:3)</PresentationFormat>
  <Paragraphs>667</Paragraphs>
  <Slides>21</Slides>
  <Notes>18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4" baseType="lpstr">
      <vt:lpstr>Arial</vt:lpstr>
      <vt:lpstr>Calibri</vt:lpstr>
      <vt:lpstr>Motiv sady Office</vt:lpstr>
      <vt:lpstr>Evropské sociální systémy</vt:lpstr>
      <vt:lpstr>Struktura</vt:lpstr>
      <vt:lpstr>Světový rámec pro evropskou politiku</vt:lpstr>
      <vt:lpstr>UN (OSN)</vt:lpstr>
      <vt:lpstr>OSN v Evropě</vt:lpstr>
      <vt:lpstr>OSN - dokumenty</vt:lpstr>
      <vt:lpstr>Evropské struktury</vt:lpstr>
      <vt:lpstr>Rada Evropy</vt:lpstr>
      <vt:lpstr>Rada Evropy</vt:lpstr>
      <vt:lpstr>POLITICKO-PRÁVNÍ RÁMEC</vt:lpstr>
      <vt:lpstr>EU – základní pilíře činnosti</vt:lpstr>
      <vt:lpstr>STRUKTURA EU</vt:lpstr>
      <vt:lpstr>EVROPSKÉ PRÁVO</vt:lpstr>
      <vt:lpstr>Parametry nastavení systémů</vt:lpstr>
      <vt:lpstr>KATEGORIZACE SOC. STÁTU</vt:lpstr>
      <vt:lpstr>Klasifikace Esping - Andersen</vt:lpstr>
      <vt:lpstr>Bismarckovský vs. Beveridgianský</vt:lpstr>
      <vt:lpstr>Klasifikace – Titmuss (70. léta)</vt:lpstr>
      <vt:lpstr>Klasifikace Evropského soc. státu</vt:lpstr>
      <vt:lpstr>HLAVNÍ ZÁSADY KOORDINACE SOC. ZABEZPEČENÍ V EU</vt:lpstr>
      <vt:lpstr>ZDROJE</vt:lpstr>
    </vt:vector>
  </TitlesOfParts>
  <Company>Domov Sue Ryder o.p.s.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Evropské sociální systémy</dc:title>
  <dc:creator>matej.lejsal</dc:creator>
  <cp:lastModifiedBy>Mat�j Lejsal</cp:lastModifiedBy>
  <cp:revision>56</cp:revision>
  <cp:lastPrinted>2017-03-27T11:19:20Z</cp:lastPrinted>
  <dcterms:created xsi:type="dcterms:W3CDTF">2016-03-14T06:17:11Z</dcterms:created>
  <dcterms:modified xsi:type="dcterms:W3CDTF">2023-03-15T07:23:32Z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0x01010077310517BA86E54AAFCEFAE13E68C5A1</vt:lpwstr>
  </property>
</Properties>
</file>